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95" r:id="rId8"/>
    <p:sldId id="10096" r:id="rId9"/>
    <p:sldId id="9879" r:id="rId10"/>
    <p:sldId id="9960" r:id="rId11"/>
    <p:sldId id="10091" r:id="rId12"/>
    <p:sldId id="9975" r:id="rId13"/>
    <p:sldId id="10087" r:id="rId14"/>
    <p:sldId id="10099" r:id="rId15"/>
    <p:sldId id="9810" r:id="rId16"/>
    <p:sldId id="10030" r:id="rId17"/>
    <p:sldId id="10029" r:id="rId18"/>
    <p:sldId id="10031" r:id="rId19"/>
    <p:sldId id="10101" r:id="rId20"/>
    <p:sldId id="9970" r:id="rId21"/>
    <p:sldId id="10088" r:id="rId22"/>
    <p:sldId id="9957" r:id="rId23"/>
    <p:sldId id="9891" r:id="rId24"/>
    <p:sldId id="9958" r:id="rId25"/>
    <p:sldId id="9893" r:id="rId26"/>
    <p:sldId id="10102" r:id="rId27"/>
    <p:sldId id="10103" r:id="rId28"/>
    <p:sldId id="10104"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8" autoAdjust="0"/>
    <p:restoredTop sz="96141" autoAdjust="0"/>
  </p:normalViewPr>
  <p:slideViewPr>
    <p:cSldViewPr snapToGrid="0" showGuides="1">
      <p:cViewPr varScale="1">
        <p:scale>
          <a:sx n="107" d="100"/>
          <a:sy n="107" d="100"/>
        </p:scale>
        <p:origin x="2070"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5&#24180;&#24037;&#20316;&#20869;&#23481;\2025&#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2024-2025</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5426113293787359E-2"/>
          <c:y val="0.30623170650547288"/>
          <c:w val="0.86190921566643419"/>
          <c:h val="0.54961866687306837"/>
        </c:manualLayout>
      </c:layout>
      <c:barChart>
        <c:barDir val="col"/>
        <c:grouping val="clustered"/>
        <c:varyColors val="0"/>
        <c:ser>
          <c:idx val="0"/>
          <c:order val="0"/>
          <c:tx>
            <c:strRef>
              <c:f>月度会!$B$19</c:f>
              <c:strCache>
                <c:ptCount val="1"/>
                <c:pt idx="0">
                  <c:v>2025年交易量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dLbl>
              <c:idx val="2"/>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DCBB-4C0F-9D7B-391BBF100DE4}"/>
                </c:ext>
              </c:extLst>
            </c:dLbl>
            <c:dLbl>
              <c:idx val="3"/>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DCBB-4C0F-9D7B-391BBF100DE4}"/>
                </c:ext>
              </c:extLst>
            </c:dLbl>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146.12549999999999</c:v>
                </c:pt>
                <c:pt idx="1">
                  <c:v>139.12469999999999</c:v>
                </c:pt>
                <c:pt idx="2">
                  <c:v>175.48509999999999</c:v>
                </c:pt>
                <c:pt idx="3">
                  <c:v>170.12719999999999</c:v>
                </c:pt>
                <c:pt idx="4">
                  <c:v>160.3947</c:v>
                </c:pt>
              </c:numCache>
            </c:numRef>
          </c:val>
          <c:extLst xmlns:c15="http://schemas.microsoft.com/office/drawing/2012/chart">
            <c:ext xmlns:c16="http://schemas.microsoft.com/office/drawing/2014/chart" uri="{C3380CC4-5D6E-409C-BE32-E72D297353CC}">
              <c16:uniqueId val="{00000002-DCBB-4C0F-9D7B-391BBF100DE4}"/>
            </c:ext>
          </c:extLst>
        </c:ser>
        <c:ser>
          <c:idx val="1"/>
          <c:order val="1"/>
          <c:tx>
            <c:strRef>
              <c:f>月度会!$C$19</c:f>
              <c:strCache>
                <c:ptCount val="1"/>
                <c:pt idx="0">
                  <c:v>2024年交易量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pt idx="11">
                  <c:v>190.02160000000001</c:v>
                </c:pt>
              </c:numCache>
            </c:numRef>
          </c:val>
          <c:extLst>
            <c:ext xmlns:c16="http://schemas.microsoft.com/office/drawing/2014/chart" uri="{C3380CC4-5D6E-409C-BE32-E72D297353CC}">
              <c16:uniqueId val="{00000003-DCBB-4C0F-9D7B-391BBF100DE4}"/>
            </c:ext>
          </c:extLst>
        </c:ser>
        <c:dLbls>
          <c:showLegendKey val="0"/>
          <c:showVal val="0"/>
          <c:showCatName val="0"/>
          <c:showSerName val="0"/>
          <c:showPercent val="0"/>
          <c:showBubbleSize val="0"/>
        </c:dLbls>
        <c:gapWidth val="6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2023年交易量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D-DCBB-4C0F-9D7B-391BBF100DE4}"/>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1E-DCBB-4C0F-9D7B-391BBF100DE4}"/>
                  </c:ext>
                </c:extLst>
              </c15:ser>
            </c15:filteredBarSeries>
          </c:ext>
        </c:extLst>
      </c:barChart>
      <c:lineChart>
        <c:grouping val="standard"/>
        <c:varyColors val="0"/>
        <c:ser>
          <c:idx val="7"/>
          <c:order val="7"/>
          <c:tx>
            <c:strRef>
              <c:f>月度会!$I$19</c:f>
              <c:strCache>
                <c:ptCount val="1"/>
                <c:pt idx="0">
                  <c:v>2025月度同比</c:v>
                </c:pt>
              </c:strCache>
            </c:strRef>
          </c:tx>
          <c:spPr>
            <a:ln w="25400">
              <a:solidFill>
                <a:srgbClr val="C00000"/>
              </a:solidFill>
            </a:ln>
          </c:spPr>
          <c:marker>
            <c:symbol val="circle"/>
            <c:size val="6"/>
            <c:spPr>
              <a:solidFill>
                <a:srgbClr val="C00000"/>
              </a:solidFill>
              <a:ln w="12700">
                <a:solidFill>
                  <a:schemeClr val="bg1"/>
                </a:solidFill>
              </a:ln>
            </c:spPr>
          </c:marker>
          <c:dLbls>
            <c:dLbl>
              <c:idx val="0"/>
              <c:layout>
                <c:manualLayout>
                  <c:x val="-8.059600278696015E-2"/>
                  <c:y val="-1.8948337856506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CBB-4C0F-9D7B-391BBF100DE4}"/>
                </c:ext>
              </c:extLst>
            </c:dLbl>
            <c:dLbl>
              <c:idx val="1"/>
              <c:layout>
                <c:manualLayout>
                  <c:x val="-3.2029610174617966E-2"/>
                  <c:y val="-5.686022545562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CBB-4C0F-9D7B-391BBF100DE4}"/>
                </c:ext>
              </c:extLst>
            </c:dLbl>
            <c:dLbl>
              <c:idx val="2"/>
              <c:layout>
                <c:manualLayout>
                  <c:x val="-2.4139304344429444E-2"/>
                  <c:y val="5.31705343702797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CBB-4C0F-9D7B-391BBF100DE4}"/>
                </c:ext>
              </c:extLst>
            </c:dLbl>
            <c:dLbl>
              <c:idx val="3"/>
              <c:layout>
                <c:manualLayout>
                  <c:x val="-3.1797224457354285E-2"/>
                  <c:y val="4.40604491571977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CBB-4C0F-9D7B-391BBF100DE4}"/>
                </c:ext>
              </c:extLst>
            </c:dLbl>
            <c:dLbl>
              <c:idx val="4"/>
              <c:layout>
                <c:manualLayout>
                  <c:x val="-3.0344661601014497E-2"/>
                  <c:y val="4.73559397065352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CBB-4C0F-9D7B-391BBF100DE4}"/>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CBB-4C0F-9D7B-391BBF100DE4}"/>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CBB-4C0F-9D7B-391BBF100DE4}"/>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CBB-4C0F-9D7B-391BBF100DE4}"/>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CBB-4C0F-9D7B-391BBF100DE4}"/>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CBB-4C0F-9D7B-391BBF100DE4}"/>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DCBB-4C0F-9D7B-391BBF100DE4}"/>
                </c:ext>
              </c:extLst>
            </c:dLbl>
            <c:dLbl>
              <c:idx val="11"/>
              <c:layout>
                <c:manualLayout>
                  <c:x val="-3.4888378000752937E-2"/>
                  <c:y val="-0.11783906507435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CBB-4C0F-9D7B-391BBF100DE4}"/>
                </c:ext>
              </c:extLst>
            </c:dLbl>
            <c:spPr>
              <a:noFill/>
              <a:ln>
                <a:noFill/>
              </a:ln>
              <a:effectLst/>
            </c:spPr>
            <c:txPr>
              <a:bodyPr wrap="square" lIns="38100" tIns="19050" rIns="38100" bIns="19050" anchor="ctr">
                <a:spAutoFit/>
              </a:bodyPr>
              <a:lstStyle/>
              <a:p>
                <a:pPr>
                  <a:defRPr sz="800" b="1">
                    <a:solidFill>
                      <a:srgbClr val="C00000"/>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-0.13451526505508885</c:v>
                </c:pt>
                <c:pt idx="1">
                  <c:v>0.15780849369310287</c:v>
                </c:pt>
                <c:pt idx="2">
                  <c:v>2.6041447408425924E-2</c:v>
                </c:pt>
                <c:pt idx="3">
                  <c:v>1.3270470181198014E-2</c:v>
                </c:pt>
                <c:pt idx="4">
                  <c:v>1.2203641403021128E-2</c:v>
                </c:pt>
              </c:numCache>
            </c:numRef>
          </c:val>
          <c:smooth val="1"/>
          <c:extLst xmlns:c15="http://schemas.microsoft.com/office/drawing/2012/chart">
            <c:ext xmlns:c16="http://schemas.microsoft.com/office/drawing/2014/chart" uri="{C3380CC4-5D6E-409C-BE32-E72D297353CC}">
              <c16:uniqueId val="{00000010-DCBB-4C0F-9D7B-391BBF100DE4}"/>
            </c:ext>
          </c:extLst>
        </c:ser>
        <c:ser>
          <c:idx val="8"/>
          <c:order val="8"/>
          <c:tx>
            <c:strRef>
              <c:f>月度会!$K$19</c:f>
              <c:strCache>
                <c:ptCount val="1"/>
                <c:pt idx="0">
                  <c:v>2024月度同比</c:v>
                </c:pt>
              </c:strCache>
            </c:strRef>
          </c:tx>
          <c:spPr>
            <a:ln w="25400">
              <a:solidFill>
                <a:schemeClr val="accent2"/>
              </a:solidFill>
            </a:ln>
          </c:spPr>
          <c:marker>
            <c:symbol val="circle"/>
            <c:size val="6"/>
            <c:spPr>
              <a:solidFill>
                <a:schemeClr val="accent2"/>
              </a:solidFill>
              <a:ln>
                <a:solidFill>
                  <a:schemeClr val="bg1"/>
                </a:solidFill>
              </a:ln>
            </c:spPr>
          </c:marker>
          <c:dPt>
            <c:idx val="7"/>
            <c:marker>
              <c:symbol val="circle"/>
              <c:size val="5"/>
            </c:marker>
            <c:bubble3D val="0"/>
            <c:extLst>
              <c:ext xmlns:c16="http://schemas.microsoft.com/office/drawing/2014/chart" uri="{C3380CC4-5D6E-409C-BE32-E72D297353CC}">
                <c16:uniqueId val="{00000011-DCBB-4C0F-9D7B-391BBF100DE4}"/>
              </c:ext>
            </c:extLst>
          </c:dPt>
          <c:dLbls>
            <c:dLbl>
              <c:idx val="1"/>
              <c:layout>
                <c:manualLayout>
                  <c:x val="-3.2969099233571282E-2"/>
                  <c:y val="-0.1064392323872961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DCBB-4C0F-9D7B-391BBF100DE4}"/>
                </c:ext>
              </c:extLst>
            </c:dLbl>
            <c:dLbl>
              <c:idx val="2"/>
              <c:layout>
                <c:manualLayout>
                  <c:x val="-4.3553715529381767E-2"/>
                  <c:y val="-2.75666487014859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DCBB-4C0F-9D7B-391BBF100DE4}"/>
                </c:ext>
              </c:extLst>
            </c:dLbl>
            <c:dLbl>
              <c:idx val="3"/>
              <c:layout>
                <c:manualLayout>
                  <c:x val="-3.7938044930945033E-2"/>
                  <c:y val="4.48687525478423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DCBB-4C0F-9D7B-391BBF100DE4}"/>
                </c:ext>
              </c:extLst>
            </c:dLbl>
            <c:dLbl>
              <c:idx val="4"/>
              <c:layout>
                <c:manualLayout>
                  <c:x val="5.9263448489032004E-3"/>
                  <c:y val="-1.42746638275280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DCBB-4C0F-9D7B-391BBF100DE4}"/>
                </c:ext>
              </c:extLst>
            </c:dLbl>
            <c:dLbl>
              <c:idx val="5"/>
              <c:layout>
                <c:manualLayout>
                  <c:x val="-3.8325144319167871E-2"/>
                  <c:y val="4.83199355640777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DCBB-4C0F-9D7B-391BBF100DE4}"/>
                </c:ext>
              </c:extLst>
            </c:dLbl>
            <c:dLbl>
              <c:idx val="6"/>
              <c:layout>
                <c:manualLayout>
                  <c:x val="-4.4920500421497186E-2"/>
                  <c:y val="-5.38501420000016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DCBB-4C0F-9D7B-391BBF100DE4}"/>
                </c:ext>
              </c:extLst>
            </c:dLbl>
            <c:dLbl>
              <c:idx val="7"/>
              <c:layout>
                <c:manualLayout>
                  <c:x val="-4.8757236022923256E-2"/>
                  <c:y val="-4.89142784298615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DCBB-4C0F-9D7B-391BBF100DE4}"/>
                </c:ext>
              </c:extLst>
            </c:dLbl>
            <c:dLbl>
              <c:idx val="8"/>
              <c:layout>
                <c:manualLayout>
                  <c:x val="-5.2593971624349388E-2"/>
                  <c:y val="-4.06878391462951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DCBB-4C0F-9D7B-391BBF100DE4}"/>
                </c:ext>
              </c:extLst>
            </c:dLbl>
            <c:dLbl>
              <c:idx val="9"/>
              <c:layout>
                <c:manualLayout>
                  <c:x val="-4.3385806180926675E-2"/>
                  <c:y val="-4.7268990573148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DCBB-4C0F-9D7B-391BBF100DE4}"/>
                </c:ext>
              </c:extLst>
            </c:dLbl>
            <c:dLbl>
              <c:idx val="10"/>
              <c:layout>
                <c:manualLayout>
                  <c:x val="-4.4920500421497242E-2"/>
                  <c:y val="-5.0559566286574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DCBB-4C0F-9D7B-391BBF100DE4}"/>
                </c:ext>
              </c:extLst>
            </c:dLbl>
            <c:dLbl>
              <c:idx val="11"/>
              <c:layout>
                <c:manualLayout>
                  <c:x val="-5.6380920294506726E-2"/>
                  <c:y val="-4.3978414859721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DCBB-4C0F-9D7B-391BBF100DE4}"/>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月度会!$K$20:$K$31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pt idx="11">
                  <c:v>0.14403028566199319</c:v>
                </c:pt>
              </c:numCache>
            </c:numRef>
          </c:val>
          <c:smooth val="1"/>
          <c:extLst xmlns:c15="http://schemas.microsoft.com/office/drawing/2012/chart">
            <c:ext xmlns:c16="http://schemas.microsoft.com/office/drawing/2014/chart" uri="{C3380CC4-5D6E-409C-BE32-E72D297353CC}">
              <c16:uniqueId val="{0000001C-DCBB-4C0F-9D7B-391BBF100DE4}"/>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2022年交易量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F-DCBB-4C0F-9D7B-391BBF100DE4}"/>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smooth val="1"/>
                <c:extLst>
                  <c:ext xmlns:c16="http://schemas.microsoft.com/office/drawing/2014/chart" uri="{C3380CC4-5D6E-409C-BE32-E72D297353CC}">
                    <c16:uniqueId val="{00000020-DCBB-4C0F-9D7B-391BBF100DE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2021年交易量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xmlns:c15="http://schemas.microsoft.com/office/drawing/2012/chart">
                  <c:ext xmlns:c16="http://schemas.microsoft.com/office/drawing/2014/chart" uri="{C3380CC4-5D6E-409C-BE32-E72D297353CC}">
                    <c16:uniqueId val="{00000021-DCBB-4C0F-9D7B-391BBF100DE4}"/>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2020年交易量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2-DCBB-4C0F-9D7B-391BBF100DE4}"/>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3-DCBB-4C0F-9D7B-391BBF100DE4}"/>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2019年交易量</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3.7386350816587387E-2"/>
                        <c:y val="5.12841863252610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DCBB-4C0F-9D7B-391BBF100DE4}"/>
                      </c:ext>
                    </c:extLst>
                  </c:dLbl>
                  <c:dLbl>
                    <c:idx val="2"/>
                    <c:layout>
                      <c:manualLayout>
                        <c:x val="-2.3175312152286069E-2"/>
                        <c:y val="4.53665091473282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DCBB-4C0F-9D7B-391BBF100DE4}"/>
                      </c:ext>
                    </c:extLst>
                  </c:dLbl>
                  <c:dLbl>
                    <c:idx val="3"/>
                    <c:layout>
                      <c:manualLayout>
                        <c:x val="-3.4488273561415581E-2"/>
                        <c:y val="-4.74266490271993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DCBB-4C0F-9D7B-391BBF100DE4}"/>
                      </c:ext>
                    </c:extLst>
                  </c:dLbl>
                  <c:dLbl>
                    <c:idx val="5"/>
                    <c:layout>
                      <c:manualLayout>
                        <c:x val="-3.3787866040662813E-2"/>
                        <c:y val="5.090832532544951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DCBB-4C0F-9D7B-391BBF100DE4}"/>
                      </c:ext>
                    </c:extLst>
                  </c:dLbl>
                  <c:dLbl>
                    <c:idx val="6"/>
                    <c:layout>
                      <c:manualLayout>
                        <c:x val="-3.0036927125670253E-2"/>
                        <c:y val="5.45394713324768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DCBB-4C0F-9D7B-391BBF100DE4}"/>
                      </c:ext>
                    </c:extLst>
                  </c:dLbl>
                  <c:dLbl>
                    <c:idx val="7"/>
                    <c:layout>
                      <c:manualLayout>
                        <c:x val="-2.7828441694665147E-2"/>
                        <c:y val="5.16563703153879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DCBB-4C0F-9D7B-391BBF100DE4}"/>
                      </c:ext>
                    </c:extLst>
                  </c:dLbl>
                  <c:dLbl>
                    <c:idx val="8"/>
                    <c:layout>
                      <c:manualLayout>
                        <c:x val="-2.1938259492196036E-2"/>
                        <c:y val="3.883867460936596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DCBB-4C0F-9D7B-391BBF100DE4}"/>
                      </c:ext>
                    </c:extLst>
                  </c:dLbl>
                  <c:dLbl>
                    <c:idx val="9"/>
                    <c:layout>
                      <c:manualLayout>
                        <c:x val="-2.5102055419163105E-2"/>
                        <c:y val="-4.062487307556689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DCBB-4C0F-9D7B-391BBF100DE4}"/>
                      </c:ext>
                    </c:extLst>
                  </c:dLbl>
                  <c:dLbl>
                    <c:idx val="10"/>
                    <c:layout>
                      <c:manualLayout>
                        <c:x val="-3.1273427372245616E-2"/>
                        <c:y val="-4.719583990537807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DCBB-4C0F-9D7B-391BBF100DE4}"/>
                      </c:ext>
                    </c:extLst>
                  </c:dLbl>
                  <c:dLbl>
                    <c:idx val="11"/>
                    <c:layout>
                      <c:manualLayout>
                        <c:x val="-1.5047955699013252E-2"/>
                        <c:y val="-6.73220285539474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DCBB-4C0F-9D7B-391BBF100DE4}"/>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E-DCBB-4C0F-9D7B-391BBF100DE4}"/>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2025年4月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71E8-474D-B926-459661F2FB99}"/>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71E8-474D-B926-459661F2FB99}"/>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71E8-474D-B926-459661F2FB99}"/>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71E8-474D-B926-459661F2FB99}"/>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71E8-474D-B926-459661F2FB99}"/>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71E8-474D-B926-459661F2FB99}"/>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71E8-474D-B926-459661F2FB99}"/>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71E8-474D-B926-459661F2FB99}"/>
                </c:ext>
              </c:extLst>
            </c:dLbl>
            <c:dLbl>
              <c:idx val="1"/>
              <c:layout>
                <c:manualLayout>
                  <c:x val="0.26390209461930875"/>
                  <c:y val="0.1432877791688188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71E8-474D-B926-459661F2FB99}"/>
                </c:ext>
              </c:extLst>
            </c:dLbl>
            <c:dLbl>
              <c:idx val="2"/>
              <c:layout>
                <c:manualLayout>
                  <c:x val="-0.24331348007938805"/>
                  <c:y val="0.1416555334739938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71E8-474D-B926-459661F2FB99}"/>
                </c:ext>
              </c:extLst>
            </c:dLbl>
            <c:dLbl>
              <c:idx val="3"/>
              <c:layout>
                <c:manualLayout>
                  <c:x val="-0.19436102375112532"/>
                  <c:y val="-1.1290195494778575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71E8-474D-B926-459661F2FB99}"/>
                </c:ext>
              </c:extLst>
            </c:dLbl>
            <c:dLbl>
              <c:idx val="4"/>
              <c:layout>
                <c:manualLayout>
                  <c:x val="-0.24690541275165351"/>
                  <c:y val="-0.1524383005174089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71E8-474D-B926-459661F2FB99}"/>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71E8-474D-B926-459661F2FB99}"/>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71E8-474D-B926-459661F2FB9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0.32820742465630737</c:v>
                </c:pt>
                <c:pt idx="1">
                  <c:v>0.2697057901571806</c:v>
                </c:pt>
                <c:pt idx="2">
                  <c:v>0.13698446106309614</c:v>
                </c:pt>
                <c:pt idx="3">
                  <c:v>0.10858000089561597</c:v>
                </c:pt>
                <c:pt idx="4">
                  <c:v>4.219694594957682E-2</c:v>
                </c:pt>
                <c:pt idx="5">
                  <c:v>8.5352200976221398E-2</c:v>
                </c:pt>
                <c:pt idx="6">
                  <c:v>2.8973176302001701E-2</c:v>
                </c:pt>
              </c:numCache>
              <c:extLst xmlns:c15="http://schemas.microsoft.com/office/drawing/2012/chart"/>
            </c:numRef>
          </c:val>
          <c:extLst>
            <c:ext xmlns:c16="http://schemas.microsoft.com/office/drawing/2014/chart" uri="{C3380CC4-5D6E-409C-BE32-E72D297353CC}">
              <c16:uniqueId val="{0000000E-71E8-474D-B926-459661F2FB99}"/>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2025年5月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1E8-474D-B926-459661F2FB99}"/>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1E8-474D-B926-459661F2FB99}"/>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1E8-474D-B926-459661F2FB99}"/>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1E8-474D-B926-459661F2FB99}"/>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1E8-474D-B926-459661F2FB99}"/>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1E8-474D-B926-459661F2FB99}"/>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1E8-474D-B926-459661F2FB99}"/>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71E8-474D-B926-459661F2FB99}"/>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71E8-474D-B926-459661F2FB99}"/>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71E8-474D-B926-459661F2FB99}"/>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71E8-474D-B926-459661F2FB99}"/>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71E8-474D-B926-459661F2FB9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0.32380117502778183</c:v>
                      </c:pt>
                      <c:pt idx="1">
                        <c:v>0.25943143531370233</c:v>
                      </c:pt>
                      <c:pt idx="2">
                        <c:v>0.14849889536762786</c:v>
                      </c:pt>
                      <c:pt idx="3">
                        <c:v>0.10561967883754599</c:v>
                      </c:pt>
                      <c:pt idx="4">
                        <c:v>5.2499922520775504E-2</c:v>
                      </c:pt>
                      <c:pt idx="5">
                        <c:v>8.3301234797469301E-2</c:v>
                      </c:pt>
                      <c:pt idx="6">
                        <c:v>2.6847658135097204E-2</c:v>
                      </c:pt>
                    </c:numCache>
                  </c:numRef>
                </c:val>
                <c:extLst>
                  <c:ext xmlns:c16="http://schemas.microsoft.com/office/drawing/2014/chart" uri="{C3380CC4-5D6E-409C-BE32-E72D297353CC}">
                    <c16:uniqueId val="{0000001D-71E8-474D-B926-459661F2FB99}"/>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PPT模板2!$AP$109</c:f>
              <c:strCache>
                <c:ptCount val="1"/>
                <c:pt idx="0">
                  <c:v>2025.5</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PPT模板2!$AQ$109:$AV$109</c:f>
              <c:numCache>
                <c:formatCode>0.00</c:formatCode>
                <c:ptCount val="6"/>
                <c:pt idx="0">
                  <c:v>45.798000000000002</c:v>
                </c:pt>
                <c:pt idx="1">
                  <c:v>43.9375</c:v>
                </c:pt>
                <c:pt idx="2">
                  <c:v>23.427299999999999</c:v>
                </c:pt>
                <c:pt idx="3">
                  <c:v>25.215199999999999</c:v>
                </c:pt>
                <c:pt idx="4">
                  <c:v>12.203900000000001</c:v>
                </c:pt>
                <c:pt idx="5">
                  <c:v>9.8127999999999993</c:v>
                </c:pt>
              </c:numCache>
            </c:numRef>
          </c:val>
          <c:extLst>
            <c:ext xmlns:c16="http://schemas.microsoft.com/office/drawing/2014/chart" uri="{C3380CC4-5D6E-409C-BE32-E72D297353CC}">
              <c16:uniqueId val="{00000000-8D70-4362-9BF0-324F308AF11A}"/>
            </c:ext>
          </c:extLst>
        </c:ser>
        <c:ser>
          <c:idx val="1"/>
          <c:order val="1"/>
          <c:tx>
            <c:strRef>
              <c:f>PPT模板2!$AP$110</c:f>
              <c:strCache>
                <c:ptCount val="1"/>
                <c:pt idx="0">
                  <c:v>2025.4</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PPT模板2!$AQ$110:$AV$110</c:f>
              <c:numCache>
                <c:formatCode>0.00</c:formatCode>
                <c:ptCount val="6"/>
                <c:pt idx="0">
                  <c:v>48.382599999999996</c:v>
                </c:pt>
                <c:pt idx="1">
                  <c:v>46.600099999999998</c:v>
                </c:pt>
                <c:pt idx="2">
                  <c:v>24.4604</c:v>
                </c:pt>
                <c:pt idx="3">
                  <c:v>27.292899999999999</c:v>
                </c:pt>
                <c:pt idx="4">
                  <c:v>12.931800000000001</c:v>
                </c:pt>
                <c:pt idx="5">
                  <c:v>10.4594</c:v>
                </c:pt>
              </c:numCache>
            </c:numRef>
          </c:val>
          <c:extLst>
            <c:ext xmlns:c16="http://schemas.microsoft.com/office/drawing/2014/chart" uri="{C3380CC4-5D6E-409C-BE32-E72D297353CC}">
              <c16:uniqueId val="{00000001-8D70-4362-9BF0-324F308AF11A}"/>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PPT模板2!$AP$111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PPT模板2!$AQ$108:$AV$108</c:f>
              <c:strCache>
                <c:ptCount val="6"/>
                <c:pt idx="0">
                  <c:v>华东</c:v>
                </c:pt>
                <c:pt idx="1">
                  <c:v>中南</c:v>
                </c:pt>
                <c:pt idx="2">
                  <c:v>华北</c:v>
                </c:pt>
                <c:pt idx="3">
                  <c:v>西南</c:v>
                </c:pt>
                <c:pt idx="4">
                  <c:v>东北</c:v>
                </c:pt>
                <c:pt idx="5">
                  <c:v>西北</c:v>
                </c:pt>
              </c:strCache>
            </c:strRef>
          </c:cat>
          <c:val>
            <c:numRef>
              <c:f>PPT模板2!$AQ$111:$AV$111</c:f>
              <c:numCache>
                <c:formatCode>0.00%</c:formatCode>
                <c:ptCount val="6"/>
                <c:pt idx="0">
                  <c:v>-5.3420031168229798E-2</c:v>
                </c:pt>
                <c:pt idx="1">
                  <c:v>-5.7137216443741493E-2</c:v>
                </c:pt>
                <c:pt idx="2">
                  <c:v>-4.2235613481382196E-2</c:v>
                </c:pt>
                <c:pt idx="3">
                  <c:v>-7.6126025449842274E-2</c:v>
                </c:pt>
                <c:pt idx="4">
                  <c:v>-5.6287601107347776E-2</c:v>
                </c:pt>
                <c:pt idx="5">
                  <c:v>-6.1819989674360018E-2</c:v>
                </c:pt>
              </c:numCache>
            </c:numRef>
          </c:val>
          <c:smooth val="1"/>
          <c:extLst>
            <c:ext xmlns:c16="http://schemas.microsoft.com/office/drawing/2014/chart" uri="{C3380CC4-5D6E-409C-BE32-E72D297353CC}">
              <c16:uniqueId val="{00000002-8D70-4362-9BF0-324F308AF11A}"/>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5.4852523065309217E-2"/>
          <c:y val="0.16727458029585332"/>
          <c:w val="0.9277424976716272"/>
          <c:h val="0.65010280467931003"/>
        </c:manualLayout>
      </c:layout>
      <c:lineChart>
        <c:grouping val="standard"/>
        <c:varyColors val="0"/>
        <c:ser>
          <c:idx val="5"/>
          <c:order val="5"/>
          <c:tx>
            <c:strRef>
              <c:f>PPT模板2!$A$203</c:f>
              <c:strCache>
                <c:ptCount val="1"/>
                <c:pt idx="0">
                  <c:v>2023年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no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0-3321-48E3-93C8-CF95B65EB870}"/>
            </c:ext>
          </c:extLst>
        </c:ser>
        <c:ser>
          <c:idx val="6"/>
          <c:order val="6"/>
          <c:tx>
            <c:strRef>
              <c:f>PPT模板2!$A$204</c:f>
              <c:strCache>
                <c:ptCount val="1"/>
                <c:pt idx="0">
                  <c:v>2024年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8"/>
              <c:layout>
                <c:manualLayout>
                  <c:x val="-3.1501657170248713E-2"/>
                  <c:y val="5.22585330428467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321-48E3-93C8-CF95B65EB870}"/>
                </c:ext>
              </c:extLst>
            </c:dLbl>
            <c:dLbl>
              <c:idx val="10"/>
              <c:layout>
                <c:manualLayout>
                  <c:x val="-3.2952509380273512E-2"/>
                  <c:y val="4.64488017429193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321-48E3-93C8-CF95B65EB87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pt idx="11">
                  <c:v>6.31</c:v>
                </c:pt>
              </c:numCache>
            </c:numRef>
          </c:val>
          <c:smooth val="1"/>
          <c:extLst>
            <c:ext xmlns:c16="http://schemas.microsoft.com/office/drawing/2014/chart" uri="{C3380CC4-5D6E-409C-BE32-E72D297353CC}">
              <c16:uniqueId val="{00000003-3321-48E3-93C8-CF95B65EB870}"/>
            </c:ext>
          </c:extLst>
        </c:ser>
        <c:ser>
          <c:idx val="7"/>
          <c:order val="7"/>
          <c:tx>
            <c:strRef>
              <c:f>PPT模板2!$A$205</c:f>
              <c:strCache>
                <c:ptCount val="1"/>
                <c:pt idx="0">
                  <c:v>2025年</c:v>
                </c:pt>
              </c:strCache>
            </c:strRef>
          </c:tx>
          <c:spPr>
            <a:ln w="34925" cap="rnd">
              <a:solidFill>
                <a:srgbClr val="FF0000"/>
              </a:solidFill>
              <a:round/>
            </a:ln>
            <a:effectLst>
              <a:outerShdw blurRad="57150" dist="19050" dir="5400000" algn="ctr" rotWithShape="0">
                <a:srgbClr val="000000">
                  <a:alpha val="63000"/>
                </a:srgbClr>
              </a:outerShdw>
            </a:effectLst>
          </c:spPr>
          <c:marker>
            <c:symbol val="circle"/>
            <c:size val="6"/>
            <c:spPr>
              <a:solidFill>
                <a:srgbClr val="FF0000"/>
              </a:solidFill>
              <a:ln w="9525">
                <a:solidFill>
                  <a:schemeClr val="bg1"/>
                </a:solidFill>
                <a:round/>
              </a:ln>
              <a:effectLst>
                <a:outerShdw blurRad="57150" dist="19050" dir="5400000" algn="ctr" rotWithShape="0">
                  <a:srgbClr val="000000">
                    <a:alpha val="63000"/>
                  </a:srgbClr>
                </a:outerShdw>
              </a:effectLst>
            </c:spPr>
          </c:marker>
          <c:dLbls>
            <c:dLbl>
              <c:idx val="0"/>
              <c:layout>
                <c:manualLayout>
                  <c:x val="-2.8447556147980529E-2"/>
                  <c:y val="4.12346822660239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321-48E3-93C8-CF95B65EB870}"/>
                </c:ext>
              </c:extLst>
            </c:dLbl>
            <c:dLbl>
              <c:idx val="1"/>
              <c:layout>
                <c:manualLayout>
                  <c:x val="-2.9325378855211345E-2"/>
                  <c:y val="-7.70079883805373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321-48E3-93C8-CF95B65EB870}"/>
                </c:ext>
              </c:extLst>
            </c:dLbl>
            <c:dLbl>
              <c:idx val="3"/>
              <c:layout>
                <c:manualLayout>
                  <c:x val="-3.367793548528613E-2"/>
                  <c:y val="4.20915032679738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321-48E3-93C8-CF95B65EB870}"/>
                </c:ext>
              </c:extLst>
            </c:dLbl>
            <c:dLbl>
              <c:idx val="4"/>
              <c:layout>
                <c:manualLayout>
                  <c:x val="-3.3667785313463788E-2"/>
                  <c:y val="3.6133805996430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321-48E3-93C8-CF95B65EB870}"/>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PPT模板2!$B$205:$M$205</c:f>
              <c:numCache>
                <c:formatCode>0.00</c:formatCode>
                <c:ptCount val="12"/>
                <c:pt idx="0">
                  <c:v>6.5945056064820999</c:v>
                </c:pt>
                <c:pt idx="1">
                  <c:v>6.4588355626283471</c:v>
                </c:pt>
                <c:pt idx="2">
                  <c:v>6.6669402245546774</c:v>
                </c:pt>
                <c:pt idx="3">
                  <c:v>6.4787526392017281</c:v>
                </c:pt>
                <c:pt idx="4">
                  <c:v>6.438305332715756</c:v>
                </c:pt>
              </c:numCache>
            </c:numRef>
          </c:val>
          <c:smooth val="1"/>
          <c:extLst>
            <c:ext xmlns:c16="http://schemas.microsoft.com/office/drawing/2014/chart" uri="{C3380CC4-5D6E-409C-BE32-E72D297353CC}">
              <c16:uniqueId val="{00000008-3321-48E3-93C8-CF95B65EB870}"/>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1"/>
                <c:extLst>
                  <c:ext xmlns:c16="http://schemas.microsoft.com/office/drawing/2014/chart" uri="{C3380CC4-5D6E-409C-BE32-E72D297353CC}">
                    <c16:uniqueId val="{00000009-3321-48E3-93C8-CF95B65EB870}"/>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1"/>
                <c:extLst xmlns:c15="http://schemas.microsoft.com/office/drawing/2012/chart">
                  <c:ext xmlns:c16="http://schemas.microsoft.com/office/drawing/2014/chart" uri="{C3380CC4-5D6E-409C-BE32-E72D297353CC}">
                    <c16:uniqueId val="{0000000A-3321-48E3-93C8-CF95B65EB870}"/>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1"/>
                <c:extLst xmlns:c15="http://schemas.microsoft.com/office/drawing/2012/chart">
                  <c:ext xmlns:c16="http://schemas.microsoft.com/office/drawing/2014/chart" uri="{C3380CC4-5D6E-409C-BE32-E72D297353CC}">
                    <c16:uniqueId val="{0000000B-3321-48E3-93C8-CF95B65EB870}"/>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C-3321-48E3-93C8-CF95B65EB870}"/>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D-3321-48E3-93C8-CF95B65EB870}"/>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PPT模板2!$A$202</c15:sqref>
                        </c15:formulaRef>
                      </c:ext>
                    </c:extLst>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PPT模板2!$B$202:$M$202</c15:sqref>
                        </c15:formulaRef>
                      </c:ext>
                    </c:extLst>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xmlns:c15="http://schemas.microsoft.com/office/drawing/2012/chart">
                  <c:ext xmlns:c16="http://schemas.microsoft.com/office/drawing/2014/chart" uri="{C3380CC4-5D6E-409C-BE32-E72D297353CC}">
                    <c16:uniqueId val="{0000000E-3321-48E3-93C8-CF95B65EB870}"/>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2025年新能源乘用车趋势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7463249033620031E-2"/>
          <c:y val="0.26640024974644833"/>
          <c:w val="0.88072270323514235"/>
          <c:h val="0.63611694760889437"/>
        </c:manualLayout>
      </c:layout>
      <c:barChart>
        <c:barDir val="col"/>
        <c:grouping val="clustered"/>
        <c:varyColors val="0"/>
        <c:ser>
          <c:idx val="0"/>
          <c:order val="1"/>
          <c:tx>
            <c:strRef>
              <c:f>'新能源模板（二手车）'!$A$447</c:f>
              <c:strCache>
                <c:ptCount val="1"/>
                <c:pt idx="0">
                  <c:v>2024年</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'新能源模板（二手车）'!$B$447:$M$447</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pt idx="11">
                  <c:v>12.3653</c:v>
                </c:pt>
              </c:numCache>
            </c:numRef>
          </c:val>
          <c:extLst>
            <c:ext xmlns:c16="http://schemas.microsoft.com/office/drawing/2014/chart" uri="{C3380CC4-5D6E-409C-BE32-E72D297353CC}">
              <c16:uniqueId val="{00000000-E925-4697-8202-827872D34AC9}"/>
            </c:ext>
          </c:extLst>
        </c:ser>
        <c:ser>
          <c:idx val="2"/>
          <c:order val="2"/>
          <c:tx>
            <c:strRef>
              <c:f>'新能源模板（二手车）'!$A$448</c:f>
              <c:strCache>
                <c:ptCount val="1"/>
                <c:pt idx="0">
                  <c:v>2025年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'新能源模板（二手车）'!$B$448:$M$448</c:f>
              <c:numCache>
                <c:formatCode>0.00</c:formatCode>
                <c:ptCount val="12"/>
                <c:pt idx="0">
                  <c:v>9.0799000000000003</c:v>
                </c:pt>
                <c:pt idx="1">
                  <c:v>9.8635000000000002</c:v>
                </c:pt>
                <c:pt idx="2">
                  <c:v>11.7082</c:v>
                </c:pt>
                <c:pt idx="3">
                  <c:v>11.7837</c:v>
                </c:pt>
                <c:pt idx="4">
                  <c:v>12.0991</c:v>
                </c:pt>
              </c:numCache>
            </c:numRef>
          </c:val>
          <c:extLst>
            <c:ext xmlns:c16="http://schemas.microsoft.com/office/drawing/2014/chart" uri="{C3380CC4-5D6E-409C-BE32-E72D297353CC}">
              <c16:uniqueId val="{00000001-E925-4697-8202-827872D34AC9}"/>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'新能源模板（二手车）'!$A$446</c15:sqref>
                        </c15:formulaRef>
                      </c:ext>
                    </c:extLst>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'新能源模板（二手车）'!$B$446:$M$446</c15:sqref>
                        </c15:formulaRef>
                      </c:ext>
                    </c:extLst>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1C-E925-4697-8202-827872D34AC9}"/>
                  </c:ext>
                </c:extLst>
              </c15:ser>
            </c15:filteredBarSeries>
          </c:ext>
        </c:extLst>
      </c:barChart>
      <c:lineChart>
        <c:grouping val="standard"/>
        <c:varyColors val="0"/>
        <c:ser>
          <c:idx val="3"/>
          <c:order val="3"/>
          <c:tx>
            <c:strRef>
              <c:f>'新能源模板（二手车）'!$A$449</c:f>
              <c:strCache>
                <c:ptCount val="1"/>
                <c:pt idx="0">
                  <c:v>2024月度同比</c:v>
                </c:pt>
              </c:strCache>
            </c:strRef>
          </c:tx>
          <c:spPr>
            <a:ln w="28575" cap="rnd">
              <a:solidFill>
                <a:schemeClr val="accent2"/>
              </a:solidFill>
              <a:round/>
            </a:ln>
            <a:effectLst/>
          </c:spPr>
          <c:marker>
            <c:symbol val="circle"/>
            <c:size val="6"/>
            <c:spPr>
              <a:solidFill>
                <a:schemeClr val="accent2"/>
              </a:solidFill>
              <a:ln w="15875">
                <a:solidFill>
                  <a:schemeClr val="bg1"/>
                </a:solidFill>
              </a:ln>
              <a:effectLst/>
            </c:spPr>
          </c:marker>
          <c:dLbls>
            <c:dLbl>
              <c:idx val="0"/>
              <c:layout>
                <c:manualLayout>
                  <c:x val="-4.1944150943396229E-2"/>
                  <c:y val="-5.97795460180781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925-4697-8202-827872D34AC9}"/>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925-4697-8202-827872D34AC9}"/>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925-4697-8202-827872D34AC9}"/>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925-4697-8202-827872D34AC9}"/>
                </c:ext>
              </c:extLst>
            </c:dLbl>
            <c:dLbl>
              <c:idx val="4"/>
              <c:layout>
                <c:manualLayout>
                  <c:x val="-2.5377674528990746E-2"/>
                  <c:y val="-0.1065282749367514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925-4697-8202-827872D34AC9}"/>
                </c:ext>
              </c:extLst>
            </c:dLbl>
            <c:dLbl>
              <c:idx val="5"/>
              <c:layout>
                <c:manualLayout>
                  <c:x val="-3.0070722318854909E-2"/>
                  <c:y val="-4.3697300221398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925-4697-8202-827872D34AC9}"/>
                </c:ext>
              </c:extLst>
            </c:dLbl>
            <c:dLbl>
              <c:idx val="6"/>
              <c:layout>
                <c:manualLayout>
                  <c:x val="-3.1344654285074047E-2"/>
                  <c:y val="-5.9346199841663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925-4697-8202-827872D34AC9}"/>
                </c:ext>
              </c:extLst>
            </c:dLbl>
            <c:dLbl>
              <c:idx val="7"/>
              <c:layout>
                <c:manualLayout>
                  <c:x val="-3.2622234199652773E-2"/>
                  <c:y val="-8.2573990527145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925-4697-8202-827872D34AC9}"/>
                </c:ext>
              </c:extLst>
            </c:dLbl>
            <c:dLbl>
              <c:idx val="8"/>
              <c:layout>
                <c:manualLayout>
                  <c:x val="-3.5347707617850964E-2"/>
                  <c:y val="-7.4962581162787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925-4697-8202-827872D34AC9}"/>
                </c:ext>
              </c:extLst>
            </c:dLbl>
            <c:dLbl>
              <c:idx val="9"/>
              <c:layout>
                <c:manualLayout>
                  <c:x val="-3.4075371629039217E-2"/>
                  <c:y val="-7.89109712790480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925-4697-8202-827872D34AC9}"/>
                </c:ext>
              </c:extLst>
            </c:dLbl>
            <c:dLbl>
              <c:idx val="10"/>
              <c:layout>
                <c:manualLayout>
                  <c:x val="-3.4114017081974188E-2"/>
                  <c:y val="-7.5051322689415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925-4697-8202-827872D34AC9}"/>
                </c:ext>
              </c:extLst>
            </c:dLbl>
            <c:dLbl>
              <c:idx val="11"/>
              <c:layout>
                <c:manualLayout>
                  <c:x val="-3.7009576092440731E-2"/>
                  <c:y val="-6.7243283983522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925-4697-8202-827872D34AC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'新能源模板（二手车）'!$B$449:$M$449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pt idx="11">
                  <c:v>0.41639843758948913</c:v>
                </c:pt>
              </c:numCache>
            </c:numRef>
          </c:val>
          <c:smooth val="1"/>
          <c:extLst>
            <c:ext xmlns:c16="http://schemas.microsoft.com/office/drawing/2014/chart" uri="{C3380CC4-5D6E-409C-BE32-E72D297353CC}">
              <c16:uniqueId val="{0000000E-E925-4697-8202-827872D34AC9}"/>
            </c:ext>
          </c:extLst>
        </c:ser>
        <c:ser>
          <c:idx val="5"/>
          <c:order val="5"/>
          <c:tx>
            <c:strRef>
              <c:f>'新能源模板（二手车）'!$A$451</c:f>
              <c:strCache>
                <c:ptCount val="1"/>
                <c:pt idx="0">
                  <c:v>2025月度同比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48467342776E-2"/>
                  <c:y val="-0.112940376141759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925-4697-8202-827872D34AC9}"/>
                </c:ext>
              </c:extLst>
            </c:dLbl>
            <c:dLbl>
              <c:idx val="1"/>
              <c:layout>
                <c:manualLayout>
                  <c:x val="-3.0396622305903832E-2"/>
                  <c:y val="-0.117016461832126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925-4697-8202-827872D34AC9}"/>
                </c:ext>
              </c:extLst>
            </c:dLbl>
            <c:dLbl>
              <c:idx val="2"/>
              <c:layout>
                <c:manualLayout>
                  <c:x val="-2.3129768600925596E-2"/>
                  <c:y val="-5.45116734635397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925-4697-8202-827872D34AC9}"/>
                </c:ext>
              </c:extLst>
            </c:dLbl>
            <c:dLbl>
              <c:idx val="3"/>
              <c:layout>
                <c:manualLayout>
                  <c:x val="-2.6043944464222195E-2"/>
                  <c:y val="-5.35902589440354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925-4697-8202-827872D34AC9}"/>
                </c:ext>
              </c:extLst>
            </c:dLbl>
            <c:dLbl>
              <c:idx val="4"/>
              <c:layout>
                <c:manualLayout>
                  <c:x val="-1.8815950416240741E-2"/>
                  <c:y val="-6.86314554339269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925-4697-8202-827872D34AC9}"/>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925-4697-8202-827872D34AC9}"/>
                </c:ext>
              </c:extLst>
            </c:dLbl>
            <c:dLbl>
              <c:idx val="6"/>
              <c:layout>
                <c:manualLayout>
                  <c:x val="-2.893556425774297E-2"/>
                  <c:y val="-0.121568664989552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E925-4697-8202-827872D34AC9}"/>
                </c:ext>
              </c:extLst>
            </c:dLbl>
            <c:dLbl>
              <c:idx val="7"/>
              <c:layout>
                <c:manualLayout>
                  <c:x val="-1.8808116767533037E-2"/>
                  <c:y val="-0.11372552531280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925-4697-8202-827872D34AC9}"/>
                </c:ext>
              </c:extLst>
            </c:dLbl>
            <c:dLbl>
              <c:idx val="8"/>
              <c:layout>
                <c:manualLayout>
                  <c:x val="5.7906816760830678E-3"/>
                  <c:y val="-4.725147707373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E925-4697-8202-827872D34AC9}"/>
                </c:ext>
              </c:extLst>
            </c:dLbl>
            <c:dLbl>
              <c:idx val="9"/>
              <c:layout>
                <c:manualLayout>
                  <c:x val="-2.8953408380415868E-3"/>
                  <c:y val="-6.6939592521120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E925-4697-8202-827872D34AC9}"/>
                </c:ext>
              </c:extLst>
            </c:dLbl>
            <c:dLbl>
              <c:idx val="10"/>
              <c:layout>
                <c:manualLayout>
                  <c:x val="-1.5942509280206654E-2"/>
                  <c:y val="-7.3978510974756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E925-4697-8202-827872D34AC9}"/>
                </c:ext>
              </c:extLst>
            </c:dLbl>
            <c:dLbl>
              <c:idx val="11"/>
              <c:layout>
                <c:manualLayout>
                  <c:x val="-2.3164490568734982E-2"/>
                  <c:y val="-7.349595239241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E925-4697-8202-827872D34AC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'新能源模板（二手车）'!$B$451:$M$451</c:f>
              <c:numCache>
                <c:formatCode>0.0%</c:formatCode>
                <c:ptCount val="12"/>
                <c:pt idx="0">
                  <c:v>1.5024313900844135E-2</c:v>
                </c:pt>
                <c:pt idx="1">
                  <c:v>0.52445055794256745</c:v>
                </c:pt>
                <c:pt idx="2">
                  <c:v>0.2801583223083568</c:v>
                </c:pt>
                <c:pt idx="3">
                  <c:v>0.32329754739017158</c:v>
                </c:pt>
                <c:pt idx="4">
                  <c:v>0.41120416161239137</c:v>
                </c:pt>
              </c:numCache>
            </c:numRef>
          </c:val>
          <c:smooth val="1"/>
          <c:extLst>
            <c:ext xmlns:c16="http://schemas.microsoft.com/office/drawing/2014/chart" uri="{C3380CC4-5D6E-409C-BE32-E72D297353CC}">
              <c16:uniqueId val="{0000001B-E925-4697-8202-827872D34AC9}"/>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'新能源模板（二手车）'!$A$450</c15:sqref>
                        </c15:formulaRef>
                      </c:ext>
                    </c:extLst>
                    <c:strCache>
                      <c:ptCount val="1"/>
                      <c:pt idx="0">
                        <c:v>2024月度环比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'新能源模板（二手车）'!$B$450:$M$450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pt idx="11">
                        <c:v>0.11514632276683047</c:v>
                      </c:pt>
                    </c:numCache>
                  </c:numRef>
                </c:val>
                <c:smooth val="0"/>
                <c:extLst>
                  <c:ext xmlns:c16="http://schemas.microsoft.com/office/drawing/2014/chart" uri="{C3380CC4-5D6E-409C-BE32-E72D297353CC}">
                    <c16:uniqueId val="{0000001D-E925-4697-8202-827872D34AC9}"/>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'新能源模板（二手车）'!$A$452</c15:sqref>
                        </c15:formulaRef>
                      </c:ext>
                    </c:extLst>
                    <c:strCache>
                      <c:ptCount val="1"/>
                      <c:pt idx="0">
                        <c:v>2025月度环比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'新能源模板（二手车）'!$B$452:$M$452</c15:sqref>
                        </c15:formulaRef>
                      </c:ext>
                    </c:extLst>
                    <c:numCache>
                      <c:formatCode>0.0%</c:formatCode>
                      <c:ptCount val="12"/>
                      <c:pt idx="0">
                        <c:v>-0.2656951307287328</c:v>
                      </c:pt>
                      <c:pt idx="1">
                        <c:v>8.6300509917510079E-2</c:v>
                      </c:pt>
                      <c:pt idx="2">
                        <c:v>0.18702286206721747</c:v>
                      </c:pt>
                      <c:pt idx="3">
                        <c:v>6.4484720110691571E-3</c:v>
                      </c:pt>
                      <c:pt idx="4">
                        <c:v>2.676578663747383E-2</c:v>
                      </c:pt>
                    </c:numCache>
                  </c:numRef>
                </c:val>
                <c:smooth val="0"/>
                <c:extLst xmlns:c15="http://schemas.microsoft.com/office/drawing/2012/chart">
                  <c:ext xmlns:c16="http://schemas.microsoft.com/office/drawing/2014/chart" uri="{C3380CC4-5D6E-409C-BE32-E72D297353CC}">
                    <c16:uniqueId val="{0000001E-E925-4697-8202-827872D34AC9}"/>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85F-4B62-8DEC-8A4D92F720DF}"/>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85F-4B62-8DEC-8A4D92F720DF}"/>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85F-4B62-8DEC-8A4D92F720DF}"/>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85F-4B62-8DEC-8A4D92F720DF}"/>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185F-4B62-8DEC-8A4D92F720DF}"/>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185F-4B62-8DEC-8A4D92F720DF}"/>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185F-4B62-8DEC-8A4D92F720DF}"/>
              </c:ext>
            </c:extLst>
          </c:dPt>
          <c:dLbls>
            <c:dLbl>
              <c:idx val="0"/>
              <c:layout>
                <c:manualLayout>
                  <c:x val="0.24470708231129101"/>
                  <c:y val="-0.208356903417637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85F-4B62-8DEC-8A4D92F720DF}"/>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5F-4B62-8DEC-8A4D92F720DF}"/>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85F-4B62-8DEC-8A4D92F720DF}"/>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85F-4B62-8DEC-8A4D92F720DF}"/>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85F-4B62-8DEC-8A4D92F720DF}"/>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85F-4B62-8DEC-8A4D92F720DF}"/>
                </c:ext>
              </c:extLst>
            </c:dLbl>
            <c:dLbl>
              <c:idx val="6"/>
              <c:layout>
                <c:manualLayout>
                  <c:x val="-0.26069510677761487"/>
                  <c:y val="-0.243746295816727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85F-4B62-8DEC-8A4D92F720DF}"/>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0.18451413085559426</c:v>
                </c:pt>
                <c:pt idx="1">
                  <c:v>8.6991869918699186E-2</c:v>
                </c:pt>
                <c:pt idx="2">
                  <c:v>0.18428184281842819</c:v>
                </c:pt>
                <c:pt idx="3">
                  <c:v>0.10700735578784359</c:v>
                </c:pt>
                <c:pt idx="4">
                  <c:v>5.5284552845528454E-2</c:v>
                </c:pt>
                <c:pt idx="5">
                  <c:v>0.10534262485481997</c:v>
                </c:pt>
                <c:pt idx="6">
                  <c:v>0.27657762291908633</c:v>
                </c:pt>
              </c:numCache>
            </c:numRef>
          </c:val>
          <c:extLst>
            <c:ext xmlns:c16="http://schemas.microsoft.com/office/drawing/2014/chart" uri="{C3380CC4-5D6E-409C-BE32-E72D297353CC}">
              <c16:uniqueId val="{0000000E-185F-4B62-8DEC-8A4D92F720DF}"/>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872-4780-93E4-87F1B1ADCC03}"/>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872-4780-93E4-87F1B1ADCC03}"/>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872-4780-93E4-87F1B1ADCC03}"/>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872-4780-93E4-87F1B1ADCC03}"/>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872-4780-93E4-87F1B1ADCC03}"/>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872-4780-93E4-87F1B1ADCC03}"/>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872-4780-93E4-87F1B1ADCC03}"/>
              </c:ext>
            </c:extLst>
          </c:dPt>
          <c:dLbls>
            <c:dLbl>
              <c:idx val="0"/>
              <c:layout>
                <c:manualLayout>
                  <c:x val="0.20255677379174802"/>
                  <c:y val="-0.254259374288975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872-4780-93E4-87F1B1ADCC03}"/>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872-4780-93E4-87F1B1ADCC03}"/>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872-4780-93E4-87F1B1ADCC03}"/>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872-4780-93E4-87F1B1ADCC03}"/>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872-4780-93E4-87F1B1ADCC03}"/>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872-4780-93E4-87F1B1ADCC03}"/>
                </c:ext>
              </c:extLst>
            </c:dLbl>
            <c:dLbl>
              <c:idx val="6"/>
              <c:layout>
                <c:manualLayout>
                  <c:x val="-0.2347280489553509"/>
                  <c:y val="-0.2791879213644256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872-4780-93E4-87F1B1ADCC0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0.16813673605394175</c:v>
                </c:pt>
                <c:pt idx="1">
                  <c:v>7.5110745227174716E-2</c:v>
                </c:pt>
                <c:pt idx="2">
                  <c:v>0.20251675879101494</c:v>
                </c:pt>
                <c:pt idx="3">
                  <c:v>0.11850719353953507</c:v>
                </c:pt>
                <c:pt idx="4">
                  <c:v>4.9590340664079344E-2</c:v>
                </c:pt>
                <c:pt idx="5">
                  <c:v>0.11062762162374064</c:v>
                </c:pt>
                <c:pt idx="6">
                  <c:v>0.27551060410051353</c:v>
                </c:pt>
              </c:numCache>
            </c:numRef>
          </c:val>
          <c:extLst>
            <c:ext xmlns:c16="http://schemas.microsoft.com/office/drawing/2014/chart" uri="{C3380CC4-5D6E-409C-BE32-E72D297353CC}">
              <c16:uniqueId val="{0000000E-3872-4780-93E4-87F1B1ADCC03}"/>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2025</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'新能源模板（二手车）'!$A$317</c:f>
              <c:strCache>
                <c:ptCount val="1"/>
                <c:pt idx="0">
                  <c:v>2025年5月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91-4650-8A67-1DF45403E6E1}"/>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'新能源模板（二手车）'!$B$317:$E$317</c:f>
              <c:numCache>
                <c:formatCode>0.0%</c:formatCode>
                <c:ptCount val="4"/>
                <c:pt idx="0">
                  <c:v>0.34715586091444917</c:v>
                </c:pt>
                <c:pt idx="1">
                  <c:v>0.39082063265092598</c:v>
                </c:pt>
                <c:pt idx="2">
                  <c:v>0.11533498413141283</c:v>
                </c:pt>
                <c:pt idx="3">
                  <c:v>0.14668852230321208</c:v>
                </c:pt>
              </c:numCache>
            </c:numRef>
          </c:val>
          <c:extLst>
            <c:ext xmlns:c16="http://schemas.microsoft.com/office/drawing/2014/chart" uri="{C3380CC4-5D6E-409C-BE32-E72D297353CC}">
              <c16:uniqueId val="{00000001-D991-4650-8A67-1DF45403E6E1}"/>
            </c:ext>
          </c:extLst>
        </c:ser>
        <c:ser>
          <c:idx val="1"/>
          <c:order val="1"/>
          <c:tx>
            <c:strRef>
              <c:f>'新能源模板（二手车）'!$A$318</c:f>
              <c:strCache>
                <c:ptCount val="1"/>
                <c:pt idx="0">
                  <c:v>2025年4月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'新能源模板（二手车）'!$B$318:$E$318</c:f>
              <c:numCache>
                <c:formatCode>0.0%</c:formatCode>
                <c:ptCount val="4"/>
                <c:pt idx="0">
                  <c:v>0.33003677389410546</c:v>
                </c:pt>
                <c:pt idx="1">
                  <c:v>0.40454853796993828</c:v>
                </c:pt>
                <c:pt idx="2">
                  <c:v>0.11803348923560283</c:v>
                </c:pt>
                <c:pt idx="3">
                  <c:v>0.14738119890035345</c:v>
                </c:pt>
              </c:numCache>
            </c:numRef>
          </c:val>
          <c:extLst>
            <c:ext xmlns:c16="http://schemas.microsoft.com/office/drawing/2014/chart" uri="{C3380CC4-5D6E-409C-BE32-E72D297353CC}">
              <c16:uniqueId val="{00000002-D991-4650-8A67-1DF45403E6E1}"/>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2025</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'新能源模板（二手车）'!$A$110</c:f>
              <c:strCache>
                <c:ptCount val="1"/>
                <c:pt idx="0">
                  <c:v>2025年5月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'新能源模板（二手车）'!$B$110:$H$110</c:f>
              <c:numCache>
                <c:formatCode>0.0%</c:formatCode>
                <c:ptCount val="7"/>
                <c:pt idx="0">
                  <c:v>0.33351933875074113</c:v>
                </c:pt>
                <c:pt idx="1">
                  <c:v>0.15990653227775259</c:v>
                </c:pt>
                <c:pt idx="2">
                  <c:v>0.12869249816900918</c:v>
                </c:pt>
                <c:pt idx="3">
                  <c:v>0.11404457154814635</c:v>
                </c:pt>
                <c:pt idx="4">
                  <c:v>0.117741429219126</c:v>
                </c:pt>
                <c:pt idx="5">
                  <c:v>0.12956439856310814</c:v>
                </c:pt>
                <c:pt idx="6">
                  <c:v>1.6531231472116624E-2</c:v>
                </c:pt>
              </c:numCache>
            </c:numRef>
          </c:val>
          <c:extLst>
            <c:ext xmlns:c16="http://schemas.microsoft.com/office/drawing/2014/chart" uri="{C3380CC4-5D6E-409C-BE32-E72D297353CC}">
              <c16:uniqueId val="{00000000-379D-4FAF-972C-1063D23D5A5B}"/>
            </c:ext>
          </c:extLst>
        </c:ser>
        <c:ser>
          <c:idx val="1"/>
          <c:order val="1"/>
          <c:tx>
            <c:strRef>
              <c:f>'新能源模板（二手车）'!$A$111</c:f>
              <c:strCache>
                <c:ptCount val="1"/>
                <c:pt idx="0">
                  <c:v>2025年4月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'新能源模板（二手车）'!$B$111:$H$111</c:f>
              <c:numCache>
                <c:formatCode>0.0%</c:formatCode>
                <c:ptCount val="7"/>
                <c:pt idx="0">
                  <c:v>0.35135135135135137</c:v>
                </c:pt>
                <c:pt idx="1">
                  <c:v>0.1571994715984148</c:v>
                </c:pt>
                <c:pt idx="2">
                  <c:v>0.12310328822878361</c:v>
                </c:pt>
                <c:pt idx="3">
                  <c:v>0.12749473383555285</c:v>
                </c:pt>
                <c:pt idx="4">
                  <c:v>0.11192830875789925</c:v>
                </c:pt>
                <c:pt idx="5">
                  <c:v>0.11082152165375415</c:v>
                </c:pt>
                <c:pt idx="6">
                  <c:v>1.8101324574243995E-2</c:v>
                </c:pt>
              </c:numCache>
            </c:numRef>
          </c:val>
          <c:extLst>
            <c:ext xmlns:c16="http://schemas.microsoft.com/office/drawing/2014/chart" uri="{C3380CC4-5D6E-409C-BE32-E72D297353CC}">
              <c16:uniqueId val="{00000001-379D-4FAF-972C-1063D23D5A5B}"/>
            </c:ext>
          </c:extLst>
        </c:ser>
        <c:dLbls>
          <c:showLegendKey val="0"/>
          <c:showVal val="0"/>
          <c:showCatName val="0"/>
          <c:showSerName val="0"/>
          <c:showPercent val="0"/>
          <c:showBubbleSize val="0"/>
        </c:dLbls>
        <c:gapWidth val="100"/>
        <c:overlap val="-24"/>
        <c:axId val="443785999"/>
        <c:axId val="443792239"/>
        <c:extLst>
          <c:ext xmlns:c15="http://schemas.microsoft.com/office/drawing/2012/chart" uri="{02D57815-91ED-43cb-92C2-25804820EDAC}">
            <c15:filteredBarSeries>
              <c15:ser>
                <c:idx val="2"/>
                <c:order val="2"/>
                <c:tx>
                  <c:strRef>
                    <c:extLst>
                      <c:ext uri="{02D57815-91ED-43cb-92C2-25804820EDAC}">
                        <c15:formulaRef>
                          <c15:sqref>'新能源模板（二手车）'!$A$112</c15:sqref>
                        </c15:formulaRef>
                      </c:ext>
                    </c:extLst>
                    <c:strCache>
                      <c:ptCount val="1"/>
                      <c:pt idx="0">
                        <c:v>环比</c:v>
                      </c:pt>
                    </c:strCache>
                  </c:strRef>
                </c:tx>
                <c:spPr>
                  <a:gradFill rotWithShape="1">
                    <a:gsLst>
                      <a:gs pos="0">
                        <a:schemeClr val="accent6">
                          <a:tint val="65000"/>
                          <a:satMod val="103000"/>
                          <a:lumMod val="102000"/>
                          <a:tint val="94000"/>
                        </a:schemeClr>
                      </a:gs>
                      <a:gs pos="50000">
                        <a:schemeClr val="accent6">
                          <a:tint val="65000"/>
                          <a:satMod val="110000"/>
                          <a:lumMod val="100000"/>
                          <a:shade val="100000"/>
                        </a:schemeClr>
                      </a:gs>
                      <a:gs pos="100000">
                        <a:schemeClr val="accent6">
                          <a:tint val="65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extLst>
                      <c:ext uri="{02D57815-91ED-43cb-92C2-25804820EDAC}">
                        <c15:formulaRef>
                          <c15:sqref>'新能源模板（二手车）'!$B$109:$H$109</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'新能源模板（二手车）'!$B$112:$H$112</c15:sqref>
                        </c15:formulaRef>
                      </c:ext>
                    </c:extLst>
                    <c:numCache>
                      <c:formatCode>0.0%</c:formatCode>
                      <c:ptCount val="7"/>
                      <c:pt idx="0">
                        <c:v>-1.7832012600610236E-2</c:v>
                      </c:pt>
                      <c:pt idx="1">
                        <c:v>2.7070606793377916E-3</c:v>
                      </c:pt>
                      <c:pt idx="2">
                        <c:v>5.5892099402255757E-3</c:v>
                      </c:pt>
                      <c:pt idx="3">
                        <c:v>-1.3450162287406503E-2</c:v>
                      </c:pt>
                      <c:pt idx="4">
                        <c:v>5.8131204612267562E-3</c:v>
                      </c:pt>
                      <c:pt idx="5">
                        <c:v>1.8742876909353987E-2</c:v>
                      </c:pt>
                      <c:pt idx="6">
                        <c:v>-1.5700931021273706E-3</c:v>
                      </c:pt>
                    </c:numCache>
                  </c:numRef>
                </c:val>
                <c:extLst>
                  <c:ext xmlns:c16="http://schemas.microsoft.com/office/drawing/2014/chart" uri="{C3380CC4-5D6E-409C-BE32-E72D297353CC}">
                    <c16:uniqueId val="{00000002-379D-4FAF-972C-1063D23D5A5B}"/>
                  </c:ext>
                </c:extLst>
              </c15:ser>
            </c15:filteredBarSeries>
          </c:ext>
        </c:extLst>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w="25400">
          <a:noFill/>
        </a:ln>
        <a:effectLst/>
      </c:spPr>
    </c:plotArea>
    <c:legend>
      <c:legendPos val="t"/>
      <c:layout>
        <c:manualLayout>
          <c:xMode val="edge"/>
          <c:yMode val="edge"/>
          <c:x val="0.38451674983174267"/>
          <c:y val="0.14226588734063608"/>
          <c:w val="0.21032099890777775"/>
          <c:h val="7.658254708173055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2025</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2025转籍率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0.28933348388884894</c:v>
                </c:pt>
                <c:pt idx="1">
                  <c:v>0.29201859914163336</c:v>
                </c:pt>
                <c:pt idx="2">
                  <c:v>0.29515041447963386</c:v>
                </c:pt>
                <c:pt idx="3">
                  <c:v>0.30053748019129217</c:v>
                </c:pt>
                <c:pt idx="4">
                  <c:v>0.29764787758806349</c:v>
                </c:pt>
              </c:numCache>
            </c:numRef>
          </c:val>
          <c:smooth val="1"/>
          <c:extLst>
            <c:ext xmlns:c16="http://schemas.microsoft.com/office/drawing/2014/chart" uri="{C3380CC4-5D6E-409C-BE32-E72D297353CC}">
              <c16:uniqueId val="{00000000-712A-4DCA-93AB-7B2EC48F4324}"/>
            </c:ext>
          </c:extLst>
        </c:ser>
        <c:ser>
          <c:idx val="1"/>
          <c:order val="1"/>
          <c:tx>
            <c:strRef>
              <c:f>PPT模板1!$A$250</c:f>
              <c:strCache>
                <c:ptCount val="1"/>
                <c:pt idx="0">
                  <c:v>2024转籍率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pt idx="8">
                  <c:v>0.29349513193170595</c:v>
                </c:pt>
                <c:pt idx="9">
                  <c:v>0.29619690173318541</c:v>
                </c:pt>
                <c:pt idx="10">
                  <c:v>0.29792125301642042</c:v>
                </c:pt>
                <c:pt idx="11">
                  <c:v>0.3022645846577442</c:v>
                </c:pt>
              </c:numCache>
            </c:numRef>
          </c:val>
          <c:smooth val="1"/>
          <c:extLst>
            <c:ext xmlns:c16="http://schemas.microsoft.com/office/drawing/2014/chart" uri="{C3380CC4-5D6E-409C-BE32-E72D297353CC}">
              <c16:uniqueId val="{00000001-712A-4DCA-93AB-7B2EC48F4324}"/>
            </c:ext>
          </c:extLst>
        </c:ser>
        <c:ser>
          <c:idx val="2"/>
          <c:order val="2"/>
          <c:tx>
            <c:strRef>
              <c:f>PPT模板1!$A$251</c:f>
              <c:strCache>
                <c:ptCount val="1"/>
                <c:pt idx="0">
                  <c:v>2023转籍率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PPT模板1!$B$251:$M$251</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xmlns:c15="http://schemas.microsoft.com/office/drawing/2012/chart">
            <c:ext xmlns:c16="http://schemas.microsoft.com/office/drawing/2014/chart" uri="{C3380CC4-5D6E-409C-BE32-E72D297353CC}">
              <c16:uniqueId val="{00000002-712A-4DCA-93AB-7B2EC48F4324}"/>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3"/>
                <c:order val="3"/>
                <c:tx>
                  <c:strRef>
                    <c:extLst>
                      <c:ext uri="{02D57815-91ED-43cb-92C2-25804820EDAC}">
                        <c15:formulaRef>
                          <c15:sqref>PPT模板1!$A$252</c15:sqref>
                        </c15:formulaRef>
                      </c:ext>
                    </c:extLst>
                    <c:strCache>
                      <c:ptCount val="1"/>
                      <c:pt idx="0">
                        <c:v>2022转籍率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PPT模板1!$B$252:$M$252</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3-712A-4DCA-93AB-7B2EC48F432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2021转籍率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4-712A-4DCA-93AB-7B2EC48F4324}"/>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2020转籍率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5-712A-4DCA-93AB-7B2EC48F4324}"/>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2019转籍率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6-712A-4DCA-93AB-7B2EC48F4324}"/>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3000000000000007"/>
          <c:min val="0.23"/>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2025年5月</c:v>
                </c:pt>
                <c:pt idx="1">
                  <c:v>2025年6月</c:v>
                </c:pt>
              </c:strCache>
            </c:strRef>
          </c:cat>
          <c:val>
            <c:numRef>
              <c:f>调研模板!$B$4:$C$4</c:f>
              <c:numCache>
                <c:formatCode>0.0%</c:formatCode>
                <c:ptCount val="2"/>
                <c:pt idx="0">
                  <c:v>0.28366075749844205</c:v>
                </c:pt>
                <c:pt idx="1">
                  <c:v>0.29866075749844206</c:v>
                </c:pt>
              </c:numCache>
            </c:numRef>
          </c:val>
          <c:extLst>
            <c:ext xmlns:c16="http://schemas.microsoft.com/office/drawing/2014/chart" uri="{C3380CC4-5D6E-409C-BE32-E72D297353CC}">
              <c16:uniqueId val="{00000000-9507-4A8E-81EF-25F7DE9675F3}"/>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2025年5月</c:v>
                </c:pt>
                <c:pt idx="1">
                  <c:v>2025年6月</c:v>
                </c:pt>
              </c:strCache>
            </c:strRef>
          </c:cat>
          <c:val>
            <c:numRef>
              <c:f>调研模板!$B$5:$C$5</c:f>
              <c:numCache>
                <c:formatCode>0.0%</c:formatCode>
                <c:ptCount val="2"/>
                <c:pt idx="0">
                  <c:v>0.36655657249523965</c:v>
                </c:pt>
                <c:pt idx="1">
                  <c:v>0.34555657249523963</c:v>
                </c:pt>
              </c:numCache>
            </c:numRef>
          </c:val>
          <c:extLst>
            <c:ext xmlns:c16="http://schemas.microsoft.com/office/drawing/2014/chart" uri="{C3380CC4-5D6E-409C-BE32-E72D297353CC}">
              <c16:uniqueId val="{00000001-9507-4A8E-81EF-25F7DE9675F3}"/>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07-4A8E-81EF-25F7DE9675F3}"/>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507-4A8E-81EF-25F7DE9675F3}"/>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2025年5月</c:v>
                </c:pt>
                <c:pt idx="1">
                  <c:v>2025年6月</c:v>
                </c:pt>
              </c:strCache>
            </c:strRef>
          </c:cat>
          <c:val>
            <c:numRef>
              <c:f>调研模板!$B$6:$C$6</c:f>
              <c:numCache>
                <c:formatCode>0.0%</c:formatCode>
                <c:ptCount val="2"/>
                <c:pt idx="0">
                  <c:v>0.34978267000631824</c:v>
                </c:pt>
                <c:pt idx="1">
                  <c:v>0.35578267000631825</c:v>
                </c:pt>
              </c:numCache>
            </c:numRef>
          </c:val>
          <c:extLst>
            <c:ext xmlns:c16="http://schemas.microsoft.com/office/drawing/2014/chart" uri="{C3380CC4-5D6E-409C-BE32-E72D297353CC}">
              <c16:uniqueId val="{00000004-9507-4A8E-81EF-25F7DE9675F3}"/>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2025年5月二手车各细分车型交易情况（单位：万辆）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PPT模板1!$P$314</c:f>
              <c:strCache>
                <c:ptCount val="1"/>
                <c:pt idx="0">
                  <c:v>2025.5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PPT模板1!$P$316:$P$325</c:f>
              <c:numCache>
                <c:formatCode>0.00_);[Red]\(0.00\)</c:formatCode>
                <c:ptCount val="10"/>
                <c:pt idx="0">
                  <c:v>90.262100000000004</c:v>
                </c:pt>
                <c:pt idx="1">
                  <c:v>20.947099999999999</c:v>
                </c:pt>
                <c:pt idx="2">
                  <c:v>10.430300000000001</c:v>
                </c:pt>
                <c:pt idx="3">
                  <c:v>4.1200999999999999</c:v>
                </c:pt>
                <c:pt idx="4">
                  <c:v>9.1468000000000007</c:v>
                </c:pt>
                <c:pt idx="5">
                  <c:v>13.9964</c:v>
                </c:pt>
                <c:pt idx="6">
                  <c:v>0.68110000000000004</c:v>
                </c:pt>
                <c:pt idx="7">
                  <c:v>1.6786000000000001</c:v>
                </c:pt>
                <c:pt idx="8">
                  <c:v>6.2039</c:v>
                </c:pt>
                <c:pt idx="9">
                  <c:v>2.9283000000000001</c:v>
                </c:pt>
              </c:numCache>
              <c:extLst/>
            </c:numRef>
          </c:val>
          <c:extLst>
            <c:ext xmlns:c16="http://schemas.microsoft.com/office/drawing/2014/chart" uri="{C3380CC4-5D6E-409C-BE32-E72D297353CC}">
              <c16:uniqueId val="{00000000-A7DC-4D7A-9678-FFFDC04CB397}"/>
            </c:ext>
          </c:extLst>
        </c:ser>
        <c:ser>
          <c:idx val="1"/>
          <c:order val="1"/>
          <c:tx>
            <c:strRef>
              <c:f>PPT模板1!$Q$314</c:f>
              <c:strCache>
                <c:ptCount val="1"/>
                <c:pt idx="0">
                  <c:v>2025.4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PPT模板1!$Q$316:$Q$325</c:f>
              <c:numCache>
                <c:formatCode>0.00_);[Red]\(0.00\)</c:formatCode>
                <c:ptCount val="10"/>
                <c:pt idx="0">
                  <c:v>95.966099999999997</c:v>
                </c:pt>
                <c:pt idx="1">
                  <c:v>22.553899999999999</c:v>
                </c:pt>
                <c:pt idx="2">
                  <c:v>11.0694</c:v>
                </c:pt>
                <c:pt idx="3">
                  <c:v>4.3472999999999997</c:v>
                </c:pt>
                <c:pt idx="4">
                  <c:v>9.3655000000000008</c:v>
                </c:pt>
                <c:pt idx="5">
                  <c:v>14.7577</c:v>
                </c:pt>
                <c:pt idx="6">
                  <c:v>0.76329999999999998</c:v>
                </c:pt>
                <c:pt idx="7">
                  <c:v>1.774</c:v>
                </c:pt>
                <c:pt idx="8">
                  <c:v>6.3650000000000002</c:v>
                </c:pt>
                <c:pt idx="9">
                  <c:v>3.165</c:v>
                </c:pt>
              </c:numCache>
              <c:extLst/>
            </c:numRef>
          </c:val>
          <c:extLst>
            <c:ext xmlns:c16="http://schemas.microsoft.com/office/drawing/2014/chart" uri="{C3380CC4-5D6E-409C-BE32-E72D297353CC}">
              <c16:uniqueId val="{00000001-A7DC-4D7A-9678-FFFDC04CB397}"/>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2025</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1-5</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PPT模板1!$B$314</c:f>
              <c:strCache>
                <c:ptCount val="1"/>
                <c:pt idx="0">
                  <c:v>2025.1-5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PPT模板1!$B$316:$B$325</c:f>
              <c:numCache>
                <c:formatCode>0.00_);[Red]\(0.00\)</c:formatCode>
                <c:ptCount val="10"/>
                <c:pt idx="0">
                  <c:v>450.91140000000001</c:v>
                </c:pt>
                <c:pt idx="1">
                  <c:v>105.13760000000001</c:v>
                </c:pt>
                <c:pt idx="2">
                  <c:v>51.548200000000001</c:v>
                </c:pt>
                <c:pt idx="3">
                  <c:v>20.116499999999998</c:v>
                </c:pt>
                <c:pt idx="4">
                  <c:v>44.409599999999998</c:v>
                </c:pt>
                <c:pt idx="5">
                  <c:v>65.266900000000007</c:v>
                </c:pt>
                <c:pt idx="6">
                  <c:v>3.3</c:v>
                </c:pt>
                <c:pt idx="7">
                  <c:v>7.8883999999999999</c:v>
                </c:pt>
                <c:pt idx="8">
                  <c:v>28.7438</c:v>
                </c:pt>
                <c:pt idx="9">
                  <c:v>13.934799999999999</c:v>
                </c:pt>
              </c:numCache>
              <c:extLst/>
            </c:numRef>
          </c:val>
          <c:extLst>
            <c:ext xmlns:c16="http://schemas.microsoft.com/office/drawing/2014/chart" uri="{C3380CC4-5D6E-409C-BE32-E72D297353CC}">
              <c16:uniqueId val="{00000000-9F29-4179-9260-E2A599E235BC}"/>
            </c:ext>
          </c:extLst>
        </c:ser>
        <c:ser>
          <c:idx val="1"/>
          <c:order val="1"/>
          <c:tx>
            <c:strRef>
              <c:f>PPT模板1!$C$314</c:f>
              <c:strCache>
                <c:ptCount val="1"/>
                <c:pt idx="0">
                  <c:v>2024.1-5</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PPT模板1!$C$316:$C$325</c:f>
              <c:numCache>
                <c:formatCode>0.00_);[Red]\(0.00\)</c:formatCode>
                <c:ptCount val="10"/>
                <c:pt idx="0">
                  <c:v>458.80549999999999</c:v>
                </c:pt>
                <c:pt idx="1">
                  <c:v>104.9055</c:v>
                </c:pt>
                <c:pt idx="2">
                  <c:v>49.69</c:v>
                </c:pt>
                <c:pt idx="3">
                  <c:v>18.470400000000001</c:v>
                </c:pt>
                <c:pt idx="4">
                  <c:v>44.482799999999997</c:v>
                </c:pt>
                <c:pt idx="5">
                  <c:v>62.006</c:v>
                </c:pt>
                <c:pt idx="6">
                  <c:v>2.6985000000000001</c:v>
                </c:pt>
                <c:pt idx="7">
                  <c:v>5.4786999999999999</c:v>
                </c:pt>
                <c:pt idx="8">
                  <c:v>26.956600000000002</c:v>
                </c:pt>
                <c:pt idx="9">
                  <c:v>12.895899999999999</c:v>
                </c:pt>
              </c:numCache>
              <c:extLst/>
            </c:numRef>
          </c:val>
          <c:extLst>
            <c:ext xmlns:c16="http://schemas.microsoft.com/office/drawing/2014/chart" uri="{C3380CC4-5D6E-409C-BE32-E72D297353CC}">
              <c16:uniqueId val="{00000001-9F29-4179-9260-E2A599E235B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6770132173629105"/>
          <c:y val="0.14042045381218518"/>
          <c:w val="0.31608851670604687"/>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2025.5</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4.6499960877989958E-2</c:v>
                </c:pt>
                <c:pt idx="1">
                  <c:v>0.11540072444757421</c:v>
                </c:pt>
                <c:pt idx="2">
                  <c:v>0.5006006379188932</c:v>
                </c:pt>
                <c:pt idx="3">
                  <c:v>0.23550069268970722</c:v>
                </c:pt>
                <c:pt idx="4">
                  <c:v>8.1498050803381988E-2</c:v>
                </c:pt>
                <c:pt idx="5">
                  <c:v>2.0499933262453456E-2</c:v>
                </c:pt>
              </c:numCache>
            </c:numRef>
          </c:val>
          <c:extLst>
            <c:ext xmlns:c16="http://schemas.microsoft.com/office/drawing/2014/chart" uri="{C3380CC4-5D6E-409C-BE32-E72D297353CC}">
              <c16:uniqueId val="{00000000-E445-484D-B7A7-73FF1B02EFF9}"/>
            </c:ext>
          </c:extLst>
        </c:ser>
        <c:ser>
          <c:idx val="1"/>
          <c:order val="1"/>
          <c:tx>
            <c:strRef>
              <c:f>PPT模板新!$A$188</c:f>
              <c:strCache>
                <c:ptCount val="1"/>
                <c:pt idx="0">
                  <c:v>2025.4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45-484D-B7A7-73FF1B02EFF9}"/>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445-484D-B7A7-73FF1B02EFF9}"/>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445-484D-B7A7-73FF1B02EFF9}"/>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445-484D-B7A7-73FF1B02EFF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4.4190895928755497E-2</c:v>
                </c:pt>
                <c:pt idx="1">
                  <c:v>0.11880913138892177</c:v>
                </c:pt>
                <c:pt idx="2">
                  <c:v>0.50321438002531438</c:v>
                </c:pt>
                <c:pt idx="3">
                  <c:v>0.22769739298299929</c:v>
                </c:pt>
                <c:pt idx="4">
                  <c:v>8.3828845646017544E-2</c:v>
                </c:pt>
                <c:pt idx="5">
                  <c:v>2.2259354027991514E-2</c:v>
                </c:pt>
              </c:numCache>
            </c:numRef>
          </c:val>
          <c:extLst>
            <c:ext xmlns:c16="http://schemas.microsoft.com/office/drawing/2014/chart" uri="{C3380CC4-5D6E-409C-BE32-E72D297353CC}">
              <c16:uniqueId val="{00000005-E445-484D-B7A7-73FF1B02EFF9}"/>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2025年5月交易使用年限分析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1F4F-407D-A1E0-AF3394B684AA}"/>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1F4F-407D-A1E0-AF3394B684AA}"/>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1F4F-407D-A1E0-AF3394B684AA}"/>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1F4F-407D-A1E0-AF3394B684AA}"/>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1F4F-407D-A1E0-AF3394B684AA}"/>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1F4F-407D-A1E0-AF3394B684AA}"/>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1F4F-407D-A1E0-AF3394B684AA}"/>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1F4F-407D-A1E0-AF3394B684AA}"/>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0.26261466245455739</c:v>
                </c:pt>
                <c:pt idx="1">
                  <c:v>0.42080567500048316</c:v>
                </c:pt>
                <c:pt idx="2">
                  <c:v>0.18635154403480914</c:v>
                </c:pt>
                <c:pt idx="3">
                  <c:v>0.13022811851015026</c:v>
                </c:pt>
              </c:numCache>
            </c:numRef>
          </c:val>
          <c:extLst>
            <c:ext xmlns:c16="http://schemas.microsoft.com/office/drawing/2014/chart" uri="{C3380CC4-5D6E-409C-BE32-E72D297353CC}">
              <c16:uniqueId val="{00000008-1F4F-407D-A1E0-AF3394B684AA}"/>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2025年4月交易使用年限分析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2698-43BF-AE63-533EB00DF43E}"/>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2698-43BF-AE63-533EB00DF43E}"/>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2698-43BF-AE63-533EB00DF43E}"/>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2698-43BF-AE63-533EB00DF43E}"/>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698-43BF-AE63-533EB00DF43E}"/>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698-43BF-AE63-533EB00DF43E}"/>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698-43BF-AE63-533EB00DF43E}"/>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2698-43BF-AE63-533EB00DF43E}"/>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0.26962825462359929</c:v>
                </c:pt>
                <c:pt idx="1">
                  <c:v>0.4380933795418957</c:v>
                </c:pt>
                <c:pt idx="2">
                  <c:v>0.17649206005859144</c:v>
                </c:pt>
                <c:pt idx="3">
                  <c:v>0.11578630577591355</c:v>
                </c:pt>
              </c:numCache>
            </c:numRef>
          </c:val>
          <c:extLst>
            <c:ext xmlns:c16="http://schemas.microsoft.com/office/drawing/2014/chart" uri="{C3380CC4-5D6E-409C-BE32-E72D297353CC}">
              <c16:uniqueId val="{00000008-2698-43BF-AE63-533EB00DF43E}"/>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2024年1-5月交易使用年限分析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F440-4052-80E0-E9E15D1E9C2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F440-4052-80E0-E9E15D1E9C2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F440-4052-80E0-E9E15D1E9C2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F440-4052-80E0-E9E15D1E9C29}"/>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F440-4052-80E0-E9E15D1E9C29}"/>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F440-4052-80E0-E9E15D1E9C29}"/>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F440-4052-80E0-E9E15D1E9C29}"/>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F440-4052-80E0-E9E15D1E9C29}"/>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0.27145147718707985</c:v>
                </c:pt>
                <c:pt idx="1">
                  <c:v>0.46910355791700786</c:v>
                </c:pt>
                <c:pt idx="2">
                  <c:v>0.17684980440364251</c:v>
                </c:pt>
                <c:pt idx="3">
                  <c:v>8.2595160492269795E-2</c:v>
                </c:pt>
              </c:numCache>
            </c:numRef>
          </c:val>
          <c:extLst>
            <c:ext xmlns:c16="http://schemas.microsoft.com/office/drawing/2014/chart" uri="{C3380CC4-5D6E-409C-BE32-E72D297353CC}">
              <c16:uniqueId val="{00000008-F440-4052-80E0-E9E15D1E9C29}"/>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2025年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F440-4052-80E0-E9E15D1E9C29}"/>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F440-4052-80E0-E9E15D1E9C29}"/>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F440-4052-80E0-E9E15D1E9C29}"/>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F440-4052-80E0-E9E15D1E9C29}"/>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F440-4052-80E0-E9E15D1E9C29}"/>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F440-4052-80E0-E9E15D1E9C29}"/>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F440-4052-80E0-E9E15D1E9C29}"/>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F440-4052-80E0-E9E15D1E9C2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0.26935590601892784</c:v>
                      </c:pt>
                      <c:pt idx="1">
                        <c:v>0.45887279129971897</c:v>
                      </c:pt>
                      <c:pt idx="2">
                        <c:v>0.16652575167720432</c:v>
                      </c:pt>
                      <c:pt idx="3">
                        <c:v>0.10524555100414884</c:v>
                      </c:pt>
                    </c:numCache>
                  </c:numRef>
                </c:val>
                <c:extLst>
                  <c:ext xmlns:c16="http://schemas.microsoft.com/office/drawing/2014/chart" uri="{C3380CC4-5D6E-409C-BE32-E72D297353CC}">
                    <c16:uniqueId val="{00000011-F440-4052-80E0-E9E15D1E9C29}"/>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2025年1-5月交易使用年限分析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2025年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F9BA-46D9-8CDD-4A7E0CB5237E}"/>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F9BA-46D9-8CDD-4A7E0CB5237E}"/>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F9BA-46D9-8CDD-4A7E0CB5237E}"/>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F9BA-46D9-8CDD-4A7E0CB5237E}"/>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F9BA-46D9-8CDD-4A7E0CB5237E}"/>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F9BA-46D9-8CDD-4A7E0CB5237E}"/>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F9BA-46D9-8CDD-4A7E0CB5237E}"/>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F9BA-46D9-8CDD-4A7E0CB5237E}"/>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0.26935590601892784</c:v>
                </c:pt>
                <c:pt idx="1">
                  <c:v>0.45887279129971897</c:v>
                </c:pt>
                <c:pt idx="2">
                  <c:v>0.16652575167720432</c:v>
                </c:pt>
                <c:pt idx="3">
                  <c:v>0.10524555100414884</c:v>
                </c:pt>
              </c:numCache>
            </c:numRef>
          </c:val>
          <c:extLst>
            <c:ext xmlns:c16="http://schemas.microsoft.com/office/drawing/2014/chart" uri="{C3380CC4-5D6E-409C-BE32-E72D297353CC}">
              <c16:uniqueId val="{00000008-F9BA-46D9-8CDD-4A7E0CB5237E}"/>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2024年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F9BA-46D9-8CDD-4A7E0CB5237E}"/>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F9BA-46D9-8CDD-4A7E0CB5237E}"/>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F9BA-46D9-8CDD-4A7E0CB5237E}"/>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F9BA-46D9-8CDD-4A7E0CB5237E}"/>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0.27145147718707985</c:v>
                      </c:pt>
                      <c:pt idx="1">
                        <c:v>0.46910355791700786</c:v>
                      </c:pt>
                      <c:pt idx="2">
                        <c:v>0.17684980440364251</c:v>
                      </c:pt>
                      <c:pt idx="3">
                        <c:v>8.2595160492269795E-2</c:v>
                      </c:pt>
                    </c:numCache>
                  </c:numRef>
                </c:val>
                <c:extLst>
                  <c:ext xmlns:c16="http://schemas.microsoft.com/office/drawing/2014/chart" uri="{C3380CC4-5D6E-409C-BE32-E72D297353CC}">
                    <c16:uniqueId val="{00000011-F9BA-46D9-8CDD-4A7E0CB5237E}"/>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2025年5月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6B70-4D46-BB3B-A923819A6F7C}"/>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6B70-4D46-BB3B-A923819A6F7C}"/>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6B70-4D46-BB3B-A923819A6F7C}"/>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6B70-4D46-BB3B-A923819A6F7C}"/>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6B70-4D46-BB3B-A923819A6F7C}"/>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6B70-4D46-BB3B-A923819A6F7C}"/>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6B70-4D46-BB3B-A923819A6F7C}"/>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6B70-4D46-BB3B-A923819A6F7C}"/>
                </c:ext>
              </c:extLst>
            </c:dLbl>
            <c:dLbl>
              <c:idx val="1"/>
              <c:layout>
                <c:manualLayout>
                  <c:x val="0.29167514004178136"/>
                  <c:y val="0.1254640483965576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6B70-4D46-BB3B-A923819A6F7C}"/>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6B70-4D46-BB3B-A923819A6F7C}"/>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6B70-4D46-BB3B-A923819A6F7C}"/>
                </c:ext>
              </c:extLst>
            </c:dLbl>
            <c:dLbl>
              <c:idx val="4"/>
              <c:layout>
                <c:manualLayout>
                  <c:x val="-0.25382518769939733"/>
                  <c:y val="-0.1566286999991245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6B70-4D46-BB3B-A923819A6F7C}"/>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6B70-4D46-BB3B-A923819A6F7C}"/>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6B70-4D46-BB3B-A923819A6F7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0.32380117502778183</c:v>
                </c:pt>
                <c:pt idx="1">
                  <c:v>0.25943143531370233</c:v>
                </c:pt>
                <c:pt idx="2">
                  <c:v>0.14849889536762786</c:v>
                </c:pt>
                <c:pt idx="3">
                  <c:v>0.10561967883754599</c:v>
                </c:pt>
                <c:pt idx="4">
                  <c:v>5.2499922520775504E-2</c:v>
                </c:pt>
                <c:pt idx="5">
                  <c:v>8.3301234797469301E-2</c:v>
                </c:pt>
                <c:pt idx="6">
                  <c:v>2.6847658135097204E-2</c:v>
                </c:pt>
              </c:numCache>
              <c:extLst xmlns:c15="http://schemas.microsoft.com/office/drawing/2012/chart"/>
            </c:numRef>
          </c:val>
          <c:extLst xmlns:c15="http://schemas.microsoft.com/office/drawing/2012/chart">
            <c:ext xmlns:c16="http://schemas.microsoft.com/office/drawing/2014/chart" uri="{C3380CC4-5D6E-409C-BE32-E72D297353CC}">
              <c16:uniqueId val="{0000000E-6B70-4D46-BB3B-A923819A6F7C}"/>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2025年4月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6B70-4D46-BB3B-A923819A6F7C}"/>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6B70-4D46-BB3B-A923819A6F7C}"/>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6B70-4D46-BB3B-A923819A6F7C}"/>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6B70-4D46-BB3B-A923819A6F7C}"/>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6B70-4D46-BB3B-A923819A6F7C}"/>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6B70-4D46-BB3B-A923819A6F7C}"/>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6B70-4D46-BB3B-A923819A6F7C}"/>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6B70-4D46-BB3B-A923819A6F7C}"/>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6B70-4D46-BB3B-A923819A6F7C}"/>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6B70-4D46-BB3B-A923819A6F7C}"/>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6B70-4D46-BB3B-A923819A6F7C}"/>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6B70-4D46-BB3B-A923819A6F7C}"/>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6B70-4D46-BB3B-A923819A6F7C}"/>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6B70-4D46-BB3B-A923819A6F7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0.32820742465630737</c:v>
                      </c:pt>
                      <c:pt idx="1">
                        <c:v>0.2697057901571806</c:v>
                      </c:pt>
                      <c:pt idx="2">
                        <c:v>0.13698446106309614</c:v>
                      </c:pt>
                      <c:pt idx="3">
                        <c:v>0.10858000089561597</c:v>
                      </c:pt>
                      <c:pt idx="4">
                        <c:v>4.219694594957682E-2</c:v>
                      </c:pt>
                      <c:pt idx="5">
                        <c:v>8.5352200976221398E-2</c:v>
                      </c:pt>
                      <c:pt idx="6">
                        <c:v>2.8973176302001701E-2</c:v>
                      </c:pt>
                    </c:numCache>
                  </c:numRef>
                </c:val>
                <c:extLst>
                  <c:ext xmlns:c16="http://schemas.microsoft.com/office/drawing/2014/chart" uri="{C3380CC4-5D6E-409C-BE32-E72D297353CC}">
                    <c16:uniqueId val="{0000001D-6B70-4D46-BB3B-A923819A6F7C}"/>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2025/7/1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296206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3332973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745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2496366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2025/7/1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2025/7/1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2025/7/1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2025/7/1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2025/7/1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457200" y="4591597"/>
            <a:ext cx="8229600"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1-5</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45.9%</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26.9</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，较去年同期下降了</a:t>
            </a: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16.7%</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10.5</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增加</a:t>
            </a:r>
            <a:r>
              <a:rPr lang="zh-CN" altLang="en-US" sz="1400" dirty="0">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cs typeface="+mn-cs"/>
              </a:rPr>
              <a:t>2.3</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1-5</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0950" y="562804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206841"/>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98792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下 11">
            <a:extLst>
              <a:ext uri="{FF2B5EF4-FFF2-40B4-BE49-F238E27FC236}">
                <a16:creationId xmlns:a16="http://schemas.microsoft.com/office/drawing/2014/main" id="{7A4ED3BD-C411-69F5-1512-A33FFC4DC69C}"/>
              </a:ext>
            </a:extLst>
          </p:cNvPr>
          <p:cNvSpPr/>
          <p:nvPr/>
        </p:nvSpPr>
        <p:spPr>
          <a:xfrm rot="10800000" flipH="1" flipV="1">
            <a:off x="7980949" y="484696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00000000-0008-0000-0100-000082000000}"/>
              </a:ext>
            </a:extLst>
          </p:cNvPr>
          <p:cNvGrpSpPr/>
          <p:nvPr/>
        </p:nvGrpSpPr>
        <p:grpSpPr>
          <a:xfrm>
            <a:off x="392675" y="1285789"/>
            <a:ext cx="8358650" cy="3261626"/>
            <a:chOff x="0" y="0"/>
            <a:chExt cx="8313978" cy="2967965"/>
          </a:xfrm>
        </p:grpSpPr>
        <p:graphicFrame>
          <p:nvGraphicFramePr>
            <p:cNvPr id="7" name="图表 6">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646487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71265"/>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32.4%</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cs typeface="+mn-cs"/>
              </a:rPr>
              <a:t>0.4</a:t>
            </a:r>
            <a:r>
              <a:rPr lang="zh-CN" altLang="en-US" sz="1200" dirty="0">
                <a:latin typeface="微软雅黑" panose="020B0503020204020204" pitchFamily="34" charset="-122"/>
                <a:ea typeface="微软雅黑" panose="020B0503020204020204" pitchFamily="34" charset="-122"/>
                <a:cs typeface="+mn-cs"/>
              </a:rPr>
              <a:t>个百分点。其次是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25.9%</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10.6%</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cs typeface="+mn-cs"/>
              </a:rPr>
              <a:t>0.3</a:t>
            </a:r>
            <a:r>
              <a:rPr lang="zh-CN" altLang="en-US" sz="1200" dirty="0">
                <a:latin typeface="微软雅黑" panose="020B0503020204020204" pitchFamily="34" charset="-122"/>
                <a:ea typeface="微软雅黑" panose="020B0503020204020204" pitchFamily="34" charset="-122"/>
                <a:cs typeface="+mn-cs"/>
              </a:rPr>
              <a:t>个百分点；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万和</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万两个区间较上月分别增长了</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个百分点和</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万和</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万以上两个区间较上月均下降了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月份较低价格区间与高价格区间的占比均有所下降，相对来看，中间</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价格区间的占比呈现出一定</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趋势</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10" name="组合 9">
            <a:extLst>
              <a:ext uri="{FF2B5EF4-FFF2-40B4-BE49-F238E27FC236}">
                <a16:creationId xmlns:a16="http://schemas.microsoft.com/office/drawing/2014/main" id="{00000000-0008-0000-0100-000015000000}"/>
              </a:ext>
            </a:extLst>
          </p:cNvPr>
          <p:cNvGrpSpPr/>
          <p:nvPr/>
        </p:nvGrpSpPr>
        <p:grpSpPr>
          <a:xfrm>
            <a:off x="250507" y="1217948"/>
            <a:ext cx="8642985" cy="3489774"/>
            <a:chOff x="0" y="0"/>
            <a:chExt cx="8511447" cy="2820307"/>
          </a:xfrm>
        </p:grpSpPr>
        <p:grpSp>
          <p:nvGrpSpPr>
            <p:cNvPr id="11" name="组合 10">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6" name="图表 15">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100-000018000000}"/>
                </a:ext>
              </a:extLst>
            </p:cNvPr>
            <p:cNvGrpSpPr/>
            <p:nvPr/>
          </p:nvGrpSpPr>
          <p:grpSpPr>
            <a:xfrm>
              <a:off x="715292" y="0"/>
              <a:ext cx="7080861" cy="359213"/>
              <a:chOff x="715292" y="0"/>
              <a:chExt cx="6592402" cy="359213"/>
            </a:xfrm>
          </p:grpSpPr>
          <p:sp>
            <p:nvSpPr>
              <p:cNvPr id="13" name="文本框 4">
                <a:extLst>
                  <a:ext uri="{FF2B5EF4-FFF2-40B4-BE49-F238E27FC236}">
                    <a16:creationId xmlns:a16="http://schemas.microsoft.com/office/drawing/2014/main" id="{00000000-0008-0000-01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2025年5月价格区间分布</a:t>
                </a:r>
              </a:p>
            </p:txBody>
          </p:sp>
          <p:sp>
            <p:nvSpPr>
              <p:cNvPr id="15" name="文本框 17">
                <a:extLst>
                  <a:ext uri="{FF2B5EF4-FFF2-40B4-BE49-F238E27FC236}">
                    <a16:creationId xmlns:a16="http://schemas.microsoft.com/office/drawing/2014/main" id="{00000000-0008-0000-01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2025年4月价格区间分布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70415" y="4457185"/>
            <a:ext cx="8123758" cy="2275688"/>
          </a:xfrm>
          <a:prstGeom prst="rect">
            <a:avLst/>
          </a:prstGeom>
          <a:noFill/>
        </p:spPr>
        <p:txBody>
          <a:bodyPr wrap="square" rtlCol="0">
            <a:spAutoFit/>
          </a:bodyPr>
          <a:lstStyle/>
          <a:p>
            <a:pPr indent="266700">
              <a:lnSpc>
                <a:spcPct val="15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月，全国二手车交易量较上月呈下滑态势。从六大区市场表现来看，各区域交易量均出现不同程度的下降，其中西南与西北地区降幅尤为突出。</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华东地区二手车交易量为</a:t>
            </a:r>
            <a:r>
              <a:rPr lang="en-US" altLang="zh-CN" sz="1200" dirty="0">
                <a:latin typeface="微软雅黑" panose="020B0503020204020204" pitchFamily="34" charset="-122"/>
                <a:ea typeface="微软雅黑" panose="020B0503020204020204" pitchFamily="34" charset="-122"/>
              </a:rPr>
              <a:t>45.80</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5.34%</a:t>
            </a:r>
            <a:r>
              <a:rPr lang="zh-CN" altLang="en-US" sz="1200" dirty="0">
                <a:latin typeface="微软雅黑" panose="020B0503020204020204" pitchFamily="34" charset="-122"/>
                <a:ea typeface="微软雅黑" panose="020B0503020204020204" pitchFamily="34" charset="-122"/>
              </a:rPr>
              <a:t>，交易量较上月减少了</a:t>
            </a:r>
            <a:r>
              <a:rPr lang="en-US" altLang="zh-CN" sz="1200" dirty="0">
                <a:latin typeface="微软雅黑" panose="020B0503020204020204" pitchFamily="34" charset="-122"/>
                <a:ea typeface="微软雅黑" panose="020B0503020204020204" pitchFamily="34" charset="-122"/>
              </a:rPr>
              <a:t>2.58</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中南地区二手车交易量为</a:t>
            </a:r>
            <a:r>
              <a:rPr lang="en-US" altLang="zh-CN" sz="1200" dirty="0">
                <a:latin typeface="微软雅黑" panose="020B0503020204020204" pitchFamily="34" charset="-122"/>
                <a:ea typeface="微软雅黑" panose="020B0503020204020204" pitchFamily="34" charset="-122"/>
              </a:rPr>
              <a:t>43.94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5.71%</a:t>
            </a:r>
            <a:r>
              <a:rPr lang="zh-CN" altLang="en-US" sz="1200" dirty="0">
                <a:latin typeface="微软雅黑" panose="020B0503020204020204" pitchFamily="34" charset="-122"/>
                <a:ea typeface="微软雅黑" panose="020B0503020204020204" pitchFamily="34" charset="-122"/>
              </a:rPr>
              <a:t>，交易量较上月减少了</a:t>
            </a:r>
            <a:r>
              <a:rPr lang="en-US" altLang="zh-CN" sz="1200" dirty="0">
                <a:latin typeface="微软雅黑" panose="020B0503020204020204" pitchFamily="34" charset="-122"/>
                <a:ea typeface="微软雅黑" panose="020B0503020204020204" pitchFamily="34" charset="-122"/>
              </a:rPr>
              <a:t>2.66</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华北地区二手车交易量为</a:t>
            </a:r>
            <a:r>
              <a:rPr lang="en-US" altLang="zh-CN" sz="1200" dirty="0">
                <a:latin typeface="微软雅黑" panose="020B0503020204020204" pitchFamily="34" charset="-122"/>
                <a:ea typeface="微软雅黑" panose="020B0503020204020204" pitchFamily="34" charset="-122"/>
              </a:rPr>
              <a:t>23.43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4.22%</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1.03</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西南地区二手车交易量为</a:t>
            </a:r>
            <a:r>
              <a:rPr lang="en-US" altLang="zh-CN" sz="1200" dirty="0">
                <a:latin typeface="微软雅黑" panose="020B0503020204020204" pitchFamily="34" charset="-122"/>
                <a:ea typeface="微软雅黑" panose="020B0503020204020204" pitchFamily="34" charset="-122"/>
              </a:rPr>
              <a:t>25.22</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7.61%</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2.08</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东北地区二手车交易量为</a:t>
            </a:r>
            <a:r>
              <a:rPr lang="en-US" altLang="zh-CN" sz="1200" dirty="0">
                <a:latin typeface="微软雅黑" panose="020B0503020204020204" pitchFamily="34" charset="-122"/>
                <a:ea typeface="微软雅黑" panose="020B0503020204020204" pitchFamily="34" charset="-122"/>
              </a:rPr>
              <a:t>12.20</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5.63%</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0.73</a:t>
            </a:r>
            <a:r>
              <a:rPr lang="zh-CN" altLang="en-US" sz="1200" dirty="0">
                <a:latin typeface="微软雅黑" panose="020B0503020204020204" pitchFamily="34" charset="-122"/>
                <a:ea typeface="微软雅黑" panose="020B0503020204020204" pitchFamily="34" charset="-122"/>
              </a:rPr>
              <a:t>万辆。</a:t>
            </a:r>
          </a:p>
          <a:p>
            <a:pPr indent="266700">
              <a:lnSpc>
                <a:spcPct val="150000"/>
              </a:lnSpc>
            </a:pPr>
            <a:r>
              <a:rPr lang="zh-CN" altLang="en-US" sz="1200" dirty="0">
                <a:latin typeface="微软雅黑" panose="020B0503020204020204" pitchFamily="34" charset="-122"/>
                <a:ea typeface="微软雅黑" panose="020B0503020204020204" pitchFamily="34" charset="-122"/>
              </a:rPr>
              <a:t>西北地区二手车交易量为</a:t>
            </a:r>
            <a:r>
              <a:rPr lang="en-US" altLang="zh-CN" sz="1200" dirty="0">
                <a:latin typeface="微软雅黑" panose="020B0503020204020204" pitchFamily="34" charset="-122"/>
                <a:ea typeface="微软雅黑" panose="020B0503020204020204" pitchFamily="34" charset="-122"/>
              </a:rPr>
              <a:t>9.81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6.18%</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0.65</a:t>
            </a:r>
            <a:r>
              <a:rPr lang="zh-CN" altLang="en-US" sz="1200" dirty="0">
                <a:latin typeface="微软雅黑" panose="020B0503020204020204" pitchFamily="34" charset="-122"/>
                <a:ea typeface="微软雅黑" panose="020B0503020204020204" pitchFamily="34" charset="-122"/>
              </a:rPr>
              <a:t>万辆。</a:t>
            </a:r>
          </a:p>
        </p:txBody>
      </p:sp>
      <p:grpSp>
        <p:nvGrpSpPr>
          <p:cNvPr id="6" name="组合 5">
            <a:extLst>
              <a:ext uri="{FF2B5EF4-FFF2-40B4-BE49-F238E27FC236}">
                <a16:creationId xmlns:a16="http://schemas.microsoft.com/office/drawing/2014/main" id="{B241F195-2E87-4B82-A74C-26031BEBE82D}"/>
              </a:ext>
            </a:extLst>
          </p:cNvPr>
          <p:cNvGrpSpPr/>
          <p:nvPr/>
        </p:nvGrpSpPr>
        <p:grpSpPr>
          <a:xfrm>
            <a:off x="683320" y="1371203"/>
            <a:ext cx="3683860" cy="2859098"/>
            <a:chOff x="0" y="8357"/>
            <a:chExt cx="3726374" cy="2831255"/>
          </a:xfrm>
        </p:grpSpPr>
        <p:grpSp>
          <p:nvGrpSpPr>
            <p:cNvPr id="7" name="组合 6">
              <a:extLst>
                <a:ext uri="{FF2B5EF4-FFF2-40B4-BE49-F238E27FC236}">
                  <a16:creationId xmlns:a16="http://schemas.microsoft.com/office/drawing/2014/main" id="{6433C416-7318-495D-B19D-68BA068B51F2}"/>
                </a:ext>
              </a:extLst>
            </p:cNvPr>
            <p:cNvGrpSpPr/>
            <p:nvPr/>
          </p:nvGrpSpPr>
          <p:grpSpPr>
            <a:xfrm>
              <a:off x="0" y="8357"/>
              <a:ext cx="3726374" cy="2831255"/>
              <a:chOff x="0" y="8357"/>
              <a:chExt cx="7358653" cy="5741611"/>
            </a:xfrm>
          </p:grpSpPr>
          <p:sp>
            <p:nvSpPr>
              <p:cNvPr id="23" name="江西">
                <a:extLst>
                  <a:ext uri="{FF2B5EF4-FFF2-40B4-BE49-F238E27FC236}">
                    <a16:creationId xmlns:a16="http://schemas.microsoft.com/office/drawing/2014/main" id="{CCC5472E-9E8F-433B-910B-A754F6405E67}"/>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黑龙江">
                <a:extLst>
                  <a:ext uri="{FF2B5EF4-FFF2-40B4-BE49-F238E27FC236}">
                    <a16:creationId xmlns:a16="http://schemas.microsoft.com/office/drawing/2014/main" id="{18DF3068-A621-43C0-AA1B-453D0827B84A}"/>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湖北">
                <a:extLst>
                  <a:ext uri="{FF2B5EF4-FFF2-40B4-BE49-F238E27FC236}">
                    <a16:creationId xmlns:a16="http://schemas.microsoft.com/office/drawing/2014/main" id="{717304A6-CA42-48F9-9C1A-55DDFF265A62}"/>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东">
                <a:extLst>
                  <a:ext uri="{FF2B5EF4-FFF2-40B4-BE49-F238E27FC236}">
                    <a16:creationId xmlns:a16="http://schemas.microsoft.com/office/drawing/2014/main" id="{9D75EB38-ACBB-48FF-BF5A-729F5B062FDA}"/>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安徽">
                <a:extLst>
                  <a:ext uri="{FF2B5EF4-FFF2-40B4-BE49-F238E27FC236}">
                    <a16:creationId xmlns:a16="http://schemas.microsoft.com/office/drawing/2014/main" id="{7701B117-A838-49AA-A528-FC00AA5BA7C4}"/>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山西">
                <a:extLst>
                  <a:ext uri="{FF2B5EF4-FFF2-40B4-BE49-F238E27FC236}">
                    <a16:creationId xmlns:a16="http://schemas.microsoft.com/office/drawing/2014/main" id="{4A3FB448-8DC3-4962-BBBD-90FACB733F5C}"/>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吉林">
                <a:extLst>
                  <a:ext uri="{FF2B5EF4-FFF2-40B4-BE49-F238E27FC236}">
                    <a16:creationId xmlns:a16="http://schemas.microsoft.com/office/drawing/2014/main" id="{B6EC4CC6-5A99-43F9-8937-B94802BD59B1}"/>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湖南">
                <a:extLst>
                  <a:ext uri="{FF2B5EF4-FFF2-40B4-BE49-F238E27FC236}">
                    <a16:creationId xmlns:a16="http://schemas.microsoft.com/office/drawing/2014/main" id="{DA567309-F1A9-4CB2-90FD-FA1EA7A72F4C}"/>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江苏">
                <a:extLst>
                  <a:ext uri="{FF2B5EF4-FFF2-40B4-BE49-F238E27FC236}">
                    <a16:creationId xmlns:a16="http://schemas.microsoft.com/office/drawing/2014/main" id="{46E36D8A-7C1D-4753-A793-420836C2673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福建">
                <a:extLst>
                  <a:ext uri="{FF2B5EF4-FFF2-40B4-BE49-F238E27FC236}">
                    <a16:creationId xmlns:a16="http://schemas.microsoft.com/office/drawing/2014/main" id="{F00B3DE0-583E-4034-99F6-332DED564188}"/>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河南">
                <a:extLst>
                  <a:ext uri="{FF2B5EF4-FFF2-40B4-BE49-F238E27FC236}">
                    <a16:creationId xmlns:a16="http://schemas.microsoft.com/office/drawing/2014/main" id="{0C8EE38F-C72F-46C8-B8C2-5EE086BCD9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辽宁">
                <a:extLst>
                  <a:ext uri="{FF2B5EF4-FFF2-40B4-BE49-F238E27FC236}">
                    <a16:creationId xmlns:a16="http://schemas.microsoft.com/office/drawing/2014/main" id="{4FA8ACF2-4793-4554-9FBE-F0D90C2026C7}"/>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浙江">
                <a:extLst>
                  <a:ext uri="{FF2B5EF4-FFF2-40B4-BE49-F238E27FC236}">
                    <a16:creationId xmlns:a16="http://schemas.microsoft.com/office/drawing/2014/main" id="{C4C074C2-7959-483D-AA06-B2CCF22FCA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广东">
                <a:extLst>
                  <a:ext uri="{FF2B5EF4-FFF2-40B4-BE49-F238E27FC236}">
                    <a16:creationId xmlns:a16="http://schemas.microsoft.com/office/drawing/2014/main" id="{863FA5FD-79F8-4CFC-A298-6BDB70147E17}"/>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天津">
                <a:extLst>
                  <a:ext uri="{FF2B5EF4-FFF2-40B4-BE49-F238E27FC236}">
                    <a16:creationId xmlns:a16="http://schemas.microsoft.com/office/drawing/2014/main" id="{06082E23-EDDF-4887-878A-68D09EAA1891}"/>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北京">
                <a:extLst>
                  <a:ext uri="{FF2B5EF4-FFF2-40B4-BE49-F238E27FC236}">
                    <a16:creationId xmlns:a16="http://schemas.microsoft.com/office/drawing/2014/main" id="{EF087BC2-BEEF-4EF8-A4D6-06A5FC518E84}"/>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河北">
                <a:extLst>
                  <a:ext uri="{FF2B5EF4-FFF2-40B4-BE49-F238E27FC236}">
                    <a16:creationId xmlns:a16="http://schemas.microsoft.com/office/drawing/2014/main" id="{585BB9F0-09CE-47E5-9C3F-470DAE9A2DE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内蒙古">
                <a:extLst>
                  <a:ext uri="{FF2B5EF4-FFF2-40B4-BE49-F238E27FC236}">
                    <a16:creationId xmlns:a16="http://schemas.microsoft.com/office/drawing/2014/main" id="{3FBBAF3A-BA93-4754-979D-AD95840B8F08}"/>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陕西">
                <a:extLst>
                  <a:ext uri="{FF2B5EF4-FFF2-40B4-BE49-F238E27FC236}">
                    <a16:creationId xmlns:a16="http://schemas.microsoft.com/office/drawing/2014/main" id="{C573C854-7422-44CF-9586-39A4DDB87DDE}"/>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重庆">
                <a:extLst>
                  <a:ext uri="{FF2B5EF4-FFF2-40B4-BE49-F238E27FC236}">
                    <a16:creationId xmlns:a16="http://schemas.microsoft.com/office/drawing/2014/main" id="{93A0F82E-CE78-4713-8AB0-C78EA9106432}"/>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广西">
                <a:extLst>
                  <a:ext uri="{FF2B5EF4-FFF2-40B4-BE49-F238E27FC236}">
                    <a16:creationId xmlns:a16="http://schemas.microsoft.com/office/drawing/2014/main" id="{DAE85C95-1CD6-49DD-838D-67E8ED0422DC}"/>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云南">
                <a:extLst>
                  <a:ext uri="{FF2B5EF4-FFF2-40B4-BE49-F238E27FC236}">
                    <a16:creationId xmlns:a16="http://schemas.microsoft.com/office/drawing/2014/main" id="{B6BA4A39-FC24-4AC5-9DCC-16C5C6DE11DD}"/>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青海">
                <a:extLst>
                  <a:ext uri="{FF2B5EF4-FFF2-40B4-BE49-F238E27FC236}">
                    <a16:creationId xmlns:a16="http://schemas.microsoft.com/office/drawing/2014/main" id="{7BBE96BA-3EF5-47B1-98EC-37085B64D8F1}"/>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西藏">
                <a:extLst>
                  <a:ext uri="{FF2B5EF4-FFF2-40B4-BE49-F238E27FC236}">
                    <a16:creationId xmlns:a16="http://schemas.microsoft.com/office/drawing/2014/main" id="{5C2ECC60-4196-4E5A-BCA6-EA2FD8790AC6}"/>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新疆">
                <a:extLst>
                  <a:ext uri="{FF2B5EF4-FFF2-40B4-BE49-F238E27FC236}">
                    <a16:creationId xmlns:a16="http://schemas.microsoft.com/office/drawing/2014/main" id="{9ACA5D2B-4C75-41F4-AADB-CB2AC92B9440}"/>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宁夏">
                <a:extLst>
                  <a:ext uri="{FF2B5EF4-FFF2-40B4-BE49-F238E27FC236}">
                    <a16:creationId xmlns:a16="http://schemas.microsoft.com/office/drawing/2014/main" id="{129C6D6B-A5F1-474E-B870-72913E900E94}"/>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甘肃">
                <a:extLst>
                  <a:ext uri="{FF2B5EF4-FFF2-40B4-BE49-F238E27FC236}">
                    <a16:creationId xmlns:a16="http://schemas.microsoft.com/office/drawing/2014/main" id="{A78B3F6F-F6B9-4E28-945F-B5FE47BAF257}"/>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0" name="四川">
                <a:extLst>
                  <a:ext uri="{FF2B5EF4-FFF2-40B4-BE49-F238E27FC236}">
                    <a16:creationId xmlns:a16="http://schemas.microsoft.com/office/drawing/2014/main" id="{142859D0-95F2-4756-B96F-2D0A21A9168A}"/>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1" name="贵州">
                <a:extLst>
                  <a:ext uri="{FF2B5EF4-FFF2-40B4-BE49-F238E27FC236}">
                    <a16:creationId xmlns:a16="http://schemas.microsoft.com/office/drawing/2014/main" id="{D89E0D67-D219-4C97-9F7E-32C709D53C31}"/>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2" name="组合 51">
                <a:extLst>
                  <a:ext uri="{FF2B5EF4-FFF2-40B4-BE49-F238E27FC236}">
                    <a16:creationId xmlns:a16="http://schemas.microsoft.com/office/drawing/2014/main" id="{728E0B83-047F-46C1-B5DE-CC9F166961E2}"/>
                  </a:ext>
                </a:extLst>
              </p:cNvPr>
              <p:cNvGrpSpPr/>
              <p:nvPr/>
            </p:nvGrpSpPr>
            <p:grpSpPr>
              <a:xfrm>
                <a:off x="4893792" y="5020547"/>
                <a:ext cx="78932" cy="65777"/>
                <a:chOff x="4893792" y="5020547"/>
                <a:chExt cx="78932" cy="65777"/>
              </a:xfrm>
              <a:solidFill>
                <a:srgbClr val="0070BC"/>
              </a:solidFill>
            </p:grpSpPr>
            <p:sp>
              <p:nvSpPr>
                <p:cNvPr id="103" name="Freeform 75">
                  <a:extLst>
                    <a:ext uri="{FF2B5EF4-FFF2-40B4-BE49-F238E27FC236}">
                      <a16:creationId xmlns:a16="http://schemas.microsoft.com/office/drawing/2014/main" id="{0D043E2B-96E7-4C5C-88C5-20C98857857B}"/>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4" name="Freeform 105">
                  <a:extLst>
                    <a:ext uri="{FF2B5EF4-FFF2-40B4-BE49-F238E27FC236}">
                      <a16:creationId xmlns:a16="http://schemas.microsoft.com/office/drawing/2014/main" id="{6C8B7FD8-6EAE-4C8D-881F-85C28BED5390}"/>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3" name="台湾">
                <a:extLst>
                  <a:ext uri="{FF2B5EF4-FFF2-40B4-BE49-F238E27FC236}">
                    <a16:creationId xmlns:a16="http://schemas.microsoft.com/office/drawing/2014/main" id="{58D553A5-BB62-404F-AF0C-7F2942B94235}"/>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4" name="海南">
                <a:extLst>
                  <a:ext uri="{FF2B5EF4-FFF2-40B4-BE49-F238E27FC236}">
                    <a16:creationId xmlns:a16="http://schemas.microsoft.com/office/drawing/2014/main" id="{16F59C84-6E61-4269-B87C-AF8E2CB09235}"/>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5" name="组合 54">
                <a:extLst>
                  <a:ext uri="{FF2B5EF4-FFF2-40B4-BE49-F238E27FC236}">
                    <a16:creationId xmlns:a16="http://schemas.microsoft.com/office/drawing/2014/main" id="{607A8ECA-9A72-4260-BFD9-6C2C928699E0}"/>
                  </a:ext>
                </a:extLst>
              </p:cNvPr>
              <p:cNvGrpSpPr/>
              <p:nvPr/>
            </p:nvGrpSpPr>
            <p:grpSpPr>
              <a:xfrm>
                <a:off x="5775201" y="3468215"/>
                <a:ext cx="131554" cy="184175"/>
                <a:chOff x="5775201" y="3468215"/>
                <a:chExt cx="131554" cy="184175"/>
              </a:xfrm>
              <a:solidFill>
                <a:srgbClr val="0070BC"/>
              </a:solidFill>
            </p:grpSpPr>
            <p:grpSp>
              <p:nvGrpSpPr>
                <p:cNvPr id="98" name="组合 97">
                  <a:extLst>
                    <a:ext uri="{FF2B5EF4-FFF2-40B4-BE49-F238E27FC236}">
                      <a16:creationId xmlns:a16="http://schemas.microsoft.com/office/drawing/2014/main" id="{CB2E1698-5E25-4FA5-8D0E-01805BA47074}"/>
                    </a:ext>
                  </a:extLst>
                </p:cNvPr>
                <p:cNvGrpSpPr/>
                <p:nvPr/>
              </p:nvGrpSpPr>
              <p:grpSpPr>
                <a:xfrm>
                  <a:off x="5775201" y="3468215"/>
                  <a:ext cx="131554" cy="184175"/>
                  <a:chOff x="5775201" y="3468215"/>
                  <a:chExt cx="131554" cy="184175"/>
                </a:xfrm>
                <a:grpFill/>
              </p:grpSpPr>
              <p:sp>
                <p:nvSpPr>
                  <p:cNvPr id="100" name="上海">
                    <a:extLst>
                      <a:ext uri="{FF2B5EF4-FFF2-40B4-BE49-F238E27FC236}">
                        <a16:creationId xmlns:a16="http://schemas.microsoft.com/office/drawing/2014/main" id="{CA8D60B3-A491-4C1B-9A8F-CD0B34866288}"/>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1" name="Freeform 108">
                    <a:extLst>
                      <a:ext uri="{FF2B5EF4-FFF2-40B4-BE49-F238E27FC236}">
                        <a16:creationId xmlns:a16="http://schemas.microsoft.com/office/drawing/2014/main" id="{E9923319-A898-4863-A11B-8F95157B6FEA}"/>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2" name="Freeform 109">
                    <a:extLst>
                      <a:ext uri="{FF2B5EF4-FFF2-40B4-BE49-F238E27FC236}">
                        <a16:creationId xmlns:a16="http://schemas.microsoft.com/office/drawing/2014/main" id="{CCF36F1B-F054-4A7C-B207-09E0E52DCD4E}"/>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99" name="Freeform 110">
                  <a:extLst>
                    <a:ext uri="{FF2B5EF4-FFF2-40B4-BE49-F238E27FC236}">
                      <a16:creationId xmlns:a16="http://schemas.microsoft.com/office/drawing/2014/main" id="{9A0BD350-C53F-4187-9466-C90CC131CC95}"/>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6" name="组合 55">
                <a:extLst>
                  <a:ext uri="{FF2B5EF4-FFF2-40B4-BE49-F238E27FC236}">
                    <a16:creationId xmlns:a16="http://schemas.microsoft.com/office/drawing/2014/main" id="{A6DEB3FB-F1DB-4E46-90D9-40B131B46AAC}"/>
                  </a:ext>
                </a:extLst>
              </p:cNvPr>
              <p:cNvGrpSpPr/>
              <p:nvPr/>
            </p:nvGrpSpPr>
            <p:grpSpPr>
              <a:xfrm>
                <a:off x="1091453" y="807169"/>
                <a:ext cx="5674650" cy="4942799"/>
                <a:chOff x="1091453" y="807169"/>
                <a:chExt cx="5674650" cy="4942799"/>
              </a:xfrm>
            </p:grpSpPr>
            <p:sp>
              <p:nvSpPr>
                <p:cNvPr id="64" name="TextBox 92">
                  <a:extLst>
                    <a:ext uri="{FF2B5EF4-FFF2-40B4-BE49-F238E27FC236}">
                      <a16:creationId xmlns:a16="http://schemas.microsoft.com/office/drawing/2014/main" id="{2856025B-F948-4153-ADC6-45DEF43D0464}"/>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5" name="TextBox 93">
                  <a:extLst>
                    <a:ext uri="{FF2B5EF4-FFF2-40B4-BE49-F238E27FC236}">
                      <a16:creationId xmlns:a16="http://schemas.microsoft.com/office/drawing/2014/main" id="{F4A65DF2-45E9-4CD2-8733-A3A658DA2136}"/>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66" name="TextBox 94">
                  <a:extLst>
                    <a:ext uri="{FF2B5EF4-FFF2-40B4-BE49-F238E27FC236}">
                      <a16:creationId xmlns:a16="http://schemas.microsoft.com/office/drawing/2014/main" id="{9ACCCE06-C486-44BC-AADA-D1C5A9AEE710}"/>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67" name="TextBox 95">
                  <a:extLst>
                    <a:ext uri="{FF2B5EF4-FFF2-40B4-BE49-F238E27FC236}">
                      <a16:creationId xmlns:a16="http://schemas.microsoft.com/office/drawing/2014/main" id="{D1712B09-98F3-4575-AE1C-CD8C0CBE44AE}"/>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68" name="TextBox 96">
                  <a:extLst>
                    <a:ext uri="{FF2B5EF4-FFF2-40B4-BE49-F238E27FC236}">
                      <a16:creationId xmlns:a16="http://schemas.microsoft.com/office/drawing/2014/main" id="{7CC47BC6-2010-4DAF-84FA-B8E185BFA7BE}"/>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69" name="TextBox 98">
                  <a:extLst>
                    <a:ext uri="{FF2B5EF4-FFF2-40B4-BE49-F238E27FC236}">
                      <a16:creationId xmlns:a16="http://schemas.microsoft.com/office/drawing/2014/main" id="{9519BECE-5E79-400E-B585-1721B7646113}"/>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70" name="TextBox 99">
                  <a:extLst>
                    <a:ext uri="{FF2B5EF4-FFF2-40B4-BE49-F238E27FC236}">
                      <a16:creationId xmlns:a16="http://schemas.microsoft.com/office/drawing/2014/main" id="{C86BF6E0-D013-4B2B-A576-5250254E9E17}"/>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71" name="TextBox 100">
                  <a:extLst>
                    <a:ext uri="{FF2B5EF4-FFF2-40B4-BE49-F238E27FC236}">
                      <a16:creationId xmlns:a16="http://schemas.microsoft.com/office/drawing/2014/main" id="{EE60F655-01A0-4410-8B36-E54387EA2CA9}"/>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72" name="TextBox 101">
                  <a:extLst>
                    <a:ext uri="{FF2B5EF4-FFF2-40B4-BE49-F238E27FC236}">
                      <a16:creationId xmlns:a16="http://schemas.microsoft.com/office/drawing/2014/main" id="{95E98045-FA82-4FE0-8F71-6CB5E4700C79}"/>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73" name="TextBox 102">
                  <a:extLst>
                    <a:ext uri="{FF2B5EF4-FFF2-40B4-BE49-F238E27FC236}">
                      <a16:creationId xmlns:a16="http://schemas.microsoft.com/office/drawing/2014/main" id="{BA2E5FF9-BD2C-4201-B446-8B5DEE5FB7D3}"/>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74" name="TextBox 103">
                  <a:extLst>
                    <a:ext uri="{FF2B5EF4-FFF2-40B4-BE49-F238E27FC236}">
                      <a16:creationId xmlns:a16="http://schemas.microsoft.com/office/drawing/2014/main" id="{298E9918-99F9-46EA-BB73-9065EE3435F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75" name="TextBox 104">
                  <a:extLst>
                    <a:ext uri="{FF2B5EF4-FFF2-40B4-BE49-F238E27FC236}">
                      <a16:creationId xmlns:a16="http://schemas.microsoft.com/office/drawing/2014/main" id="{CFB25BED-5B3B-429A-A84D-72BD71089B98}"/>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76" name="TextBox 105">
                  <a:extLst>
                    <a:ext uri="{FF2B5EF4-FFF2-40B4-BE49-F238E27FC236}">
                      <a16:creationId xmlns:a16="http://schemas.microsoft.com/office/drawing/2014/main" id="{15409948-4A46-497B-8BE2-95B852F2215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77" name="TextBox 106">
                  <a:extLst>
                    <a:ext uri="{FF2B5EF4-FFF2-40B4-BE49-F238E27FC236}">
                      <a16:creationId xmlns:a16="http://schemas.microsoft.com/office/drawing/2014/main" id="{73FF01C4-2F8C-4FC0-81B4-5188A584E61D}"/>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78" name="TextBox 107">
                  <a:extLst>
                    <a:ext uri="{FF2B5EF4-FFF2-40B4-BE49-F238E27FC236}">
                      <a16:creationId xmlns:a16="http://schemas.microsoft.com/office/drawing/2014/main" id="{D435D064-19B7-4AA3-A512-161320B12B7F}"/>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79" name="TextBox 108">
                  <a:extLst>
                    <a:ext uri="{FF2B5EF4-FFF2-40B4-BE49-F238E27FC236}">
                      <a16:creationId xmlns:a16="http://schemas.microsoft.com/office/drawing/2014/main" id="{E2DCBBE7-1A8A-40C3-88CD-332DDF116F7B}"/>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80" name="TextBox 109">
                  <a:extLst>
                    <a:ext uri="{FF2B5EF4-FFF2-40B4-BE49-F238E27FC236}">
                      <a16:creationId xmlns:a16="http://schemas.microsoft.com/office/drawing/2014/main" id="{C233574D-667B-4C6C-84F6-F2FBA9EADACE}"/>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81" name="TextBox 110">
                  <a:extLst>
                    <a:ext uri="{FF2B5EF4-FFF2-40B4-BE49-F238E27FC236}">
                      <a16:creationId xmlns:a16="http://schemas.microsoft.com/office/drawing/2014/main" id="{7E38E99D-4B0F-4398-BF7E-089A67B3032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82" name="TextBox 111">
                  <a:extLst>
                    <a:ext uri="{FF2B5EF4-FFF2-40B4-BE49-F238E27FC236}">
                      <a16:creationId xmlns:a16="http://schemas.microsoft.com/office/drawing/2014/main" id="{C8AC592A-C019-4835-9B63-02346D3B3823}"/>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83" name="TextBox 112">
                  <a:extLst>
                    <a:ext uri="{FF2B5EF4-FFF2-40B4-BE49-F238E27FC236}">
                      <a16:creationId xmlns:a16="http://schemas.microsoft.com/office/drawing/2014/main" id="{C1B8E77F-43CF-4F76-AB1C-49280913CFEA}"/>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84" name="TextBox 113">
                  <a:extLst>
                    <a:ext uri="{FF2B5EF4-FFF2-40B4-BE49-F238E27FC236}">
                      <a16:creationId xmlns:a16="http://schemas.microsoft.com/office/drawing/2014/main" id="{F5385FA3-AEBF-40DF-8CEC-22A1B8CE7738}"/>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85" name="TextBox 114">
                  <a:extLst>
                    <a:ext uri="{FF2B5EF4-FFF2-40B4-BE49-F238E27FC236}">
                      <a16:creationId xmlns:a16="http://schemas.microsoft.com/office/drawing/2014/main" id="{0292EC15-750F-4CA1-AB0B-1DB81F688B71}"/>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86" name="TextBox 115">
                  <a:extLst>
                    <a:ext uri="{FF2B5EF4-FFF2-40B4-BE49-F238E27FC236}">
                      <a16:creationId xmlns:a16="http://schemas.microsoft.com/office/drawing/2014/main" id="{3B25DB86-852D-4CDD-81C0-8350D6107240}"/>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87" name="TextBox 116">
                  <a:extLst>
                    <a:ext uri="{FF2B5EF4-FFF2-40B4-BE49-F238E27FC236}">
                      <a16:creationId xmlns:a16="http://schemas.microsoft.com/office/drawing/2014/main" id="{407F1CF3-7D00-45A9-B703-4B4C12FB7DE2}"/>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88" name="TextBox 117">
                  <a:extLst>
                    <a:ext uri="{FF2B5EF4-FFF2-40B4-BE49-F238E27FC236}">
                      <a16:creationId xmlns:a16="http://schemas.microsoft.com/office/drawing/2014/main" id="{A7032DA3-7B93-47B4-96F3-3BB08B094F02}"/>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89" name="TextBox 118">
                  <a:extLst>
                    <a:ext uri="{FF2B5EF4-FFF2-40B4-BE49-F238E27FC236}">
                      <a16:creationId xmlns:a16="http://schemas.microsoft.com/office/drawing/2014/main" id="{BC8EB489-CA83-418F-A7AE-9DA9EE35A19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90" name="TextBox 119">
                  <a:extLst>
                    <a:ext uri="{FF2B5EF4-FFF2-40B4-BE49-F238E27FC236}">
                      <a16:creationId xmlns:a16="http://schemas.microsoft.com/office/drawing/2014/main" id="{3FFECF97-A755-4268-B5B7-E09D6CE5136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91" name="TextBox 120">
                  <a:extLst>
                    <a:ext uri="{FF2B5EF4-FFF2-40B4-BE49-F238E27FC236}">
                      <a16:creationId xmlns:a16="http://schemas.microsoft.com/office/drawing/2014/main" id="{28CCA528-1E88-404D-9857-FC859CF80848}"/>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92" name="TextBox 121">
                  <a:extLst>
                    <a:ext uri="{FF2B5EF4-FFF2-40B4-BE49-F238E27FC236}">
                      <a16:creationId xmlns:a16="http://schemas.microsoft.com/office/drawing/2014/main" id="{6D47C479-A78B-467D-83F3-71287C38B28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93" name="TextBox 122">
                  <a:extLst>
                    <a:ext uri="{FF2B5EF4-FFF2-40B4-BE49-F238E27FC236}">
                      <a16:creationId xmlns:a16="http://schemas.microsoft.com/office/drawing/2014/main" id="{F1EE4565-0220-4BED-8878-637FB54F53F4}"/>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94" name="TextBox 123">
                  <a:extLst>
                    <a:ext uri="{FF2B5EF4-FFF2-40B4-BE49-F238E27FC236}">
                      <a16:creationId xmlns:a16="http://schemas.microsoft.com/office/drawing/2014/main" id="{7FE49E03-E5BA-4FF9-B271-00AB4F5A1ECC}"/>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95" name="TextBox 124">
                  <a:extLst>
                    <a:ext uri="{FF2B5EF4-FFF2-40B4-BE49-F238E27FC236}">
                      <a16:creationId xmlns:a16="http://schemas.microsoft.com/office/drawing/2014/main" id="{AC7E6E6D-CD3E-44A3-974D-30622A6AABB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96" name="TextBox 125">
                  <a:extLst>
                    <a:ext uri="{FF2B5EF4-FFF2-40B4-BE49-F238E27FC236}">
                      <a16:creationId xmlns:a16="http://schemas.microsoft.com/office/drawing/2014/main" id="{37FFCD33-A10E-474B-9B73-BCD10393971C}"/>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97" name="TextBox 97">
                  <a:extLst>
                    <a:ext uri="{FF2B5EF4-FFF2-40B4-BE49-F238E27FC236}">
                      <a16:creationId xmlns:a16="http://schemas.microsoft.com/office/drawing/2014/main" id="{E71C6F97-3C5A-4016-BF21-0E7B72DE0B3E}"/>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7" name="TextBox 128">
                <a:extLst>
                  <a:ext uri="{FF2B5EF4-FFF2-40B4-BE49-F238E27FC236}">
                    <a16:creationId xmlns:a16="http://schemas.microsoft.com/office/drawing/2014/main" id="{694DDF8C-B4C1-4FF5-9654-382443B39111}"/>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8" name="任意多边形 52">
                <a:extLst>
                  <a:ext uri="{FF2B5EF4-FFF2-40B4-BE49-F238E27FC236}">
                    <a16:creationId xmlns:a16="http://schemas.microsoft.com/office/drawing/2014/main" id="{2867D766-BAF4-48F5-9F14-F59BF2F95245}"/>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9" name="南海诸岛">
                <a:extLst>
                  <a:ext uri="{FF2B5EF4-FFF2-40B4-BE49-F238E27FC236}">
                    <a16:creationId xmlns:a16="http://schemas.microsoft.com/office/drawing/2014/main" id="{20CB9498-CA6C-438D-BB9A-EDC259B2FFD5}"/>
                  </a:ext>
                </a:extLst>
              </p:cNvPr>
              <p:cNvGrpSpPr/>
              <p:nvPr/>
            </p:nvGrpSpPr>
            <p:grpSpPr>
              <a:xfrm>
                <a:off x="6452200" y="4518540"/>
                <a:ext cx="906453" cy="1148563"/>
                <a:chOff x="6452200" y="4518540"/>
                <a:chExt cx="906453" cy="1148563"/>
              </a:xfrm>
            </p:grpSpPr>
            <p:pic>
              <p:nvPicPr>
                <p:cNvPr id="60" name="图片 59">
                  <a:extLst>
                    <a:ext uri="{FF2B5EF4-FFF2-40B4-BE49-F238E27FC236}">
                      <a16:creationId xmlns:a16="http://schemas.microsoft.com/office/drawing/2014/main" id="{4150D78E-AD3A-4BFE-9738-4C102B1178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61" name="矩形 60">
                  <a:extLst>
                    <a:ext uri="{FF2B5EF4-FFF2-40B4-BE49-F238E27FC236}">
                      <a16:creationId xmlns:a16="http://schemas.microsoft.com/office/drawing/2014/main" id="{5FFA25C6-8AD6-4B8C-B959-8EC7472F007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2" name="矩形 61">
                  <a:extLst>
                    <a:ext uri="{FF2B5EF4-FFF2-40B4-BE49-F238E27FC236}">
                      <a16:creationId xmlns:a16="http://schemas.microsoft.com/office/drawing/2014/main" id="{29ECC1CA-58A5-4865-8BA2-E4C764B03ACC}"/>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3" name="TextBox 56">
                  <a:extLst>
                    <a:ext uri="{FF2B5EF4-FFF2-40B4-BE49-F238E27FC236}">
                      <a16:creationId xmlns:a16="http://schemas.microsoft.com/office/drawing/2014/main" id="{FC232DA3-069E-421C-AAC2-223C0CA33F55}"/>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8" name="组合 7">
              <a:extLst>
                <a:ext uri="{FF2B5EF4-FFF2-40B4-BE49-F238E27FC236}">
                  <a16:creationId xmlns:a16="http://schemas.microsoft.com/office/drawing/2014/main" id="{4F374475-7904-4E48-9F2E-E13B9901CD2E}"/>
                </a:ext>
              </a:extLst>
            </p:cNvPr>
            <p:cNvGrpSpPr/>
            <p:nvPr/>
          </p:nvGrpSpPr>
          <p:grpSpPr>
            <a:xfrm>
              <a:off x="202272" y="2113975"/>
              <a:ext cx="413931" cy="597951"/>
              <a:chOff x="202272" y="2113975"/>
              <a:chExt cx="352492" cy="565885"/>
            </a:xfrm>
          </p:grpSpPr>
          <p:grpSp>
            <p:nvGrpSpPr>
              <p:cNvPr id="9" name="组合 8">
                <a:extLst>
                  <a:ext uri="{FF2B5EF4-FFF2-40B4-BE49-F238E27FC236}">
                    <a16:creationId xmlns:a16="http://schemas.microsoft.com/office/drawing/2014/main" id="{BCB41CAB-EAB6-4699-B363-EF9DDF612EAC}"/>
                  </a:ext>
                </a:extLst>
              </p:cNvPr>
              <p:cNvGrpSpPr/>
              <p:nvPr/>
            </p:nvGrpSpPr>
            <p:grpSpPr>
              <a:xfrm>
                <a:off x="202272" y="2161307"/>
                <a:ext cx="90694" cy="448364"/>
                <a:chOff x="202272" y="2161307"/>
                <a:chExt cx="90694" cy="448364"/>
              </a:xfrm>
            </p:grpSpPr>
            <p:sp>
              <p:nvSpPr>
                <p:cNvPr id="17" name="矩形 16">
                  <a:extLst>
                    <a:ext uri="{FF2B5EF4-FFF2-40B4-BE49-F238E27FC236}">
                      <a16:creationId xmlns:a16="http://schemas.microsoft.com/office/drawing/2014/main" id="{99C3E438-4144-49C3-BA61-D81664D41C59}"/>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30A63531-129D-40E5-A949-658A7CF41FA7}"/>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59A77847-D3E2-4E8D-8333-037A97AFC82B}"/>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327F6DEF-68FF-4BB3-9C53-7AD948A12BB9}"/>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1" name="矩形 20">
                  <a:extLst>
                    <a:ext uri="{FF2B5EF4-FFF2-40B4-BE49-F238E27FC236}">
                      <a16:creationId xmlns:a16="http://schemas.microsoft.com/office/drawing/2014/main" id="{B8530AC1-1FEB-49D5-BF11-6EFBB246F867}"/>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2" name="矩形 21">
                  <a:extLst>
                    <a:ext uri="{FF2B5EF4-FFF2-40B4-BE49-F238E27FC236}">
                      <a16:creationId xmlns:a16="http://schemas.microsoft.com/office/drawing/2014/main" id="{36613258-465E-45C5-960F-C4316591CCC0}"/>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0" name="组合 9">
                <a:extLst>
                  <a:ext uri="{FF2B5EF4-FFF2-40B4-BE49-F238E27FC236}">
                    <a16:creationId xmlns:a16="http://schemas.microsoft.com/office/drawing/2014/main" id="{33263C0B-6EA0-4BAF-9E73-3C57C3FADCD4}"/>
                  </a:ext>
                </a:extLst>
              </p:cNvPr>
              <p:cNvGrpSpPr/>
              <p:nvPr/>
            </p:nvGrpSpPr>
            <p:grpSpPr>
              <a:xfrm>
                <a:off x="238515" y="2113975"/>
                <a:ext cx="316249" cy="565885"/>
                <a:chOff x="238515" y="2113975"/>
                <a:chExt cx="316249" cy="565885"/>
              </a:xfrm>
            </p:grpSpPr>
            <p:sp>
              <p:nvSpPr>
                <p:cNvPr id="11" name="文本框 103">
                  <a:extLst>
                    <a:ext uri="{FF2B5EF4-FFF2-40B4-BE49-F238E27FC236}">
                      <a16:creationId xmlns:a16="http://schemas.microsoft.com/office/drawing/2014/main" id="{4F32B736-2FCA-4728-AD27-03B31A59D13E}"/>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 name="文本框 105">
                  <a:extLst>
                    <a:ext uri="{FF2B5EF4-FFF2-40B4-BE49-F238E27FC236}">
                      <a16:creationId xmlns:a16="http://schemas.microsoft.com/office/drawing/2014/main" id="{CF14D6EE-1DBD-4FB9-9778-81E2B6809EEA}"/>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3" name="文本框 107">
                  <a:extLst>
                    <a:ext uri="{FF2B5EF4-FFF2-40B4-BE49-F238E27FC236}">
                      <a16:creationId xmlns:a16="http://schemas.microsoft.com/office/drawing/2014/main" id="{A58EE1C0-D1AF-4E1E-8E2A-BA7DCCB01CF3}"/>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4" name="文本框 109">
                  <a:extLst>
                    <a:ext uri="{FF2B5EF4-FFF2-40B4-BE49-F238E27FC236}">
                      <a16:creationId xmlns:a16="http://schemas.microsoft.com/office/drawing/2014/main" id="{DF538F4A-38F4-4D7A-BAC3-105B0318AD9D}"/>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5" name="文本框 111">
                  <a:extLst>
                    <a:ext uri="{FF2B5EF4-FFF2-40B4-BE49-F238E27FC236}">
                      <a16:creationId xmlns:a16="http://schemas.microsoft.com/office/drawing/2014/main" id="{CAF4C261-1A26-44DE-B106-40B8F443D4FA}"/>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6" name="文本框 113">
                  <a:extLst>
                    <a:ext uri="{FF2B5EF4-FFF2-40B4-BE49-F238E27FC236}">
                      <a16:creationId xmlns:a16="http://schemas.microsoft.com/office/drawing/2014/main" id="{2E5A4533-EEAF-4755-A9E3-72FB267DECAF}"/>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B69CDFCB-4223-412A-AF36-8DEAEFB5D9A7}"/>
              </a:ext>
            </a:extLst>
          </p:cNvPr>
          <p:cNvGraphicFramePr>
            <a:graphicFrameLocks/>
          </p:cNvGraphicFramePr>
          <p:nvPr>
            <p:extLst>
              <p:ext uri="{D42A27DB-BD31-4B8C-83A1-F6EECF244321}">
                <p14:modId xmlns:p14="http://schemas.microsoft.com/office/powerpoint/2010/main" val="1090420601"/>
              </p:ext>
            </p:extLst>
          </p:nvPr>
        </p:nvGraphicFramePr>
        <p:xfrm>
          <a:off x="4440227" y="1431457"/>
          <a:ext cx="4505017" cy="272931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057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2025</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783167" y="5565867"/>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月份，二手车交易均价为</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6.44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a:t>
            </a:r>
            <a:r>
              <a:rPr lang="en-US" altLang="zh-CN" sz="1400" dirty="0">
                <a:latin typeface="微软雅黑" panose="020B0503020204020204" pitchFamily="34" charset="-122"/>
                <a:ea typeface="微软雅黑" panose="020B0503020204020204" pitchFamily="34" charset="-122"/>
              </a:rPr>
              <a:t>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lang="zh-CN" altLang="en-US" sz="1400" dirty="0">
                <a:latin typeface="微软雅黑" panose="020B0503020204020204" pitchFamily="34" charset="-122"/>
                <a:ea typeface="微软雅黑" panose="020B0503020204020204" pitchFamily="34" charset="-122"/>
              </a:rPr>
              <a:t>下降</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0.04</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万元，较去年同期</a:t>
            </a:r>
            <a:r>
              <a:rPr lang="zh-CN" altLang="en-US" sz="1400" dirty="0">
                <a:latin typeface="微软雅黑" panose="020B0503020204020204" pitchFamily="34" charset="-122"/>
                <a:ea typeface="微软雅黑" panose="020B0503020204020204" pitchFamily="34" charset="-122"/>
              </a:rPr>
              <a:t>下降</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0.02</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1424512"/>
              </p:ext>
            </p:extLst>
          </p:nvPr>
        </p:nvGraphicFramePr>
        <p:xfrm>
          <a:off x="196452" y="1189481"/>
          <a:ext cx="8751095" cy="42997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67590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5</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月度交易趋势</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78977" y="4903775"/>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12.10</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月份增长了</a:t>
            </a:r>
            <a:r>
              <a:rPr lang="en-US" altLang="zh-CN" sz="1400" dirty="0">
                <a:latin typeface="微软雅黑" panose="020B0503020204020204" pitchFamily="34" charset="-122"/>
                <a:ea typeface="微软雅黑" panose="020B0503020204020204" pitchFamily="34" charset="-122"/>
              </a:rPr>
              <a:t>2.7%</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41.1%</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54.53</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年同期增长</a:t>
            </a:r>
            <a:r>
              <a:rPr lang="en-US" altLang="zh-CN" sz="1400" dirty="0">
                <a:latin typeface="微软雅黑" panose="020B0503020204020204" pitchFamily="34" charset="-122"/>
                <a:ea typeface="微软雅黑" panose="020B0503020204020204" pitchFamily="34" charset="-122"/>
              </a:rPr>
              <a:t>29.7%</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2002164747"/>
              </p:ext>
            </p:extLst>
          </p:nvPr>
        </p:nvGraphicFramePr>
        <p:xfrm>
          <a:off x="189057" y="1208394"/>
          <a:ext cx="8764160" cy="35965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24593" y="4556845"/>
            <a:ext cx="8342984" cy="188327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月，新能源乘用车中；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18.5%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8.7%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18.4%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10.7%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级车型占</a:t>
            </a:r>
            <a:r>
              <a:rPr lang="en-US" altLang="zh-CN" sz="1200" dirty="0">
                <a:latin typeface="微软雅黑" panose="020B0503020204020204" pitchFamily="34" charset="-122"/>
                <a:ea typeface="微软雅黑" panose="020B0503020204020204" pitchFamily="34" charset="-122"/>
              </a:rPr>
              <a:t>5.5%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27.7%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0.1%; MPV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10.5%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p>
          <a:p>
            <a:pPr>
              <a:lnSpc>
                <a:spcPct val="200000"/>
              </a:lnSpc>
            </a:pP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月份，新能源二手车交易中，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级以及</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级轿车的占比有所增加，</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级轿车以及</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车型的交易份额则出现了较为明显的下滑。</a:t>
            </a:r>
          </a:p>
        </p:txBody>
      </p:sp>
      <p:grpSp>
        <p:nvGrpSpPr>
          <p:cNvPr id="5" name="组合 4">
            <a:extLst>
              <a:ext uri="{FF2B5EF4-FFF2-40B4-BE49-F238E27FC236}">
                <a16:creationId xmlns:a16="http://schemas.microsoft.com/office/drawing/2014/main" id="{00000000-0008-0000-1200-0000E0000000}"/>
              </a:ext>
            </a:extLst>
          </p:cNvPr>
          <p:cNvGrpSpPr/>
          <p:nvPr/>
        </p:nvGrpSpPr>
        <p:grpSpPr>
          <a:xfrm>
            <a:off x="223975" y="1115714"/>
            <a:ext cx="8696050" cy="3416197"/>
            <a:chOff x="0" y="0"/>
            <a:chExt cx="8125480" cy="3292393"/>
          </a:xfrm>
        </p:grpSpPr>
        <p:grpSp>
          <p:nvGrpSpPr>
            <p:cNvPr id="6" name="组合 5">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9" name="图表 8">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7"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2025年5</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2025年4</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03415"/>
            <a:ext cx="8367265" cy="1883272"/>
          </a:xfrm>
          <a:prstGeom prst="rect">
            <a:avLst/>
          </a:prstGeom>
          <a:noFill/>
        </p:spPr>
        <p:txBody>
          <a:bodyPr wrap="square" rtlCol="0">
            <a:spAutoFit/>
          </a:bodyPr>
          <a:lstStyle/>
          <a:p>
            <a:pPr>
              <a:lnSpc>
                <a:spcPct val="20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年以内的车型占比有所增加，</a:t>
            </a:r>
            <a:r>
              <a:rPr lang="en-US" altLang="zh-CN" sz="1200" dirty="0">
                <a:latin typeface="微软雅黑" panose="020B0503020204020204" pitchFamily="34" charset="-122"/>
                <a:ea typeface="微软雅黑" panose="020B0503020204020204" pitchFamily="34" charset="-122"/>
              </a:rPr>
              <a:t>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年的份额较上月有所下降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34.7%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个百分点</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39.1%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个百分点</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11.5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14.7</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较上月保持持平</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1705769251"/>
              </p:ext>
            </p:extLst>
          </p:nvPr>
        </p:nvGraphicFramePr>
        <p:xfrm>
          <a:off x="300361" y="1105648"/>
          <a:ext cx="8536392" cy="33977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397969" y="4361749"/>
            <a:ext cx="8348062" cy="1883272"/>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lang="en-US" altLang="zh-CN" sz="1200" dirty="0">
                <a:latin typeface="微软雅黑" panose="020B0503020204020204" pitchFamily="34" charset="-122"/>
                <a:ea typeface="微软雅黑" panose="020B0503020204020204" pitchFamily="34" charset="-122"/>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lang="en-US" altLang="zh-CN" sz="1200" dirty="0">
                <a:latin typeface="微软雅黑" panose="020B0503020204020204" pitchFamily="34" charset="-122"/>
                <a:ea typeface="微软雅黑" panose="020B0503020204020204" pitchFamily="34" charset="-122"/>
              </a:rPr>
              <a:t>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万以及</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rPr>
              <a:t>万以下</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lang="en-US" altLang="zh-CN" sz="1200" dirty="0">
                <a:latin typeface="微软雅黑" panose="020B0503020204020204" pitchFamily="34" charset="-122"/>
                <a:ea typeface="微软雅黑" panose="020B0503020204020204" pitchFamily="34" charset="-122"/>
              </a:rPr>
              <a:t>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万以上三个区间环比</a:t>
            </a:r>
            <a:r>
              <a:rPr lang="zh-CN" altLang="en-US" sz="1200" dirty="0">
                <a:latin typeface="微软雅黑" panose="020B0503020204020204" pitchFamily="34" charset="-122"/>
                <a:ea typeface="微软雅黑" panose="020B0503020204020204" pitchFamily="34" charset="-122"/>
              </a:rPr>
              <a:t>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本月，交易价格</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万以内的占</a:t>
            </a:r>
            <a:r>
              <a:rPr lang="en-US" altLang="zh-CN" sz="1200" dirty="0">
                <a:latin typeface="微软雅黑" panose="020B0503020204020204" pitchFamily="34" charset="-122"/>
                <a:ea typeface="微软雅黑" panose="020B0503020204020204" pitchFamily="34" charset="-122"/>
              </a:rPr>
              <a:t>33.4%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万以上车型较上月小幅下降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D678A264-134D-C821-34F2-49C70C3029E0}"/>
              </a:ext>
            </a:extLst>
          </p:cNvPr>
          <p:cNvGraphicFramePr>
            <a:graphicFrameLocks/>
          </p:cNvGraphicFramePr>
          <p:nvPr>
            <p:extLst>
              <p:ext uri="{D42A27DB-BD31-4B8C-83A1-F6EECF244321}">
                <p14:modId xmlns:p14="http://schemas.microsoft.com/office/powerpoint/2010/main" val="1133891939"/>
              </p:ext>
            </p:extLst>
          </p:nvPr>
        </p:nvGraphicFramePr>
        <p:xfrm>
          <a:off x="525878" y="1079851"/>
          <a:ext cx="8092244" cy="31783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5193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2025</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2025</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98690" y="5111316"/>
            <a:ext cx="8127481" cy="1248198"/>
            <a:chOff x="5988844" y="1978898"/>
            <a:chExt cx="9510935" cy="1430794"/>
          </a:xfrm>
        </p:grpSpPr>
        <p:sp>
          <p:nvSpPr>
            <p:cNvPr id="13" name="矩形 12">
              <a:extLst>
                <a:ext uri="{FF2B5EF4-FFF2-40B4-BE49-F238E27FC236}">
                  <a16:creationId xmlns:a16="http://schemas.microsoft.com/office/drawing/2014/main" id="{E359EFCB-4E9F-4312-92E8-9F56EEBC9A80}"/>
                </a:ext>
              </a:extLst>
            </p:cNvPr>
            <p:cNvSpPr/>
            <p:nvPr/>
          </p:nvSpPr>
          <p:spPr>
            <a:xfrm>
              <a:off x="6098570" y="1978898"/>
              <a:ext cx="3624068"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2025</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5</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1019153"/>
            </a:xfrm>
            <a:prstGeom prst="rect">
              <a:avLst/>
            </a:prstGeom>
            <a:noFill/>
          </p:spPr>
          <p:txBody>
            <a:bodyPr wrap="square">
              <a:spAutoFit/>
            </a:bodyPr>
            <a:lstStyle/>
            <a:p>
              <a:pPr indent="457200">
                <a:lnSpc>
                  <a:spcPct val="200000"/>
                </a:lnSpc>
              </a:pP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月，二手车转籍率为</a:t>
              </a:r>
              <a:r>
                <a:rPr lang="en-US" altLang="zh-CN" sz="1400" dirty="0">
                  <a:latin typeface="微软雅黑" panose="020B0503020204020204" pitchFamily="34" charset="-122"/>
                  <a:ea typeface="微软雅黑" panose="020B0503020204020204" pitchFamily="34" charset="-122"/>
                </a:rPr>
                <a:t>29.76%</a:t>
              </a:r>
              <a:r>
                <a:rPr lang="zh-CN" altLang="en-US" sz="1400" dirty="0">
                  <a:latin typeface="微软雅黑" panose="020B0503020204020204" pitchFamily="34" charset="-122"/>
                  <a:ea typeface="微软雅黑" panose="020B0503020204020204" pitchFamily="34" charset="-122"/>
                </a:rPr>
                <a:t>，环比上月下降</a:t>
              </a:r>
              <a:r>
                <a:rPr lang="en-US" altLang="zh-CN" sz="1400" dirty="0">
                  <a:latin typeface="微软雅黑" panose="020B0503020204020204" pitchFamily="34" charset="-122"/>
                  <a:ea typeface="微软雅黑" panose="020B0503020204020204" pitchFamily="34" charset="-122"/>
                </a:rPr>
                <a:t>0.32</a:t>
              </a:r>
              <a:r>
                <a:rPr lang="zh-CN" altLang="en-US" sz="1400" dirty="0">
                  <a:latin typeface="微软雅黑" panose="020B0503020204020204" pitchFamily="34" charset="-122"/>
                  <a:ea typeface="微软雅黑" panose="020B0503020204020204" pitchFamily="34" charset="-122"/>
                </a:rPr>
                <a:t>个百分点，同比去年同期增长</a:t>
              </a:r>
              <a:r>
                <a:rPr lang="en-US" altLang="zh-CN" sz="1400" dirty="0">
                  <a:latin typeface="微软雅黑" panose="020B0503020204020204" pitchFamily="34" charset="-122"/>
                  <a:ea typeface="微软雅黑" panose="020B0503020204020204" pitchFamily="34" charset="-122"/>
                </a:rPr>
                <a:t>1.06</a:t>
              </a:r>
              <a:r>
                <a:rPr lang="zh-CN" altLang="en-US" sz="1400" dirty="0">
                  <a:latin typeface="微软雅黑" panose="020B0503020204020204" pitchFamily="34" charset="-122"/>
                  <a:ea typeface="微软雅黑" panose="020B0503020204020204" pitchFamily="34" charset="-122"/>
                </a:rPr>
                <a:t>个百分点。二手车转籍总量为</a:t>
              </a:r>
              <a:r>
                <a:rPr lang="en-US" altLang="zh-CN" sz="1400" dirty="0">
                  <a:latin typeface="微软雅黑" panose="020B0503020204020204" pitchFamily="34" charset="-122"/>
                  <a:ea typeface="微软雅黑" panose="020B0503020204020204" pitchFamily="34" charset="-122"/>
                </a:rPr>
                <a:t>47.69</a:t>
              </a:r>
              <a:r>
                <a:rPr lang="zh-CN" altLang="en-US" sz="1400" dirty="0">
                  <a:latin typeface="微软雅黑" panose="020B0503020204020204" pitchFamily="34" charset="-122"/>
                  <a:ea typeface="微软雅黑" panose="020B0503020204020204" pitchFamily="34" charset="-122"/>
                </a:rPr>
                <a:t>万辆，环比下降</a:t>
              </a:r>
              <a:r>
                <a:rPr lang="en-US" altLang="zh-CN" sz="1400" dirty="0">
                  <a:latin typeface="微软雅黑" panose="020B0503020204020204" pitchFamily="34" charset="-122"/>
                  <a:ea typeface="微软雅黑" panose="020B0503020204020204" pitchFamily="34" charset="-122"/>
                </a:rPr>
                <a:t>6.72%</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4.96%</a:t>
              </a:r>
              <a:r>
                <a:rPr lang="zh-CN" altLang="en-US" sz="1400" dirty="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640069546"/>
              </p:ext>
            </p:extLst>
          </p:nvPr>
        </p:nvGraphicFramePr>
        <p:xfrm>
          <a:off x="598690" y="1231164"/>
          <a:ext cx="7856512"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4712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48465514"/>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35.20%</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1.88</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河北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32.75%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3.13</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广东</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32.46%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6.96</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32.25%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3.63</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dirty="0">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31.63%</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1.31</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2025</a:t>
            </a:r>
            <a:r>
              <a:rPr lang="zh-CN" altLang="en-US" b="1" dirty="0">
                <a:solidFill>
                  <a:schemeClr val="bg1"/>
                </a:solidFill>
                <a:latin typeface="+mj-ea"/>
                <a:ea typeface="+mj-ea"/>
              </a:rPr>
              <a:t>年</a:t>
            </a:r>
            <a:r>
              <a:rPr lang="en-US" altLang="zh-CN" b="1" dirty="0">
                <a:solidFill>
                  <a:schemeClr val="bg1"/>
                </a:solidFill>
                <a:latin typeface="+mj-ea"/>
                <a:ea typeface="+mj-ea"/>
              </a:rPr>
              <a:t>5</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62833"/>
            <a:ext cx="8964904" cy="1721690"/>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全国转籍比例排名前五的省份是北京、河北、广东、浙江、上海。</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具体来看北京转籍率为</a:t>
            </a:r>
            <a:r>
              <a:rPr lang="en-US" altLang="zh-CN" sz="1200" dirty="0">
                <a:latin typeface="微软雅黑" panose="020B0503020204020204" pitchFamily="34" charset="-122"/>
                <a:ea typeface="微软雅黑" panose="020B0503020204020204" pitchFamily="34" charset="-122"/>
              </a:rPr>
              <a:t>35.20%</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200" dirty="0">
                <a:latin typeface="微软雅黑" panose="020B0503020204020204" pitchFamily="34" charset="-122"/>
                <a:ea typeface="微软雅黑" panose="020B0503020204020204" pitchFamily="34" charset="-122"/>
              </a:rPr>
              <a:t>1.88</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河北转籍率为</a:t>
            </a:r>
            <a:r>
              <a:rPr lang="en-US" altLang="zh-CN" sz="1200" dirty="0">
                <a:latin typeface="微软雅黑" panose="020B0503020204020204" pitchFamily="34" charset="-122"/>
                <a:ea typeface="微软雅黑" panose="020B0503020204020204" pitchFamily="34" charset="-122"/>
              </a:rPr>
              <a:t>32.75%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lang="en-US" altLang="zh-CN" sz="1200" dirty="0">
                <a:latin typeface="微软雅黑" panose="020B0503020204020204" pitchFamily="34" charset="-122"/>
                <a:ea typeface="微软雅黑" panose="020B0503020204020204" pitchFamily="34" charset="-122"/>
              </a:rPr>
              <a:t>3.13</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广东转籍率为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32.46%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6.96</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32.25%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3.63</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31.63%</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0.1% </a:t>
            </a:r>
            <a:r>
              <a:rPr lang="zh-CN" altLang="en-US" sz="1200" dirty="0">
                <a:latin typeface="微软雅黑" panose="020B0503020204020204" pitchFamily="34" charset="-122"/>
                <a:ea typeface="微软雅黑" panose="020B0503020204020204" pitchFamily="34" charset="-122"/>
              </a:rPr>
              <a:t>，</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1.31</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200" dirty="0">
                <a:latin typeface="微软雅黑" panose="020B0503020204020204" pitchFamily="34" charset="-122"/>
                <a:ea typeface="微软雅黑" panose="020B0503020204020204" pitchFamily="34" charset="-122"/>
              </a:rPr>
              <a:t>。</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3869" y="3777512"/>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flipV="1">
            <a:off x="7171331" y="2970165"/>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a:extLst>
              <a:ext uri="{FF2B5EF4-FFF2-40B4-BE49-F238E27FC236}">
                <a16:creationId xmlns:a16="http://schemas.microsoft.com/office/drawing/2014/main" id="{4B28330B-081C-CF90-AF25-21497551FC31}"/>
              </a:ext>
            </a:extLst>
          </p:cNvPr>
          <p:cNvCxnSpPr>
            <a:cxnSpLocks/>
          </p:cNvCxnSpPr>
          <p:nvPr/>
        </p:nvCxnSpPr>
        <p:spPr>
          <a:xfrm flipV="1">
            <a:off x="7163869" y="3375098"/>
            <a:ext cx="0" cy="13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5A2DC4E0-CF54-0E51-9010-DAA44C1349CB}"/>
              </a:ext>
            </a:extLst>
          </p:cNvPr>
          <p:cNvCxnSpPr>
            <a:cxnSpLocks/>
          </p:cNvCxnSpPr>
          <p:nvPr/>
        </p:nvCxnSpPr>
        <p:spPr>
          <a:xfrm>
            <a:off x="7172400" y="256177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0EE163ED-A5A5-70DD-9BAF-39A5BF897B05}"/>
              </a:ext>
            </a:extLst>
          </p:cNvPr>
          <p:cNvCxnSpPr>
            <a:cxnSpLocks/>
          </p:cNvCxnSpPr>
          <p:nvPr/>
        </p:nvCxnSpPr>
        <p:spPr>
          <a:xfrm>
            <a:off x="7163869" y="4149687"/>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0051" y="2182925"/>
            <a:ext cx="3681800" cy="3245184"/>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6</a:t>
            </a:r>
            <a:r>
              <a:rPr lang="zh-CN" altLang="en-US" sz="1200" b="1" dirty="0">
                <a:latin typeface="微软雅黑" panose="020B0503020204020204" pitchFamily="34" charset="-122"/>
                <a:ea typeface="微软雅黑" panose="020B0503020204020204" pitchFamily="34" charset="-122"/>
              </a:rPr>
              <a:t>月，库存周期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29.9%</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34.6%</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2.1</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35.6%</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0.6</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6</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43</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5</a:t>
            </a:r>
            <a:r>
              <a:rPr lang="zh-CN" altLang="en-US" sz="1200" b="1" dirty="0">
                <a:latin typeface="微软雅黑" panose="020B0503020204020204" pitchFamily="34" charset="-122"/>
                <a:ea typeface="微软雅黑" panose="020B0503020204020204" pitchFamily="34" charset="-122"/>
              </a:rPr>
              <a:t>月份增加了约</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957611975"/>
              </p:ext>
            </p:extLst>
          </p:nvPr>
        </p:nvGraphicFramePr>
        <p:xfrm>
          <a:off x="372149" y="1266785"/>
          <a:ext cx="4199851" cy="5077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1056956"/>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lang="en-US" altLang="zh-CN" sz="1100" dirty="0">
                <a:solidFill>
                  <a:prstClr val="black"/>
                </a:solidFill>
                <a:latin typeface="微软雅黑" panose="020B0503020204020204" pitchFamily="34" charset="-122"/>
                <a:ea typeface="微软雅黑" panose="020B0503020204020204" pitchFamily="34" charset="-122"/>
              </a:rPr>
              <a:t>61271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53272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lang="en-US" altLang="zh-CN" sz="1100" dirty="0">
                <a:solidFill>
                  <a:prstClr val="black"/>
                </a:solidFill>
                <a:latin typeface="微软雅黑" panose="020B0503020204020204" pitchFamily="34" charset="-122"/>
                <a:ea typeface="微软雅黑" panose="020B0503020204020204" pitchFamily="34" charset="-122"/>
              </a:rPr>
              <a:t>5295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本月上报数据较</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月减少</a:t>
            </a:r>
            <a:r>
              <a:rPr lang="zh-CN" altLang="en-US" sz="1100" dirty="0">
                <a:solidFill>
                  <a:prstClr val="black"/>
                </a:solidFill>
                <a:latin typeface="微软雅黑" panose="020B0503020204020204" pitchFamily="34" charset="-122"/>
                <a:ea typeface="微软雅黑" panose="020B0503020204020204" pitchFamily="34" charset="-122"/>
              </a:rPr>
              <a:t>约</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lang="zh-CN" altLang="en-US" sz="1100" dirty="0">
                <a:solidFill>
                  <a:prstClr val="black"/>
                </a:solidFill>
                <a:latin typeface="微软雅黑" panose="020B0503020204020204" pitchFamily="34" charset="-122"/>
                <a:ea typeface="微软雅黑" panose="020B0503020204020204" pitchFamily="34" charset="-122"/>
              </a:rPr>
              <a:t>月同期增长了约</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86.9%</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57.6%</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，整体数据质量较上月略差。</a:t>
            </a:r>
          </a:p>
        </p:txBody>
      </p:sp>
      <p:pic>
        <p:nvPicPr>
          <p:cNvPr id="2" name="图片 1">
            <a:extLst>
              <a:ext uri="{FF2B5EF4-FFF2-40B4-BE49-F238E27FC236}">
                <a16:creationId xmlns:a16="http://schemas.microsoft.com/office/drawing/2014/main" id="{4C990DEE-AA9F-856D-CD7B-07147252F0C6}"/>
              </a:ext>
            </a:extLst>
          </p:cNvPr>
          <p:cNvPicPr>
            <a:picLocks noChangeAspect="1"/>
          </p:cNvPicPr>
          <p:nvPr/>
        </p:nvPicPr>
        <p:blipFill>
          <a:blip r:embed="rId2"/>
          <a:stretch>
            <a:fillRect/>
          </a:stretch>
        </p:blipFill>
        <p:spPr>
          <a:xfrm>
            <a:off x="5173561" y="1638955"/>
            <a:ext cx="3885379" cy="1613996"/>
          </a:xfrm>
          <a:prstGeom prst="rect">
            <a:avLst/>
          </a:prstGeom>
        </p:spPr>
      </p:pic>
      <p:pic>
        <p:nvPicPr>
          <p:cNvPr id="3" name="图片 2">
            <a:extLst>
              <a:ext uri="{FF2B5EF4-FFF2-40B4-BE49-F238E27FC236}">
                <a16:creationId xmlns:a16="http://schemas.microsoft.com/office/drawing/2014/main" id="{81FA63E2-FC61-8CA9-C44E-53316DEE9F44}"/>
              </a:ext>
            </a:extLst>
          </p:cNvPr>
          <p:cNvPicPr>
            <a:picLocks noChangeAspect="1"/>
          </p:cNvPicPr>
          <p:nvPr/>
        </p:nvPicPr>
        <p:blipFill>
          <a:blip r:embed="rId3"/>
          <a:stretch>
            <a:fillRect/>
          </a:stretch>
        </p:blipFill>
        <p:spPr>
          <a:xfrm>
            <a:off x="161933" y="1197520"/>
            <a:ext cx="4951424" cy="2570439"/>
          </a:xfrm>
          <a:prstGeom prst="rect">
            <a:avLst/>
          </a:prstGeom>
        </p:spPr>
      </p:pic>
    </p:spTree>
    <p:extLst>
      <p:ext uri="{BB962C8B-B14F-4D97-AF65-F5344CB8AC3E}">
        <p14:creationId xmlns:p14="http://schemas.microsoft.com/office/powerpoint/2010/main" val="2222711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月，受新车降价及进入“淡季”的双重压力，各地区较上月</a:t>
            </a:r>
            <a:r>
              <a:rPr lang="zh-CN" altLang="en-US" sz="1100" dirty="0">
                <a:solidFill>
                  <a:prstClr val="black"/>
                </a:solidFill>
                <a:latin typeface="微软雅黑" panose="020B0503020204020204" pitchFamily="34" charset="-122"/>
                <a:ea typeface="微软雅黑" panose="020B0503020204020204" pitchFamily="34" charset="-122"/>
              </a:rPr>
              <a:t>大多</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呈现出一定的减少</a:t>
            </a:r>
            <a:r>
              <a:rPr lang="zh-CN" altLang="en-US" sz="1100" dirty="0">
                <a:solidFill>
                  <a:prstClr val="black"/>
                </a:solidFill>
                <a:latin typeface="微软雅黑" panose="020B0503020204020204" pitchFamily="34" charset="-122"/>
                <a:ea typeface="微软雅黑" panose="020B0503020204020204" pitchFamily="34" charset="-122"/>
              </a:rPr>
              <a:t>，</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各地上报量降幅在</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17%</a:t>
            </a:r>
            <a:r>
              <a:rPr lang="zh-CN" altLang="en-US" sz="1100" dirty="0">
                <a:solidFill>
                  <a:prstClr val="black"/>
                </a:solidFill>
                <a:latin typeface="微软雅黑" panose="020B0503020204020204" pitchFamily="34" charset="-122"/>
                <a:ea typeface="微软雅黑" panose="020B0503020204020204" pitchFamily="34" charset="-122"/>
              </a:rPr>
              <a:t>之间，其中广东、黑龙江、辽宁、四川、湖北等地区呈现出较大的降幅，仅上海、贵州、河南等地则出现了微量的增长；</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月同期，各地</a:t>
            </a:r>
            <a:r>
              <a:rPr lang="zh-CN" altLang="en-US" sz="1100" dirty="0">
                <a:solidFill>
                  <a:prstClr val="black"/>
                </a:solidFill>
                <a:latin typeface="微软雅黑" panose="020B0503020204020204" pitchFamily="34" charset="-122"/>
                <a:ea typeface="微软雅黑" panose="020B0503020204020204" pitchFamily="34" charset="-122"/>
              </a:rPr>
              <a:t>上报量则有一定提升</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，部分地区如：江西</a:t>
            </a:r>
            <a:r>
              <a:rPr lang="zh-CN" altLang="en-US" sz="1100" dirty="0">
                <a:solidFill>
                  <a:prstClr val="black"/>
                </a:solidFill>
                <a:latin typeface="微软雅黑" panose="020B0503020204020204" pitchFamily="34" charset="-122"/>
                <a:ea typeface="微软雅黑" panose="020B0503020204020204" pitchFamily="34" charset="-122"/>
              </a:rPr>
              <a:t>、贵州、广西</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等地最大提升</a:t>
            </a:r>
            <a:r>
              <a:rPr lang="zh-CN" altLang="en-US" sz="1100" dirty="0">
                <a:solidFill>
                  <a:prstClr val="black"/>
                </a:solidFill>
                <a:latin typeface="微软雅黑" panose="020B0503020204020204" pitchFamily="34" charset="-122"/>
                <a:ea typeface="微软雅黑" panose="020B0503020204020204" pitchFamily="34" charset="-122"/>
              </a:rPr>
              <a:t>幅度达到了</a:t>
            </a:r>
            <a:r>
              <a:rPr lang="en-US" altLang="zh-CN" sz="1100" dirty="0">
                <a:solidFill>
                  <a:prstClr val="black"/>
                </a:solidFill>
                <a:latin typeface="微软雅黑" panose="020B0503020204020204" pitchFamily="34" charset="-122"/>
                <a:ea typeface="微软雅黑" panose="020B0503020204020204" pitchFamily="34" charset="-122"/>
              </a:rPr>
              <a:t>22%</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DC89BEA7-119A-4BCB-13F9-08ABC4B13C04}"/>
              </a:ext>
            </a:extLst>
          </p:cNvPr>
          <p:cNvPicPr>
            <a:picLocks noChangeAspect="1"/>
          </p:cNvPicPr>
          <p:nvPr/>
        </p:nvPicPr>
        <p:blipFill>
          <a:blip r:embed="rId2"/>
          <a:stretch>
            <a:fillRect/>
          </a:stretch>
        </p:blipFill>
        <p:spPr>
          <a:xfrm>
            <a:off x="248796" y="1317273"/>
            <a:ext cx="8810144" cy="2345474"/>
          </a:xfrm>
          <a:prstGeom prst="rect">
            <a:avLst/>
          </a:prstGeom>
        </p:spPr>
      </p:pic>
    </p:spTree>
    <p:extLst>
      <p:ext uri="{BB962C8B-B14F-4D97-AF65-F5344CB8AC3E}">
        <p14:creationId xmlns:p14="http://schemas.microsoft.com/office/powerpoint/2010/main" val="3180041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1332031"/>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月份呈现出更加“保守”的状态；</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万公里以内“准新车”、</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a:t>
            </a:r>
            <a:r>
              <a:rPr lang="zh-CN" altLang="en-US" sz="1100" dirty="0">
                <a:solidFill>
                  <a:prstClr val="black"/>
                </a:solidFill>
                <a:latin typeface="微软雅黑" panose="020B0503020204020204" pitchFamily="34" charset="-122"/>
                <a:ea typeface="微软雅黑" panose="020B0503020204020204" pitchFamily="34" charset="-122"/>
              </a:rPr>
              <a:t>精品</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车”</a:t>
            </a:r>
            <a:r>
              <a:rPr lang="zh-CN" altLang="en-US" sz="1100" dirty="0">
                <a:solidFill>
                  <a:prstClr val="black"/>
                </a:solidFill>
                <a:latin typeface="微软雅黑" panose="020B0503020204020204" pitchFamily="34" charset="-122"/>
                <a:ea typeface="微软雅黑" panose="020B0503020204020204" pitchFamily="34" charset="-122"/>
              </a:rPr>
              <a:t> 与</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月持平；</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万公里的相对有利润、易成交的“较新车”车源数据则均较</a:t>
            </a:r>
            <a:r>
              <a:rPr lang="en-US" altLang="zh-CN" sz="1100" dirty="0">
                <a:solidFill>
                  <a:prstClr val="black"/>
                </a:solidFill>
                <a:latin typeface="微软雅黑" panose="020B0503020204020204" pitchFamily="34" charset="-122"/>
                <a:ea typeface="微软雅黑" panose="020B0503020204020204" pitchFamily="34" charset="-122"/>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月增加了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万的性价比车源则同样</a:t>
            </a:r>
            <a:r>
              <a:rPr lang="zh-CN" altLang="en-US" sz="1100" dirty="0">
                <a:solidFill>
                  <a:prstClr val="black"/>
                </a:solidFill>
                <a:latin typeface="微软雅黑" panose="020B0503020204020204" pitchFamily="34" charset="-122"/>
                <a:ea typeface="微软雅黑" panose="020B0503020204020204" pitchFamily="34" charset="-122"/>
              </a:rPr>
              <a:t>延续</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lang="zh-CN" altLang="en-US" sz="1100" dirty="0">
                <a:solidFill>
                  <a:prstClr val="black"/>
                </a:solidFill>
                <a:latin typeface="微软雅黑" panose="020B0503020204020204" pitchFamily="34" charset="-122"/>
                <a:ea typeface="微软雅黑" panose="020B0503020204020204" pitchFamily="34" charset="-122"/>
              </a:rPr>
              <a:t>月的情形，保持在</a:t>
            </a:r>
            <a:r>
              <a:rPr lang="en-US" altLang="zh-CN" sz="1100" dirty="0">
                <a:solidFill>
                  <a:prstClr val="black"/>
                </a:solidFill>
                <a:latin typeface="微软雅黑" panose="020B0503020204020204" pitchFamily="34" charset="-122"/>
                <a:ea typeface="微软雅黑" panose="020B0503020204020204" pitchFamily="34" charset="-122"/>
              </a:rPr>
              <a:t>31%</a:t>
            </a:r>
            <a:r>
              <a:rPr lang="zh-CN" altLang="en-US" sz="1100" dirty="0">
                <a:solidFill>
                  <a:prstClr val="black"/>
                </a:solidFill>
                <a:latin typeface="微软雅黑" panose="020B0503020204020204" pitchFamily="34" charset="-122"/>
                <a:ea typeface="微软雅黑" panose="020B0503020204020204" pitchFamily="34" charset="-122"/>
              </a:rPr>
              <a:t>高位，</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万公里以上的“老旧车”则减少了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本月整体数据质量较</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6</a:t>
            </a:r>
            <a:r>
              <a:rPr lang="zh-CN" altLang="en-US" sz="1100" dirty="0">
                <a:solidFill>
                  <a:prstClr val="black"/>
                </a:solidFill>
                <a:latin typeface="微软雅黑" panose="020B0503020204020204" pitchFamily="34" charset="-122"/>
                <a:ea typeface="微软雅黑" panose="020B0503020204020204" pitchFamily="34" charset="-122"/>
              </a:rPr>
              <a:t>月份表现略好，预示经销商在“新车降价冲击”的大背景下选品依然选择“稳健”策略 。</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67250F6D-5407-8848-ED61-41EFAF9C1048}"/>
              </a:ext>
            </a:extLst>
          </p:cNvPr>
          <p:cNvPicPr>
            <a:picLocks noChangeAspect="1"/>
          </p:cNvPicPr>
          <p:nvPr/>
        </p:nvPicPr>
        <p:blipFill>
          <a:blip r:embed="rId2"/>
          <a:stretch>
            <a:fillRect/>
          </a:stretch>
        </p:blipFill>
        <p:spPr>
          <a:xfrm>
            <a:off x="248796" y="1041563"/>
            <a:ext cx="8810144" cy="3599928"/>
          </a:xfrm>
          <a:prstGeom prst="rect">
            <a:avLst/>
          </a:prstGeom>
        </p:spPr>
      </p:pic>
    </p:spTree>
    <p:extLst>
      <p:ext uri="{BB962C8B-B14F-4D97-AF65-F5344CB8AC3E}">
        <p14:creationId xmlns:p14="http://schemas.microsoft.com/office/powerpoint/2010/main" val="1950074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经销企业在车辆年限的选品上较上月相对“保守”；</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latin typeface="微软雅黑" panose="020B0503020204020204" pitchFamily="34" charset="-122"/>
                <a:ea typeface="微软雅黑" panose="020B0503020204020204" pitchFamily="34" charset="-122"/>
              </a:rPr>
              <a:t>经销商在选品上，能够迅速去库存的“精品车”和价格更稳定的“老旧车”依然受到青睐；</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年内的准新车数据较上月减少</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a:t>
            </a:r>
            <a:r>
              <a:rPr lang="zh-CN" altLang="en-US" sz="1100" dirty="0">
                <a:latin typeface="微软雅黑" panose="020B0503020204020204" pitchFamily="34" charset="-122"/>
                <a:ea typeface="微软雅黑" panose="020B0503020204020204" pitchFamily="34" charset="-122"/>
              </a:rPr>
              <a:t>则较上月增加</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年的次新车龄数据与上月持平；</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5-7</a:t>
            </a:r>
            <a:r>
              <a:rPr lang="zh-CN" altLang="en-US" sz="1100" dirty="0">
                <a:latin typeface="微软雅黑" panose="020B0503020204020204" pitchFamily="34" charset="-122"/>
                <a:ea typeface="微软雅黑" panose="020B0503020204020204" pitchFamily="34" charset="-122"/>
              </a:rPr>
              <a:t>年的“性价比”车源数据、</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年的“较旧”型车源则均延续</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月态势保持不变。</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140619A9-779B-B005-88A9-EC7C21B91BFA}"/>
              </a:ext>
            </a:extLst>
          </p:cNvPr>
          <p:cNvPicPr>
            <a:picLocks noChangeAspect="1"/>
          </p:cNvPicPr>
          <p:nvPr/>
        </p:nvPicPr>
        <p:blipFill>
          <a:blip r:embed="rId2"/>
          <a:stretch>
            <a:fillRect/>
          </a:stretch>
        </p:blipFill>
        <p:spPr>
          <a:xfrm>
            <a:off x="216899" y="1072966"/>
            <a:ext cx="8807024" cy="3777558"/>
          </a:xfrm>
          <a:prstGeom prst="rect">
            <a:avLst/>
          </a:prstGeom>
        </p:spPr>
      </p:pic>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2025</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5</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2025</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5</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399831" y="5297098"/>
            <a:ext cx="8596883" cy="775277"/>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160.39</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5.72%</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1.22%</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1029.62</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2025</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1-5</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791.26</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0.62%</a:t>
            </a:r>
            <a:r>
              <a:rPr lang="zh-CN" altLang="en-US" sz="1200" dirty="0">
                <a:latin typeface="微软雅黑" panose="020B0503020204020204" pitchFamily="34" charset="-122"/>
                <a:ea typeface="微软雅黑" panose="020B0503020204020204" pitchFamily="34" charset="-122"/>
                <a:sym typeface="+mn-ea"/>
              </a:rPr>
              <a:t>，与同期相比增加</a:t>
            </a:r>
            <a:r>
              <a:rPr lang="en-US" altLang="zh-CN" sz="1200" dirty="0">
                <a:latin typeface="微软雅黑" panose="020B0503020204020204" pitchFamily="34" charset="-122"/>
                <a:ea typeface="微软雅黑" panose="020B0503020204020204" pitchFamily="34" charset="-122"/>
                <a:sym typeface="+mn-ea"/>
              </a:rPr>
              <a:t>4.87</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5163.99</a:t>
            </a:r>
            <a:r>
              <a:rPr lang="zh-CN" altLang="en-US" sz="1200" dirty="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3" name="图表 2">
            <a:extLst>
              <a:ext uri="{FF2B5EF4-FFF2-40B4-BE49-F238E27FC236}">
                <a16:creationId xmlns:a16="http://schemas.microsoft.com/office/drawing/2014/main" id="{F75A3BD5-5587-4E14-A5D9-5E3772C4E2D0}"/>
              </a:ext>
            </a:extLst>
          </p:cNvPr>
          <p:cNvGraphicFramePr>
            <a:graphicFrameLocks/>
          </p:cNvGraphicFramePr>
          <p:nvPr>
            <p:extLst>
              <p:ext uri="{D42A27DB-BD31-4B8C-83A1-F6EECF244321}">
                <p14:modId xmlns:p14="http://schemas.microsoft.com/office/powerpoint/2010/main" val="780696353"/>
              </p:ext>
            </p:extLst>
          </p:nvPr>
        </p:nvGraphicFramePr>
        <p:xfrm>
          <a:off x="399831" y="1176431"/>
          <a:ext cx="8252374" cy="38955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2025</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5</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19705" y="5221815"/>
            <a:ext cx="8068993" cy="1144609"/>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日，全国二手车市场延续回暖态势，日均交易量达到</a:t>
            </a:r>
            <a:r>
              <a:rPr lang="en-US" altLang="zh-CN" sz="1200" dirty="0">
                <a:latin typeface="微软雅黑" panose="020B0503020204020204" pitchFamily="34" charset="-122"/>
                <a:ea typeface="微软雅黑" panose="020B0503020204020204" pitchFamily="34" charset="-122"/>
              </a:rPr>
              <a:t>6.59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1.95%</a:t>
            </a:r>
            <a:r>
              <a:rPr lang="zh-CN" altLang="en-US" sz="1200" dirty="0">
                <a:latin typeface="微软雅黑" panose="020B0503020204020204" pitchFamily="34" charset="-122"/>
                <a:ea typeface="微软雅黑" panose="020B0503020204020204" pitchFamily="34" charset="-122"/>
              </a:rPr>
              <a:t>，同比上月提升</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，呈现连续两周的增长势头。按可比口径计算，</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日累计交易</a:t>
            </a:r>
            <a:r>
              <a:rPr lang="en-US" altLang="zh-CN" sz="1200" dirty="0">
                <a:latin typeface="微软雅黑" panose="020B0503020204020204" pitchFamily="34" charset="-122"/>
                <a:ea typeface="微软雅黑" panose="020B0503020204020204" pitchFamily="34" charset="-122"/>
              </a:rPr>
              <a:t>125</a:t>
            </a:r>
            <a:r>
              <a:rPr lang="zh-CN" altLang="en-US" sz="1200" dirty="0">
                <a:latin typeface="微软雅黑" panose="020B0503020204020204" pitchFamily="34" charset="-122"/>
                <a:ea typeface="微软雅黑" panose="020B0503020204020204" pitchFamily="34" charset="-122"/>
              </a:rPr>
              <a:t>万辆，较</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月同期下滑</a:t>
            </a:r>
            <a:r>
              <a:rPr lang="en-US" altLang="zh-CN" sz="1200" dirty="0">
                <a:latin typeface="微软雅黑" panose="020B0503020204020204" pitchFamily="34" charset="-122"/>
                <a:ea typeface="微软雅黑" panose="020B0503020204020204" pitchFamily="34" charset="-122"/>
              </a:rPr>
              <a:t>2.6%</a:t>
            </a:r>
            <a:r>
              <a:rPr lang="zh-CN" altLang="en-US" sz="1200" dirty="0">
                <a:latin typeface="微软雅黑" panose="020B0503020204020204" pitchFamily="34" charset="-122"/>
                <a:ea typeface="微软雅黑" panose="020B0503020204020204" pitchFamily="34" charset="-122"/>
              </a:rPr>
              <a:t>，市场复苏基础尚不牢固。预计</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月全月交易规模约</a:t>
            </a:r>
            <a:r>
              <a:rPr lang="en-US" altLang="zh-CN" sz="1200" dirty="0">
                <a:latin typeface="微软雅黑" panose="020B0503020204020204" pitchFamily="34" charset="-122"/>
                <a:ea typeface="微软雅黑" panose="020B0503020204020204" pitchFamily="34" charset="-122"/>
              </a:rPr>
              <a:t>157</a:t>
            </a:r>
            <a:r>
              <a:rPr lang="zh-CN" altLang="en-US" sz="1200" dirty="0">
                <a:latin typeface="微软雅黑" panose="020B0503020204020204" pitchFamily="34" charset="-122"/>
                <a:ea typeface="微软雅黑" panose="020B0503020204020204" pitchFamily="34" charset="-122"/>
              </a:rPr>
              <a:t>万辆。</a:t>
            </a:r>
          </a:p>
        </p:txBody>
      </p:sp>
      <p:pic>
        <p:nvPicPr>
          <p:cNvPr id="4" name="图片 3">
            <a:extLst>
              <a:ext uri="{FF2B5EF4-FFF2-40B4-BE49-F238E27FC236}">
                <a16:creationId xmlns:a16="http://schemas.microsoft.com/office/drawing/2014/main" id="{7DEB5DA0-34D1-A243-3ACC-34621D4F44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1394" y="1222420"/>
            <a:ext cx="8185616" cy="3767591"/>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43996" y="4742333"/>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160.39</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5.72%</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90.26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5.94%</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1.82%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20.95</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7.12%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0.23%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10.43</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5.77%</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6.10%</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4.12</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5.23%</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7.59%</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9.15</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2.34%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3.64%</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5.16%</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6.99%</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549012544"/>
              </p:ext>
            </p:extLst>
          </p:nvPr>
        </p:nvGraphicFramePr>
        <p:xfrm>
          <a:off x="41804" y="1080244"/>
          <a:ext cx="9060392"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5880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1-5</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19" y="4829114"/>
            <a:ext cx="8921162"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791.26</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0.62%</a:t>
            </a:r>
            <a:r>
              <a:rPr lang="zh-CN" altLang="en-US" sz="1200" dirty="0">
                <a:latin typeface="微软雅黑" panose="020B0503020204020204" pitchFamily="34" charset="-122"/>
                <a:ea typeface="微软雅黑" panose="020B0503020204020204" pitchFamily="34" charset="-122"/>
              </a:rPr>
              <a:t>。乘用车累计交易</a:t>
            </a:r>
            <a:r>
              <a:rPr lang="en-US" altLang="zh-CN" sz="1200" dirty="0">
                <a:latin typeface="微软雅黑" panose="020B0503020204020204" pitchFamily="34" charset="-122"/>
                <a:ea typeface="微软雅黑" panose="020B0503020204020204" pitchFamily="34" charset="-122"/>
              </a:rPr>
              <a:t>627.71</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0.66%</a:t>
            </a:r>
            <a:r>
              <a:rPr lang="zh-CN" altLang="en-US" sz="1200" dirty="0">
                <a:latin typeface="微软雅黑" panose="020B0503020204020204" pitchFamily="34" charset="-122"/>
                <a:ea typeface="微软雅黑" panose="020B0503020204020204" pitchFamily="34" charset="-122"/>
              </a:rPr>
              <a:t>。其中：基本型乘用车累计交易</a:t>
            </a:r>
            <a:r>
              <a:rPr lang="en-US" altLang="zh-CN" sz="1200" dirty="0">
                <a:latin typeface="微软雅黑" panose="020B0503020204020204" pitchFamily="34" charset="-122"/>
                <a:ea typeface="微软雅黑" panose="020B0503020204020204" pitchFamily="34" charset="-122"/>
              </a:rPr>
              <a:t>450.91</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1.72%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105.14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0.22%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51.55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3.74%</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20.12</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8.91%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dirty="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载货车共交易了</a:t>
            </a:r>
            <a:r>
              <a:rPr lang="en-US" altLang="zh-CN" sz="1200" i="0" dirty="0">
                <a:latin typeface="微软雅黑" panose="020B0503020204020204" pitchFamily="34" charset="-122"/>
                <a:ea typeface="微软雅黑" panose="020B0503020204020204" pitchFamily="34" charset="-122"/>
              </a:rPr>
              <a:t>65.27</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5.26%</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44.41</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0.16%</a:t>
            </a:r>
            <a:r>
              <a:rPr lang="zh-CN" altLang="en-US" sz="1200" dirty="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2411803707"/>
              </p:ext>
            </p:extLst>
          </p:nvPr>
        </p:nvGraphicFramePr>
        <p:xfrm>
          <a:off x="240706" y="1082039"/>
          <a:ext cx="8662588" cy="3657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8140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2025</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5</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01286" y="4761676"/>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级轿车依旧是最热销的车型，占比为</a:t>
            </a:r>
            <a:r>
              <a:rPr lang="en-US" altLang="zh-CN" sz="1200" dirty="0">
                <a:latin typeface="微软雅黑" panose="020B0503020204020204" pitchFamily="34" charset="-122"/>
                <a:ea typeface="微软雅黑" panose="020B0503020204020204" pitchFamily="34" charset="-122"/>
              </a:rPr>
              <a:t>50.1%</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个百分点；其次是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23.6%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级与</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级轿车较上月均下降了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11.5%</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级和</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级轿车的市场份额较上月有所增加。其他车型的占比均有小幅下降。</a:t>
            </a:r>
            <a:endParaRPr lang="zh-CN" altLang="en-US" sz="1200" dirty="0"/>
          </a:p>
        </p:txBody>
      </p:sp>
      <p:grpSp>
        <p:nvGrpSpPr>
          <p:cNvPr id="2" name="组合 1">
            <a:extLst>
              <a:ext uri="{FF2B5EF4-FFF2-40B4-BE49-F238E27FC236}">
                <a16:creationId xmlns:a16="http://schemas.microsoft.com/office/drawing/2014/main" id="{00000000-0008-0000-0400-000004000000}"/>
              </a:ext>
            </a:extLst>
          </p:cNvPr>
          <p:cNvGrpSpPr/>
          <p:nvPr/>
        </p:nvGrpSpPr>
        <p:grpSpPr>
          <a:xfrm>
            <a:off x="202344" y="1262561"/>
            <a:ext cx="8653635" cy="3499115"/>
            <a:chOff x="0" y="0"/>
            <a:chExt cx="8790731" cy="3082834"/>
          </a:xfrm>
        </p:grpSpPr>
        <p:sp>
          <p:nvSpPr>
            <p:cNvPr id="3" name="矩形 2">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 name="组合 4">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6" name="图表 5">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a:extLst>
                  <a:ext uri="{FF2B5EF4-FFF2-40B4-BE49-F238E27FC236}">
                    <a16:creationId xmlns:a16="http://schemas.microsoft.com/office/drawing/2014/main" id="{00000000-0008-0000-0400-0000CD010000}"/>
                  </a:ext>
                </a:extLst>
              </p:cNvPr>
              <p:cNvGrpSpPr/>
              <p:nvPr/>
            </p:nvGrpSpPr>
            <p:grpSpPr>
              <a:xfrm>
                <a:off x="686301" y="104503"/>
                <a:ext cx="7273831" cy="802219"/>
                <a:chOff x="686302" y="104503"/>
                <a:chExt cx="6799981" cy="776581"/>
              </a:xfrm>
            </p:grpSpPr>
            <p:grpSp>
              <p:nvGrpSpPr>
                <p:cNvPr id="8" name="组合 7">
                  <a:extLst>
                    <a:ext uri="{FF2B5EF4-FFF2-40B4-BE49-F238E27FC236}">
                      <a16:creationId xmlns:a16="http://schemas.microsoft.com/office/drawing/2014/main" id="{00000000-0008-0000-0400-0000CE010000}"/>
                    </a:ext>
                  </a:extLst>
                </p:cNvPr>
                <p:cNvGrpSpPr/>
                <p:nvPr/>
              </p:nvGrpSpPr>
              <p:grpSpPr>
                <a:xfrm>
                  <a:off x="2820845" y="198459"/>
                  <a:ext cx="921202" cy="603975"/>
                  <a:chOff x="2820845" y="198459"/>
                  <a:chExt cx="921202" cy="603975"/>
                </a:xfrm>
              </p:grpSpPr>
              <p:pic>
                <p:nvPicPr>
                  <p:cNvPr id="24" name="图片 23">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5" y="198459"/>
                    <a:ext cx="921202" cy="357980"/>
                  </a:xfrm>
                  <a:prstGeom prst="rect">
                    <a:avLst/>
                  </a:prstGeom>
                  <a:ln w="15875">
                    <a:noFill/>
                  </a:ln>
                </p:spPr>
              </p:pic>
              <p:sp>
                <p:nvSpPr>
                  <p:cNvPr id="25" name="文本框 10">
                    <a:extLst>
                      <a:ext uri="{FF2B5EF4-FFF2-40B4-BE49-F238E27FC236}">
                        <a16:creationId xmlns:a16="http://schemas.microsoft.com/office/drawing/2014/main" id="{00000000-0008-0000-0400-00004E000000}"/>
                      </a:ext>
                    </a:extLst>
                  </p:cNvPr>
                  <p:cNvSpPr txBox="1"/>
                  <p:nvPr/>
                </p:nvSpPr>
                <p:spPr>
                  <a:xfrm>
                    <a:off x="2987838"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9" name="组合 8">
                  <a:extLst>
                    <a:ext uri="{FF2B5EF4-FFF2-40B4-BE49-F238E27FC236}">
                      <a16:creationId xmlns:a16="http://schemas.microsoft.com/office/drawing/2014/main" id="{00000000-0008-0000-0400-0000CF010000}"/>
                    </a:ext>
                  </a:extLst>
                </p:cNvPr>
                <p:cNvGrpSpPr/>
                <p:nvPr/>
              </p:nvGrpSpPr>
              <p:grpSpPr>
                <a:xfrm>
                  <a:off x="3884476" y="191825"/>
                  <a:ext cx="1091839" cy="612494"/>
                  <a:chOff x="3884476" y="191825"/>
                  <a:chExt cx="1091839" cy="612494"/>
                </a:xfrm>
              </p:grpSpPr>
              <p:pic>
                <p:nvPicPr>
                  <p:cNvPr id="22" name="图片 21">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6" y="191825"/>
                    <a:ext cx="1091839" cy="357980"/>
                  </a:xfrm>
                  <a:prstGeom prst="rect">
                    <a:avLst/>
                  </a:prstGeom>
                  <a:ln w="15875">
                    <a:noFill/>
                  </a:ln>
                </p:spPr>
              </p:pic>
              <p:sp>
                <p:nvSpPr>
                  <p:cNvPr id="23" name="文本框 14">
                    <a:extLst>
                      <a:ext uri="{FF2B5EF4-FFF2-40B4-BE49-F238E27FC236}">
                        <a16:creationId xmlns:a16="http://schemas.microsoft.com/office/drawing/2014/main" id="{00000000-0008-0000-0400-00004C000000}"/>
                      </a:ext>
                    </a:extLst>
                  </p:cNvPr>
                  <p:cNvSpPr txBox="1"/>
                  <p:nvPr/>
                </p:nvSpPr>
                <p:spPr>
                  <a:xfrm>
                    <a:off x="4199785"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0" name="组合 9">
                  <a:extLst>
                    <a:ext uri="{FF2B5EF4-FFF2-40B4-BE49-F238E27FC236}">
                      <a16:creationId xmlns:a16="http://schemas.microsoft.com/office/drawing/2014/main" id="{00000000-0008-0000-0400-0000D0010000}"/>
                    </a:ext>
                  </a:extLst>
                </p:cNvPr>
                <p:cNvGrpSpPr/>
                <p:nvPr/>
              </p:nvGrpSpPr>
              <p:grpSpPr>
                <a:xfrm>
                  <a:off x="1647784" y="193355"/>
                  <a:ext cx="841463" cy="627658"/>
                  <a:chOff x="1647784" y="193355"/>
                  <a:chExt cx="841463" cy="627658"/>
                </a:xfrm>
              </p:grpSpPr>
              <p:pic>
                <p:nvPicPr>
                  <p:cNvPr id="20" name="图片 19">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4" y="193355"/>
                    <a:ext cx="841463" cy="396826"/>
                  </a:xfrm>
                  <a:prstGeom prst="rect">
                    <a:avLst/>
                  </a:prstGeom>
                  <a:ln w="15875">
                    <a:noFill/>
                  </a:ln>
                </p:spPr>
              </p:pic>
              <p:sp>
                <p:nvSpPr>
                  <p:cNvPr id="21" name="文本框 20">
                    <a:extLst>
                      <a:ext uri="{FF2B5EF4-FFF2-40B4-BE49-F238E27FC236}">
                        <a16:creationId xmlns:a16="http://schemas.microsoft.com/office/drawing/2014/main" id="{00000000-0008-0000-0400-00004A000000}"/>
                      </a:ext>
                    </a:extLst>
                  </p:cNvPr>
                  <p:cNvSpPr txBox="1"/>
                  <p:nvPr/>
                </p:nvSpPr>
                <p:spPr>
                  <a:xfrm>
                    <a:off x="1860766"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1" name="组合 10">
                  <a:extLst>
                    <a:ext uri="{FF2B5EF4-FFF2-40B4-BE49-F238E27FC236}">
                      <a16:creationId xmlns:a16="http://schemas.microsoft.com/office/drawing/2014/main" id="{00000000-0008-0000-0400-0000D1010000}"/>
                    </a:ext>
                  </a:extLst>
                </p:cNvPr>
                <p:cNvGrpSpPr/>
                <p:nvPr/>
              </p:nvGrpSpPr>
              <p:grpSpPr>
                <a:xfrm>
                  <a:off x="686302" y="125681"/>
                  <a:ext cx="710063" cy="676753"/>
                  <a:chOff x="686302" y="125681"/>
                  <a:chExt cx="710063" cy="676753"/>
                </a:xfrm>
              </p:grpSpPr>
              <p:pic>
                <p:nvPicPr>
                  <p:cNvPr id="18" name="图片 17">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2" y="125681"/>
                    <a:ext cx="710063" cy="454440"/>
                  </a:xfrm>
                  <a:prstGeom prst="rect">
                    <a:avLst/>
                  </a:prstGeom>
                  <a:ln w="15875">
                    <a:noFill/>
                  </a:ln>
                </p:spPr>
              </p:pic>
              <p:sp>
                <p:nvSpPr>
                  <p:cNvPr id="19" name="文本框 25">
                    <a:extLst>
                      <a:ext uri="{FF2B5EF4-FFF2-40B4-BE49-F238E27FC236}">
                        <a16:creationId xmlns:a16="http://schemas.microsoft.com/office/drawing/2014/main" id="{00000000-0008-0000-0400-0000F0010000}"/>
                      </a:ext>
                    </a:extLst>
                  </p:cNvPr>
                  <p:cNvSpPr txBox="1"/>
                  <p:nvPr/>
                </p:nvSpPr>
                <p:spPr>
                  <a:xfrm>
                    <a:off x="814274"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2" name="组合 11">
                  <a:extLst>
                    <a:ext uri="{FF2B5EF4-FFF2-40B4-BE49-F238E27FC236}">
                      <a16:creationId xmlns:a16="http://schemas.microsoft.com/office/drawing/2014/main" id="{00000000-0008-0000-0400-0000D2010000}"/>
                    </a:ext>
                  </a:extLst>
                </p:cNvPr>
                <p:cNvGrpSpPr/>
                <p:nvPr/>
              </p:nvGrpSpPr>
              <p:grpSpPr>
                <a:xfrm>
                  <a:off x="5106258" y="104503"/>
                  <a:ext cx="987089" cy="697931"/>
                  <a:chOff x="5106258" y="104503"/>
                  <a:chExt cx="987089" cy="697931"/>
                </a:xfrm>
              </p:grpSpPr>
              <p:pic>
                <p:nvPicPr>
                  <p:cNvPr id="16" name="图片 15">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58" y="104503"/>
                    <a:ext cx="987089" cy="448285"/>
                  </a:xfrm>
                  <a:prstGeom prst="rect">
                    <a:avLst/>
                  </a:prstGeom>
                  <a:ln w="15875">
                    <a:noFill/>
                  </a:ln>
                </p:spPr>
              </p:pic>
              <p:sp>
                <p:nvSpPr>
                  <p:cNvPr id="17" name="文本框 30">
                    <a:extLst>
                      <a:ext uri="{FF2B5EF4-FFF2-40B4-BE49-F238E27FC236}">
                        <a16:creationId xmlns:a16="http://schemas.microsoft.com/office/drawing/2014/main" id="{00000000-0008-0000-0400-0000EE010000}"/>
                      </a:ext>
                    </a:extLst>
                  </p:cNvPr>
                  <p:cNvSpPr txBox="1"/>
                  <p:nvPr/>
                </p:nvSpPr>
                <p:spPr>
                  <a:xfrm>
                    <a:off x="534846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3" name="组合 12">
                  <a:extLst>
                    <a:ext uri="{FF2B5EF4-FFF2-40B4-BE49-F238E27FC236}">
                      <a16:creationId xmlns:a16="http://schemas.microsoft.com/office/drawing/2014/main" id="{00000000-0008-0000-0400-0000D3010000}"/>
                    </a:ext>
                  </a:extLst>
                </p:cNvPr>
                <p:cNvGrpSpPr/>
                <p:nvPr/>
              </p:nvGrpSpPr>
              <p:grpSpPr>
                <a:xfrm>
                  <a:off x="6231906" y="104503"/>
                  <a:ext cx="1254377" cy="776581"/>
                  <a:chOff x="6231906" y="104503"/>
                  <a:chExt cx="1270295" cy="842380"/>
                </a:xfrm>
              </p:grpSpPr>
              <p:pic>
                <p:nvPicPr>
                  <p:cNvPr id="14" name="图片 13">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6" y="104503"/>
                    <a:ext cx="1270295" cy="557323"/>
                  </a:xfrm>
                  <a:prstGeom prst="rect">
                    <a:avLst/>
                  </a:prstGeom>
                  <a:ln w="15875">
                    <a:noFill/>
                  </a:ln>
                </p:spPr>
              </p:pic>
              <p:sp>
                <p:nvSpPr>
                  <p:cNvPr id="15" name="文本框 33">
                    <a:extLst>
                      <a:ext uri="{FF2B5EF4-FFF2-40B4-BE49-F238E27FC236}">
                        <a16:creationId xmlns:a16="http://schemas.microsoft.com/office/drawing/2014/main" id="{00000000-0008-0000-0400-0000EC010000}"/>
                      </a:ext>
                    </a:extLst>
                  </p:cNvPr>
                  <p:cNvSpPr txBox="1"/>
                  <p:nvPr/>
                </p:nvSpPr>
                <p:spPr>
                  <a:xfrm>
                    <a:off x="6610005"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5</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82589" y="4574535"/>
            <a:ext cx="8739552" cy="2075505"/>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42.08%</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1.73%</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3.59%</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26.26%</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0.70%</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1.40%</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18.64%</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0.99%</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0.25%</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13.02%</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1.44%</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2.45%</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月二手车交易中，</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年车龄的二手车虽依旧占据主导地位，但占比已有所回落；</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年以内车龄的二手车占比小幅下降，但同比呈现增长态势；</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年车龄的二手车环比小幅增长，同比却略有下降；</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年以上车龄的二手车占比增长较为突出。</a:t>
            </a:r>
            <a:endParaRPr lang="zh-CN" altLang="en-US" dirty="0"/>
          </a:p>
        </p:txBody>
      </p:sp>
      <p:grpSp>
        <p:nvGrpSpPr>
          <p:cNvPr id="6" name="组合 5">
            <a:extLst>
              <a:ext uri="{FF2B5EF4-FFF2-40B4-BE49-F238E27FC236}">
                <a16:creationId xmlns:a16="http://schemas.microsoft.com/office/drawing/2014/main" id="{00000000-0008-0000-0100-000060000000}"/>
              </a:ext>
            </a:extLst>
          </p:cNvPr>
          <p:cNvGrpSpPr/>
          <p:nvPr/>
        </p:nvGrpSpPr>
        <p:grpSpPr>
          <a:xfrm>
            <a:off x="201985" y="1201842"/>
            <a:ext cx="8740028" cy="3359133"/>
            <a:chOff x="0" y="0"/>
            <a:chExt cx="8732815" cy="3404679"/>
          </a:xfrm>
        </p:grpSpPr>
        <p:graphicFrame>
          <p:nvGraphicFramePr>
            <p:cNvPr id="7" name="图表 6">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512637" y="0"/>
            <a:ext cx="4220178"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116202</TotalTime>
  <Words>2960</Words>
  <Application>Microsoft Office PowerPoint</Application>
  <PresentationFormat>全屏显示(4:3)</PresentationFormat>
  <Paragraphs>251</Paragraphs>
  <Slides>30</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2025年5月二手车各级别轿车销量分析</vt:lpstr>
      <vt:lpstr>2025年5月二手车交易车辆使用年限分析 </vt:lpstr>
      <vt:lpstr>2025年1-5月二手车交易车辆使用年限分析 </vt:lpstr>
      <vt:lpstr>PowerPoint 演示文稿</vt:lpstr>
      <vt:lpstr>PowerPoint 演示文稿</vt:lpstr>
      <vt:lpstr>2025年全国二手车均价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广智 陆</cp:lastModifiedBy>
  <cp:revision>5813</cp:revision>
  <dcterms:created xsi:type="dcterms:W3CDTF">2016-02-18T09:25:00Z</dcterms:created>
  <dcterms:modified xsi:type="dcterms:W3CDTF">2025-07-01T03:40:16Z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