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705" r:id="rId2"/>
    <p:sldMasterId id="2147483716" r:id="rId3"/>
  </p:sldMasterIdLst>
  <p:notesMasterIdLst>
    <p:notesMasterId r:id="rId15"/>
  </p:notesMasterIdLst>
  <p:handoutMasterIdLst>
    <p:handoutMasterId r:id="rId16"/>
  </p:handoutMasterIdLst>
  <p:sldIdLst>
    <p:sldId id="302" r:id="rId4"/>
    <p:sldId id="1665" r:id="rId5"/>
    <p:sldId id="1666" r:id="rId6"/>
    <p:sldId id="1667" r:id="rId7"/>
    <p:sldId id="1668" r:id="rId8"/>
    <p:sldId id="1669" r:id="rId9"/>
    <p:sldId id="1670" r:id="rId10"/>
    <p:sldId id="1671" r:id="rId11"/>
    <p:sldId id="1673" r:id="rId12"/>
    <p:sldId id="1672" r:id="rId13"/>
    <p:sldId id="166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7525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1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06" autoAdjust="0"/>
    <p:restoredTop sz="95056" autoAdjust="0"/>
  </p:normalViewPr>
  <p:slideViewPr>
    <p:cSldViewPr>
      <p:cViewPr varScale="1">
        <p:scale>
          <a:sx n="96" d="100"/>
          <a:sy n="96" d="100"/>
        </p:scale>
        <p:origin x="423" y="57"/>
      </p:cViewPr>
      <p:guideLst>
        <p:guide orient="horz" pos="981"/>
        <p:guide pos="7525"/>
        <p:guide/>
        <p:guide pos="155"/>
        <p:guide pos="384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2025/7/15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2025/7/15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56714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577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2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35238083-AEE8-4A3D-922C-113BF90C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513098-3178-4D2B-800D-AADE382783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F7B971-BA67-4135-952E-7C874AA37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49" y="1295400"/>
            <a:ext cx="11704463" cy="5114926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B43FDF2-281C-4562-83C1-FC699235F9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880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43774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94425" y="925812"/>
            <a:ext cx="5704285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8349" y="925812"/>
            <a:ext cx="5739226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45A2A19-83AC-4D25-9846-9EB141F48EF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94425" y="1243344"/>
            <a:ext cx="5704285" cy="2772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单击此处编辑母版小标题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71029-8D55-4A4C-9E55-3AFBB185CE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94425" y="1525889"/>
            <a:ext cx="5704285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27F8950-46B4-4274-A039-51CC979AD2A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58344" y="1240907"/>
            <a:ext cx="5739226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5C42B84-3B4D-4FD5-9EA1-EA7156ADB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8344" y="6176228"/>
            <a:ext cx="3539943" cy="216000"/>
          </a:xfrm>
          <a:prstGeom prst="rect">
            <a:avLst/>
          </a:prstGeom>
        </p:spPr>
        <p:txBody>
          <a:bodyPr>
            <a:normAutofit/>
          </a:bodyPr>
          <a:lstStyle>
            <a:lvl1pPr marL="33751" indent="0">
              <a:buNone/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数据源于：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C1181F0-56AB-4913-AD7B-16BD0736E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5A853571-3FC1-472A-ADD9-FE2E772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38BD91-88EB-45B8-98B7-E74141C38821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258349" y="1485706"/>
            <a:ext cx="5739221" cy="4548227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49C5B2E-4E04-4B92-B5E4-C6FD50E496EE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195599" y="1770688"/>
            <a:ext cx="5739221" cy="4621539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81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表格占位符 10">
            <a:extLst>
              <a:ext uri="{FF2B5EF4-FFF2-40B4-BE49-F238E27FC236}">
                <a16:creationId xmlns:a16="http://schemas.microsoft.com/office/drawing/2014/main" id="{C31BC044-6C04-42BF-8AF0-4C916B864078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58349" y="1228725"/>
            <a:ext cx="11704463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表格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78913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表占位符 5">
            <a:extLst>
              <a:ext uri="{FF2B5EF4-FFF2-40B4-BE49-F238E27FC236}">
                <a16:creationId xmlns:a16="http://schemas.microsoft.com/office/drawing/2014/main" id="{2AA5389D-4583-4F2C-AF37-4E50F3583F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258174" y="1214239"/>
            <a:ext cx="11704637" cy="5196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5C331BCA-3603-4F82-B5B6-13F1EAF400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09415D0F-280A-4AD1-9FF4-DA481663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6E9EF55C-42CE-0DA7-9384-3BC9433E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08599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503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27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CAM | </a:t>
            </a:r>
            <a:r>
              <a:rPr lang="zh-CN" altLang="en-US"/>
              <a:t>项目名称</a:t>
            </a:r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EB3DD9B-CE9D-488B-8714-7684AA2D9794}" type="datetime1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6BFF42-0469-71CE-BBF6-711D56E31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b="752"/>
          <a:stretch/>
        </p:blipFill>
        <p:spPr>
          <a:xfrm>
            <a:off x="0" y="2"/>
            <a:ext cx="12191994" cy="68579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458E07-37B3-E471-7CEC-591566740F60}"/>
              </a:ext>
            </a:extLst>
          </p:cNvPr>
          <p:cNvSpPr txBox="1"/>
          <p:nvPr/>
        </p:nvSpPr>
        <p:spPr>
          <a:xfrm>
            <a:off x="-19050" y="2700471"/>
            <a:ext cx="1221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中汽协、工信部发声反对“内卷式”竞争</a:t>
            </a:r>
            <a:endParaRPr kumimoji="0" lang="en-US" altLang="zh-CN" sz="3200" b="1" i="0" u="none" strike="noStrike" kern="120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8F9587-3F10-0D7F-4896-6FFAF95F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1285630" y="271513"/>
            <a:ext cx="1056279" cy="30777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0908C59-50E7-6383-710D-F36C73985F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260648"/>
            <a:ext cx="1031687" cy="343896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A14EEF2-345F-B47E-46AF-28857B0DFAFD}"/>
              </a:ext>
            </a:extLst>
          </p:cNvPr>
          <p:cNvCxnSpPr/>
          <p:nvPr/>
        </p:nvCxnSpPr>
        <p:spPr>
          <a:xfrm>
            <a:off x="1199456" y="260648"/>
            <a:ext cx="0" cy="3438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42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latin typeface="+mn-lt"/>
                <a:ea typeface="+mn-ea"/>
              </a:rPr>
              <a:t>CAM</a:t>
            </a:r>
            <a:r>
              <a:rPr lang="zh-CN" altLang="en-US" b="1" dirty="0">
                <a:latin typeface="+mn-lt"/>
                <a:ea typeface="+mn-ea"/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494923" y="771178"/>
            <a:ext cx="11325602" cy="4921219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/>
              <a:t>今年政府工作报告明确提出将综合整治“内卷式”竞争。但在中国汽车产业转型升级的关键节点，以“价格战”为代表的“内卷式”竞争愈演愈烈，正将全行业利润率逼至冰点，引发监管高度关注。市场经济下，竞争是企业优胜劣汰的必然要求和重要体现。然无序的“价格战”无益于行业企业实现高质量、可持续发展，无论是车企自身，还是产业链、供应链上下游参与者和消费者，终将背负“价格战”带来的恶果。</a:t>
            </a:r>
            <a:endParaRPr lang="en-US" altLang="zh-CN" b="1" dirty="0"/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/>
              <a:t>整顿“内卷式”竞争意在推动汽车产业良性发展：</a:t>
            </a:r>
            <a:r>
              <a:rPr lang="zh-CN" altLang="en-US" dirty="0"/>
              <a:t>多部委从出手整顿智驾到整顿内卷，意在推动汽车产业良性发展，将迫使车企将竞争重心转向安全创新与技术创新，鼓励车企通过技术创新等带来更优质、更具性价比的产品，同时遏制虚假宣传、零公里二手车等行业乱象。</a:t>
            </a: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/>
              <a:t>政府与市场结合是整治“内卷式”竞争的重要手段：</a:t>
            </a:r>
            <a:r>
              <a:rPr lang="zh-CN" altLang="en-US" dirty="0"/>
              <a:t>整治“内卷式”竞争需要打出政策组合拳，工信部、发改委、金融系统与地方政府等联合行动才能推动汽车行业良性发展。政府或将采取更严厉的处罚措施。政策监管推动下，未来汽车市场将趋于用产品、技术、服务红利代替内卷求利。这场整治行动不仅关乎企业生存，更将重塑中国汽车产业的竞争格局与发展方向。</a:t>
            </a:r>
          </a:p>
        </p:txBody>
      </p:sp>
    </p:spTree>
    <p:extLst>
      <p:ext uri="{BB962C8B-B14F-4D97-AF65-F5344CB8AC3E}">
        <p14:creationId xmlns:p14="http://schemas.microsoft.com/office/powerpoint/2010/main" val="428678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9641BD-0783-F9F6-876E-69F05651D4D1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948029-03A1-D3B1-654B-0E1E27C730B3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>
                      <a:lumMod val="50000"/>
                    </a:srgbClr>
                  </a:solidFill>
                  <a:effectLst/>
                  <a:uLnTx/>
                  <a:uFillTx/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扫码关注微信公众号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525838C-1955-84D5-E811-32B00AEF8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" r="136"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3B00224-D0A1-FA88-A690-832F42062189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80D4D7B-9EF7-52DF-66F3-A2191BCA4DBA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C277542-38FD-E86D-32A5-33DDF45EBC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884F540-040E-17DA-4B78-7EAADC571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AE40715-FD39-3FF1-99A3-A35B4EF723BC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B16744B-8F18-0558-84C8-EB0E21907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27857F52-6510-6486-74D2-C9D9D0F8B9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24F32B7-1277-4A90-A142-E699C08DA3FA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33DFC8B-0B3E-B1E4-C858-42F8BEEEB6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77DF3BF-50CF-529D-461C-9B8603349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5F31D8F-D541-EFF6-3B82-90B044E7C8A6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8EBD8AC-B269-C223-9667-D14A053B9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1C470C98-C007-4395-DD91-7A9763B94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FE3221B-4AFD-E0A0-2927-B400F41B1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12416" b="28240"/>
          <a:stretch/>
        </p:blipFill>
        <p:spPr>
          <a:xfrm>
            <a:off x="360556" y="566201"/>
            <a:ext cx="11831437" cy="398145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AC752EC-0B1D-4D42-3797-74E4F9969BFB}"/>
              </a:ext>
            </a:extLst>
          </p:cNvPr>
          <p:cNvSpPr txBox="1"/>
          <p:nvPr/>
        </p:nvSpPr>
        <p:spPr>
          <a:xfrm>
            <a:off x="0" y="4694489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2262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E9D745-AC3D-E00E-39CF-6AFA0EFD72F2}"/>
              </a:ext>
            </a:extLst>
          </p:cNvPr>
          <p:cNvGrpSpPr/>
          <p:nvPr/>
        </p:nvGrpSpPr>
        <p:grpSpPr>
          <a:xfrm>
            <a:off x="450056" y="5657425"/>
            <a:ext cx="2189619" cy="307777"/>
            <a:chOff x="5467609" y="3537859"/>
            <a:chExt cx="2189619" cy="3077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E531-A46B-B15B-259E-FA89CB67DC8F}"/>
                </a:ext>
              </a:extLst>
            </p:cNvPr>
            <p:cNvSpPr txBox="1"/>
            <p:nvPr/>
          </p:nvSpPr>
          <p:spPr>
            <a:xfrm>
              <a:off x="5805439" y="3537859"/>
              <a:ext cx="18517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+86 135 1210 2701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A8576242-F2E0-5B40-5A42-161F01E16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2592767-31AD-840D-28B4-A7F6DE6C7F79}"/>
              </a:ext>
            </a:extLst>
          </p:cNvPr>
          <p:cNvGrpSpPr/>
          <p:nvPr/>
        </p:nvGrpSpPr>
        <p:grpSpPr>
          <a:xfrm>
            <a:off x="3972103" y="6144182"/>
            <a:ext cx="3383685" cy="307777"/>
            <a:chOff x="5484900" y="4511470"/>
            <a:chExt cx="3383685" cy="307777"/>
          </a:xfrm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0CA7D675-2A29-93F7-83E9-F101B94EA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5FB10E-E700-2E3D-7B09-0C4012CDC51F}"/>
                </a:ext>
              </a:extLst>
            </p:cNvPr>
            <p:cNvSpPr txBox="1"/>
            <p:nvPr/>
          </p:nvSpPr>
          <p:spPr>
            <a:xfrm>
              <a:off x="5805439" y="4511470"/>
              <a:ext cx="3063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http://www.chinaautomarket.com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E8D965-5B7A-1313-03E8-13DD653F97B4}"/>
              </a:ext>
            </a:extLst>
          </p:cNvPr>
          <p:cNvGrpSpPr/>
          <p:nvPr/>
        </p:nvGrpSpPr>
        <p:grpSpPr>
          <a:xfrm>
            <a:off x="450056" y="6144182"/>
            <a:ext cx="2975947" cy="307777"/>
            <a:chOff x="410743" y="6481396"/>
            <a:chExt cx="297594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EFFB94-C188-79DC-A9F3-AA56626AB755}"/>
                </a:ext>
              </a:extLst>
            </p:cNvPr>
            <p:cNvSpPr txBox="1"/>
            <p:nvPr/>
          </p:nvSpPr>
          <p:spPr>
            <a:xfrm>
              <a:off x="751545" y="6481396"/>
              <a:ext cx="26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xifuz@chinaautomarket.com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4673E24-3F1C-FC62-87DA-585C5A7EE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89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AC10665-6D39-F774-F2CF-2068092B5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B5C9469-C7A4-96BE-083F-DE615177F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D084A90-FE9F-5AA8-80EB-8A6C3ABCC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224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25DE1D5-2A2E-4D33-9B79-6C3C3D626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29B6331-C5AA-78C9-6E26-8D48F2262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E0C0A28-2C87-7CF6-29C6-5D5350EBD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55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6B32211-E6BA-E042-7CBC-BD373A6F1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0356BF6-4722-1175-3F3F-6A3934F73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FC50A7F-CDD0-FD7C-FC00-2064C9245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4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5AC1004-A074-2F54-E9F6-77BE89F06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5A27665-C456-0F75-6675-66FF9E416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66D3637-DA7F-8EFE-168F-552CC176DB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48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A3B4F34-645D-D558-01AB-1D26C0109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DB25444-F25C-0B86-41F6-EB8850089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AFF8CE-7372-2473-8C55-7C9C167EDF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17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16A255D-6EBA-873C-4549-A22272C0C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8B847C7-1651-8CFC-805F-7F634D59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BA062E0-6868-C223-5089-1D5843861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515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EFB8709-3442-0ABB-21AE-1F6396C10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F515A12-D321-522F-6775-DE7353E75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3E46FA2-8856-C352-F183-8CD138ED1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002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1222616-D491-6B5F-3479-CF59F99C5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CF8919E-FD88-3C69-17DA-C56E921CE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63A9C84-33C5-203C-D143-436C9FC8E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860969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54696</TotalTime>
  <Words>313</Words>
  <Application>Microsoft Office PowerPoint</Application>
  <PresentationFormat>宽屏</PresentationFormat>
  <Paragraphs>19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方正粗黑宋简体</vt:lpstr>
      <vt:lpstr>微软雅黑</vt:lpstr>
      <vt:lpstr>Arial</vt:lpstr>
      <vt:lpstr>Calibri</vt:lpstr>
      <vt:lpstr>Wingdings</vt:lpstr>
      <vt:lpstr>2_自定义设计方案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亮亮 仇</cp:lastModifiedBy>
  <cp:revision>8242</cp:revision>
  <cp:lastPrinted>2016-08-18T05:59:21Z</cp:lastPrinted>
  <dcterms:created xsi:type="dcterms:W3CDTF">2013-12-03T00:55:47Z</dcterms:created>
  <dcterms:modified xsi:type="dcterms:W3CDTF">2025-07-15T08:36:01Z</dcterms:modified>
</cp:coreProperties>
</file>