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1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2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3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288" r:id="rId3"/>
    <p:sldId id="307" r:id="rId4"/>
    <p:sldId id="323" r:id="rId5"/>
    <p:sldId id="327" r:id="rId6"/>
    <p:sldId id="304" r:id="rId7"/>
    <p:sldId id="310" r:id="rId8"/>
    <p:sldId id="309" r:id="rId9"/>
    <p:sldId id="305" r:id="rId10"/>
    <p:sldId id="324" r:id="rId11"/>
    <p:sldId id="329" r:id="rId12"/>
    <p:sldId id="306" r:id="rId13"/>
    <p:sldId id="325" r:id="rId14"/>
    <p:sldId id="326" r:id="rId15"/>
    <p:sldId id="332" r:id="rId1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郭咏" initials="g" lastIdx="3" clrIdx="0">
    <p:extLst>
      <p:ext uri="{19B8F6BF-5375-455C-9EA6-DF929625EA0E}">
        <p15:presenceInfo xmlns:p15="http://schemas.microsoft.com/office/powerpoint/2012/main" userId="郭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1" autoAdjust="0"/>
    <p:restoredTop sz="90551" autoAdjust="0"/>
  </p:normalViewPr>
  <p:slideViewPr>
    <p:cSldViewPr snapToGrid="0" snapToObjects="1">
      <p:cViewPr varScale="1">
        <p:scale>
          <a:sx n="72" d="100"/>
          <a:sy n="72" d="100"/>
        </p:scale>
        <p:origin x="44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8915294522291563E-2"/>
          <c:y val="0.13761276077011295"/>
          <c:w val="0.88564304377814995"/>
          <c:h val="0.77273256465236928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27653</c:v>
                </c:pt>
                <c:pt idx="1">
                  <c:v>39363</c:v>
                </c:pt>
                <c:pt idx="2">
                  <c:v>54740</c:v>
                </c:pt>
                <c:pt idx="3">
                  <c:v>58788</c:v>
                </c:pt>
                <c:pt idx="4">
                  <c:v>49891</c:v>
                </c:pt>
                <c:pt idx="5">
                  <c:v>70773</c:v>
                </c:pt>
                <c:pt idx="6">
                  <c:v>68898</c:v>
                </c:pt>
                <c:pt idx="7">
                  <c:v>62259</c:v>
                </c:pt>
                <c:pt idx="8">
                  <c:v>66140</c:v>
                </c:pt>
                <c:pt idx="9">
                  <c:v>51833</c:v>
                </c:pt>
                <c:pt idx="10">
                  <c:v>57431</c:v>
                </c:pt>
                <c:pt idx="11">
                  <c:v>75329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A-41EC-8CF1-5A304C8479A0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</c:spPr>
          <c:invertIfNegative val="1"/>
          <c:dPt>
            <c:idx val="0"/>
            <c:invertIfNegative val="1"/>
            <c:bubble3D val="0"/>
            <c:spPr>
              <a:solidFill>
                <a:srgbClr val="00B0F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0D-461F-9CB6-4219D540CAB1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60269</c:v>
                </c:pt>
                <c:pt idx="1">
                  <c:v>26145</c:v>
                </c:pt>
                <c:pt idx="2">
                  <c:v>55824</c:v>
                </c:pt>
                <c:pt idx="3">
                  <c:v>55036</c:v>
                </c:pt>
                <c:pt idx="4">
                  <c:v>56461</c:v>
                </c:pt>
                <c:pt idx="5">
                  <c:v>61572</c:v>
                </c:pt>
                <c:pt idx="6">
                  <c:v>60296</c:v>
                </c:pt>
                <c:pt idx="7">
                  <c:v>63312</c:v>
                </c:pt>
                <c:pt idx="8">
                  <c:v>62385</c:v>
                </c:pt>
                <c:pt idx="9">
                  <c:v>55272</c:v>
                </c:pt>
                <c:pt idx="10">
                  <c:v>66834</c:v>
                </c:pt>
                <c:pt idx="11">
                  <c:v>75929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solidFill>
                      <a:srgbClr val="00B0F0"/>
                    </a:solidFill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860D-461F-9CB6-4219D540CAB1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45276</c:v>
                </c:pt>
                <c:pt idx="1">
                  <c:v>31810</c:v>
                </c:pt>
                <c:pt idx="2">
                  <c:v>54022</c:v>
                </c:pt>
                <c:pt idx="3">
                  <c:v>53356</c:v>
                </c:pt>
                <c:pt idx="4">
                  <c:v>50517</c:v>
                </c:pt>
                <c:pt idx="5">
                  <c:v>69283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5C-419A-A48E-C51436DE9A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53862</c:v>
                      </c:pt>
                      <c:pt idx="1">
                        <c:v>29242</c:v>
                      </c:pt>
                      <c:pt idx="2">
                        <c:v>61872</c:v>
                      </c:pt>
                      <c:pt idx="3">
                        <c:v>58419</c:v>
                      </c:pt>
                      <c:pt idx="4">
                        <c:v>53626</c:v>
                      </c:pt>
                      <c:pt idx="5">
                        <c:v>63445</c:v>
                      </c:pt>
                      <c:pt idx="6">
                        <c:v>61775</c:v>
                      </c:pt>
                      <c:pt idx="7">
                        <c:v>58069</c:v>
                      </c:pt>
                      <c:pt idx="8">
                        <c:v>56871</c:v>
                      </c:pt>
                      <c:pt idx="9">
                        <c:v>48210</c:v>
                      </c:pt>
                      <c:pt idx="10">
                        <c:v>49201</c:v>
                      </c:pt>
                      <c:pt idx="11">
                        <c:v>66538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67D8-461F-ADE0-CE3147A56A5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52056</c:v>
                      </c:pt>
                      <c:pt idx="1">
                        <c:v>30604</c:v>
                      </c:pt>
                      <c:pt idx="2">
                        <c:v>51266</c:v>
                      </c:pt>
                      <c:pt idx="3">
                        <c:v>40707</c:v>
                      </c:pt>
                      <c:pt idx="4">
                        <c:v>25609</c:v>
                      </c:pt>
                      <c:pt idx="5">
                        <c:v>52983</c:v>
                      </c:pt>
                      <c:pt idx="6">
                        <c:v>63305</c:v>
                      </c:pt>
                      <c:pt idx="7">
                        <c:v>65840</c:v>
                      </c:pt>
                      <c:pt idx="8">
                        <c:v>64810</c:v>
                      </c:pt>
                      <c:pt idx="9">
                        <c:v>46444</c:v>
                      </c:pt>
                      <c:pt idx="10">
                        <c:v>46227</c:v>
                      </c:pt>
                      <c:pt idx="11">
                        <c:v>68042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9515-4366-B9D5-B22EE22EA329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1234547773307553"/>
          <c:y val="0.13730949044643459"/>
          <c:w val="0.39389563463616423"/>
          <c:h val="8.586005417050614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2025</a:t>
            </a:r>
            <a:r>
              <a:rPr lang="zh-CN" sz="2000" b="1" dirty="0"/>
              <a:t>年</a:t>
            </a:r>
            <a:r>
              <a:rPr lang="en-US" altLang="zh-CN" sz="2000" b="1" dirty="0"/>
              <a:t>6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宾利</c:v>
                </c:pt>
                <c:pt idx="1">
                  <c:v>MINI</c:v>
                </c:pt>
                <c:pt idx="2">
                  <c:v>丰田</c:v>
                </c:pt>
                <c:pt idx="3">
                  <c:v>沃尔沃</c:v>
                </c:pt>
                <c:pt idx="4">
                  <c:v>保时捷</c:v>
                </c:pt>
                <c:pt idx="5">
                  <c:v>宝马</c:v>
                </c:pt>
                <c:pt idx="6">
                  <c:v>奥迪</c:v>
                </c:pt>
                <c:pt idx="7">
                  <c:v>捷豹路虎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20</c:v>
                </c:pt>
                <c:pt idx="1">
                  <c:v>42</c:v>
                </c:pt>
                <c:pt idx="2">
                  <c:v>54</c:v>
                </c:pt>
                <c:pt idx="3">
                  <c:v>132</c:v>
                </c:pt>
                <c:pt idx="4">
                  <c:v>229</c:v>
                </c:pt>
                <c:pt idx="5">
                  <c:v>256</c:v>
                </c:pt>
                <c:pt idx="6">
                  <c:v>283</c:v>
                </c:pt>
                <c:pt idx="7">
                  <c:v>289</c:v>
                </c:pt>
                <c:pt idx="8">
                  <c:v>477</c:v>
                </c:pt>
                <c:pt idx="9">
                  <c:v>521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8351</c:v>
                </c:pt>
                <c:pt idx="1">
                  <c:v>13978</c:v>
                </c:pt>
                <c:pt idx="2">
                  <c:v>21556</c:v>
                </c:pt>
                <c:pt idx="3">
                  <c:v>21149</c:v>
                </c:pt>
                <c:pt idx="4">
                  <c:v>19044</c:v>
                </c:pt>
                <c:pt idx="5">
                  <c:v>29323</c:v>
                </c:pt>
                <c:pt idx="6">
                  <c:v>30200</c:v>
                </c:pt>
                <c:pt idx="7">
                  <c:v>28053</c:v>
                </c:pt>
                <c:pt idx="8">
                  <c:v>25315</c:v>
                </c:pt>
                <c:pt idx="9">
                  <c:v>21757</c:v>
                </c:pt>
                <c:pt idx="10">
                  <c:v>24050</c:v>
                </c:pt>
                <c:pt idx="11">
                  <c:v>28445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B1-468D-97AE-97B8F704B00F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19594</c:v>
                </c:pt>
                <c:pt idx="1">
                  <c:v>10377</c:v>
                </c:pt>
                <c:pt idx="2">
                  <c:v>26169</c:v>
                </c:pt>
                <c:pt idx="3">
                  <c:v>26947</c:v>
                </c:pt>
                <c:pt idx="4">
                  <c:v>29656</c:v>
                </c:pt>
                <c:pt idx="5">
                  <c:v>33021</c:v>
                </c:pt>
                <c:pt idx="6">
                  <c:v>33561</c:v>
                </c:pt>
                <c:pt idx="7">
                  <c:v>36237</c:v>
                </c:pt>
                <c:pt idx="8">
                  <c:v>33507</c:v>
                </c:pt>
                <c:pt idx="9">
                  <c:v>29820</c:v>
                </c:pt>
                <c:pt idx="10">
                  <c:v>37080</c:v>
                </c:pt>
                <c:pt idx="11">
                  <c:v>41995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0B-4A87-A1B9-DF89C1EBFBC8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20512</c:v>
                </c:pt>
                <c:pt idx="1">
                  <c:v>17961</c:v>
                </c:pt>
                <c:pt idx="2">
                  <c:v>30027</c:v>
                </c:pt>
                <c:pt idx="3">
                  <c:v>28954</c:v>
                </c:pt>
                <c:pt idx="4">
                  <c:v>29819</c:v>
                </c:pt>
                <c:pt idx="5">
                  <c:v>45544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6E-43BC-8C9D-EB33431B4F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11928</c:v>
                      </c:pt>
                      <c:pt idx="1">
                        <c:v>5696</c:v>
                      </c:pt>
                      <c:pt idx="2">
                        <c:v>9127</c:v>
                      </c:pt>
                      <c:pt idx="3">
                        <c:v>9790</c:v>
                      </c:pt>
                      <c:pt idx="4">
                        <c:v>11159</c:v>
                      </c:pt>
                      <c:pt idx="5">
                        <c:v>18196</c:v>
                      </c:pt>
                      <c:pt idx="6">
                        <c:v>17423</c:v>
                      </c:pt>
                      <c:pt idx="7">
                        <c:v>17547</c:v>
                      </c:pt>
                      <c:pt idx="8">
                        <c:v>19001</c:v>
                      </c:pt>
                      <c:pt idx="9">
                        <c:v>13534</c:v>
                      </c:pt>
                      <c:pt idx="10">
                        <c:v>14557</c:v>
                      </c:pt>
                      <c:pt idx="11">
                        <c:v>18680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555C-46A1-B010-BB0771E2986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10990</c:v>
                      </c:pt>
                      <c:pt idx="1">
                        <c:v>7732</c:v>
                      </c:pt>
                      <c:pt idx="2">
                        <c:v>16926</c:v>
                      </c:pt>
                      <c:pt idx="3">
                        <c:v>13339</c:v>
                      </c:pt>
                      <c:pt idx="4">
                        <c:v>10778</c:v>
                      </c:pt>
                      <c:pt idx="5">
                        <c:v>22472</c:v>
                      </c:pt>
                      <c:pt idx="6">
                        <c:v>23283</c:v>
                      </c:pt>
                      <c:pt idx="7">
                        <c:v>22518</c:v>
                      </c:pt>
                      <c:pt idx="8">
                        <c:v>24310</c:v>
                      </c:pt>
                      <c:pt idx="9">
                        <c:v>16579</c:v>
                      </c:pt>
                      <c:pt idx="10">
                        <c:v>19641</c:v>
                      </c:pt>
                      <c:pt idx="11">
                        <c:v>25049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CB05-45B8-8FB6-6E147F0B573B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33195767731824821"/>
          <c:h val="0.1074606737963996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5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零跑</c:v>
                </c:pt>
                <c:pt idx="1">
                  <c:v>大众</c:v>
                </c:pt>
                <c:pt idx="2">
                  <c:v>吉利</c:v>
                </c:pt>
                <c:pt idx="3">
                  <c:v>极氪</c:v>
                </c:pt>
                <c:pt idx="4">
                  <c:v>ARCFOX</c:v>
                </c:pt>
                <c:pt idx="5">
                  <c:v>小米</c:v>
                </c:pt>
                <c:pt idx="6">
                  <c:v>蔚来</c:v>
                </c:pt>
                <c:pt idx="7">
                  <c:v>小鹏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347</c:v>
                </c:pt>
                <c:pt idx="1">
                  <c:v>348</c:v>
                </c:pt>
                <c:pt idx="2">
                  <c:v>370</c:v>
                </c:pt>
                <c:pt idx="3">
                  <c:v>707</c:v>
                </c:pt>
                <c:pt idx="4">
                  <c:v>868</c:v>
                </c:pt>
                <c:pt idx="5">
                  <c:v>869</c:v>
                </c:pt>
                <c:pt idx="6">
                  <c:v>942</c:v>
                </c:pt>
                <c:pt idx="7">
                  <c:v>1134</c:v>
                </c:pt>
                <c:pt idx="8">
                  <c:v>1700</c:v>
                </c:pt>
                <c:pt idx="9">
                  <c:v>3258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6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8786824207597608"/>
          <c:y val="0.1627655068201905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长安</c:v>
                </c:pt>
                <c:pt idx="1">
                  <c:v>零跑</c:v>
                </c:pt>
                <c:pt idx="2">
                  <c:v>大众</c:v>
                </c:pt>
                <c:pt idx="3">
                  <c:v>小米</c:v>
                </c:pt>
                <c:pt idx="4">
                  <c:v>蔚来</c:v>
                </c:pt>
                <c:pt idx="5">
                  <c:v>极氪</c:v>
                </c:pt>
                <c:pt idx="6">
                  <c:v>ARCFOX</c:v>
                </c:pt>
                <c:pt idx="7">
                  <c:v>小鹏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702</c:v>
                </c:pt>
                <c:pt idx="1">
                  <c:v>724</c:v>
                </c:pt>
                <c:pt idx="2">
                  <c:v>841</c:v>
                </c:pt>
                <c:pt idx="3">
                  <c:v>896</c:v>
                </c:pt>
                <c:pt idx="4">
                  <c:v>1434</c:v>
                </c:pt>
                <c:pt idx="5">
                  <c:v>1536</c:v>
                </c:pt>
                <c:pt idx="6">
                  <c:v>1799</c:v>
                </c:pt>
                <c:pt idx="7">
                  <c:v>2201</c:v>
                </c:pt>
                <c:pt idx="8">
                  <c:v>5634</c:v>
                </c:pt>
                <c:pt idx="9">
                  <c:v>6445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5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魏派</c:v>
                </c:pt>
                <c:pt idx="1">
                  <c:v>ARCFOX</c:v>
                </c:pt>
                <c:pt idx="2">
                  <c:v>小米</c:v>
                </c:pt>
                <c:pt idx="3">
                  <c:v>蔚来</c:v>
                </c:pt>
                <c:pt idx="4">
                  <c:v>问界</c:v>
                </c:pt>
                <c:pt idx="5">
                  <c:v>小鹏</c:v>
                </c:pt>
                <c:pt idx="6">
                  <c:v>理想</c:v>
                </c:pt>
                <c:pt idx="7">
                  <c:v>特斯拉</c:v>
                </c:pt>
                <c:pt idx="8">
                  <c:v>丰田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818</c:v>
                </c:pt>
                <c:pt idx="1">
                  <c:v>868</c:v>
                </c:pt>
                <c:pt idx="2">
                  <c:v>869</c:v>
                </c:pt>
                <c:pt idx="3">
                  <c:v>942</c:v>
                </c:pt>
                <c:pt idx="4">
                  <c:v>1047</c:v>
                </c:pt>
                <c:pt idx="5">
                  <c:v>1134</c:v>
                </c:pt>
                <c:pt idx="6">
                  <c:v>1576</c:v>
                </c:pt>
                <c:pt idx="7">
                  <c:v>1700</c:v>
                </c:pt>
                <c:pt idx="8">
                  <c:v>2288</c:v>
                </c:pt>
                <c:pt idx="9">
                  <c:v>6044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6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126593442563329"/>
          <c:y val="0.16461341392385989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魏派</c:v>
                </c:pt>
                <c:pt idx="1">
                  <c:v>问界</c:v>
                </c:pt>
                <c:pt idx="2">
                  <c:v>理想</c:v>
                </c:pt>
                <c:pt idx="3">
                  <c:v>蔚来</c:v>
                </c:pt>
                <c:pt idx="4">
                  <c:v>极氪</c:v>
                </c:pt>
                <c:pt idx="5">
                  <c:v>ARCFOX</c:v>
                </c:pt>
                <c:pt idx="6">
                  <c:v>小鹏</c:v>
                </c:pt>
                <c:pt idx="7">
                  <c:v>丰田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998</c:v>
                </c:pt>
                <c:pt idx="1">
                  <c:v>1147</c:v>
                </c:pt>
                <c:pt idx="2">
                  <c:v>1150</c:v>
                </c:pt>
                <c:pt idx="3">
                  <c:v>1434</c:v>
                </c:pt>
                <c:pt idx="4">
                  <c:v>1536</c:v>
                </c:pt>
                <c:pt idx="5">
                  <c:v>1799</c:v>
                </c:pt>
                <c:pt idx="6">
                  <c:v>2201</c:v>
                </c:pt>
                <c:pt idx="7">
                  <c:v>2744</c:v>
                </c:pt>
                <c:pt idx="8">
                  <c:v>5634</c:v>
                </c:pt>
                <c:pt idx="9">
                  <c:v>9734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6994841422219943E-2"/>
          <c:y val="0.16044068491572491"/>
          <c:w val="0.892830658539294"/>
          <c:h val="0.73503225440606657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34230</c:v>
                </c:pt>
                <c:pt idx="1">
                  <c:v>57381</c:v>
                </c:pt>
                <c:pt idx="2">
                  <c:v>69286</c:v>
                </c:pt>
                <c:pt idx="3">
                  <c:v>61028</c:v>
                </c:pt>
                <c:pt idx="4">
                  <c:v>58202</c:v>
                </c:pt>
                <c:pt idx="5">
                  <c:v>59298</c:v>
                </c:pt>
                <c:pt idx="6">
                  <c:v>62220</c:v>
                </c:pt>
                <c:pt idx="7">
                  <c:v>59717</c:v>
                </c:pt>
                <c:pt idx="8">
                  <c:v>55435</c:v>
                </c:pt>
                <c:pt idx="9">
                  <c:v>53330</c:v>
                </c:pt>
                <c:pt idx="10">
                  <c:v>55400</c:v>
                </c:pt>
                <c:pt idx="11">
                  <c:v>50583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75-4641-B9EB-EE44E3B1334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60055</c:v>
                </c:pt>
                <c:pt idx="1">
                  <c:v>23781</c:v>
                </c:pt>
                <c:pt idx="2">
                  <c:v>62539</c:v>
                </c:pt>
                <c:pt idx="3">
                  <c:v>63595</c:v>
                </c:pt>
                <c:pt idx="4">
                  <c:v>58596</c:v>
                </c:pt>
                <c:pt idx="5">
                  <c:v>56426</c:v>
                </c:pt>
                <c:pt idx="6">
                  <c:v>60690</c:v>
                </c:pt>
                <c:pt idx="7">
                  <c:v>55436</c:v>
                </c:pt>
                <c:pt idx="8">
                  <c:v>55893</c:v>
                </c:pt>
                <c:pt idx="9">
                  <c:v>52436</c:v>
                </c:pt>
                <c:pt idx="10">
                  <c:v>55157</c:v>
                </c:pt>
                <c:pt idx="11">
                  <c:v>58441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7E-44C2-A459-2E521129087F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42232</c:v>
                </c:pt>
                <c:pt idx="1">
                  <c:v>40131</c:v>
                </c:pt>
                <c:pt idx="2">
                  <c:v>65228</c:v>
                </c:pt>
                <c:pt idx="3">
                  <c:v>58966</c:v>
                </c:pt>
                <c:pt idx="4">
                  <c:v>53305</c:v>
                </c:pt>
                <c:pt idx="5">
                  <c:v>63196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EC-4D77-B313-3C27E66979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rgbClr val="92D05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rgbClr val="FFC00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46121</c:v>
                      </c:pt>
                      <c:pt idx="1">
                        <c:v>26325</c:v>
                      </c:pt>
                      <c:pt idx="2">
                        <c:v>71769</c:v>
                      </c:pt>
                      <c:pt idx="3">
                        <c:v>67053</c:v>
                      </c:pt>
                      <c:pt idx="4">
                        <c:v>56468</c:v>
                      </c:pt>
                      <c:pt idx="5">
                        <c:v>66148</c:v>
                      </c:pt>
                      <c:pt idx="6">
                        <c:v>68508</c:v>
                      </c:pt>
                      <c:pt idx="7">
                        <c:v>66170</c:v>
                      </c:pt>
                      <c:pt idx="8">
                        <c:v>59548</c:v>
                      </c:pt>
                      <c:pt idx="9">
                        <c:v>48663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rgbClr val="00B0F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48118</c:v>
                      </c:pt>
                      <c:pt idx="1">
                        <c:v>32393</c:v>
                      </c:pt>
                      <c:pt idx="2">
                        <c:v>62659</c:v>
                      </c:pt>
                      <c:pt idx="3">
                        <c:v>51721</c:v>
                      </c:pt>
                      <c:pt idx="4">
                        <c:v>17364</c:v>
                      </c:pt>
                      <c:pt idx="5">
                        <c:v>52189</c:v>
                      </c:pt>
                      <c:pt idx="6">
                        <c:v>63572</c:v>
                      </c:pt>
                      <c:pt idx="7">
                        <c:v>65935</c:v>
                      </c:pt>
                      <c:pt idx="8">
                        <c:v>67079</c:v>
                      </c:pt>
                      <c:pt idx="9">
                        <c:v>45343</c:v>
                      </c:pt>
                      <c:pt idx="10">
                        <c:v>38774</c:v>
                      </c:pt>
                      <c:pt idx="11">
                        <c:v>39719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950-4175-867F-BCFB3A31E272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北京二手车外迁率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2023年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Sheet1!$B$3:$M$3</c:f>
              <c:numCache>
                <c:formatCode>0.00%</c:formatCode>
                <c:ptCount val="12"/>
                <c:pt idx="0">
                  <c:v>0.41410000000000002</c:v>
                </c:pt>
                <c:pt idx="1">
                  <c:v>0.37759999999999999</c:v>
                </c:pt>
                <c:pt idx="2">
                  <c:v>0.37119999999999997</c:v>
                </c:pt>
                <c:pt idx="3">
                  <c:v>0.41039999999999999</c:v>
                </c:pt>
                <c:pt idx="4">
                  <c:v>0.42170000000000002</c:v>
                </c:pt>
                <c:pt idx="5">
                  <c:v>0.41439999999999999</c:v>
                </c:pt>
                <c:pt idx="6">
                  <c:v>0.40310000000000001</c:v>
                </c:pt>
                <c:pt idx="7">
                  <c:v>0.41799999999999998</c:v>
                </c:pt>
                <c:pt idx="8">
                  <c:v>0.38579999999999998</c:v>
                </c:pt>
                <c:pt idx="9">
                  <c:v>0.39710000000000001</c:v>
                </c:pt>
                <c:pt idx="10">
                  <c:v>0.39589999999999997</c:v>
                </c:pt>
                <c:pt idx="11">
                  <c:v>0.41620000000000001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71AB-44BF-8AC4-323C495991A3}"/>
            </c:ext>
          </c:extLst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2024年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Sheet1!$B$4:$M$4</c:f>
              <c:numCache>
                <c:formatCode>0.00%</c:formatCode>
                <c:ptCount val="12"/>
                <c:pt idx="0">
                  <c:v>0.41160000000000002</c:v>
                </c:pt>
                <c:pt idx="1">
                  <c:v>0.38159999999999999</c:v>
                </c:pt>
                <c:pt idx="2">
                  <c:v>0.36270000000000002</c:v>
                </c:pt>
                <c:pt idx="3">
                  <c:v>0.35849999999999999</c:v>
                </c:pt>
                <c:pt idx="4">
                  <c:v>0.36530000000000001</c:v>
                </c:pt>
                <c:pt idx="5">
                  <c:v>0.36170000000000002</c:v>
                </c:pt>
                <c:pt idx="6">
                  <c:v>0.37430000000000002</c:v>
                </c:pt>
                <c:pt idx="7">
                  <c:v>0.37009999999999998</c:v>
                </c:pt>
                <c:pt idx="8">
                  <c:v>0.38490000000000002</c:v>
                </c:pt>
                <c:pt idx="9">
                  <c:v>0.37230000000000002</c:v>
                </c:pt>
                <c:pt idx="10" formatCode="0%">
                  <c:v>0.39</c:v>
                </c:pt>
                <c:pt idx="11">
                  <c:v>0.42059999999999997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1AB-44BF-8AC4-323C495991A3}"/>
            </c:ext>
          </c:extLst>
        </c:ser>
        <c:ser>
          <c:idx val="2"/>
          <c:order val="2"/>
          <c:tx>
            <c:strRef>
              <c:f>Sheet1!$A$5</c:f>
              <c:strCache>
                <c:ptCount val="1"/>
                <c:pt idx="0">
                  <c:v>2025年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plus"/>
            <c:size val="8"/>
            <c:spPr>
              <a:solidFill>
                <a:srgbClr val="FF0000"/>
              </a:solidFill>
              <a:ln w="9525">
                <a:solidFill>
                  <a:srgbClr val="00B050">
                    <a:alpha val="96000"/>
                  </a:srgbClr>
                </a:solidFill>
              </a:ln>
              <a:effectLst/>
            </c:spPr>
          </c:marker>
          <c:val>
            <c:numRef>
              <c:f>Sheet1!$B$5:$M$5</c:f>
              <c:numCache>
                <c:formatCode>0.00%</c:formatCode>
                <c:ptCount val="12"/>
                <c:pt idx="0">
                  <c:v>0.37240000000000001</c:v>
                </c:pt>
                <c:pt idx="1">
                  <c:v>0.36299999999999999</c:v>
                </c:pt>
                <c:pt idx="2">
                  <c:v>0.34939999999999999</c:v>
                </c:pt>
                <c:pt idx="3">
                  <c:v>0.3594</c:v>
                </c:pt>
                <c:pt idx="4">
                  <c:v>0.35199999999999998</c:v>
                </c:pt>
                <c:pt idx="5">
                  <c:v>0.34379999999999999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A27-4551-81FF-339DD9B960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104080"/>
        <c:axId val="472338896"/>
        <c:extLst/>
      </c:lineChart>
      <c:catAx>
        <c:axId val="61810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2338896"/>
        <c:crosses val="autoZero"/>
        <c:auto val="1"/>
        <c:lblAlgn val="ctr"/>
        <c:lblOffset val="100"/>
        <c:noMultiLvlLbl val="0"/>
      </c:catAx>
      <c:valAx>
        <c:axId val="472338896"/>
        <c:scaling>
          <c:orientation val="minMax"/>
          <c:min val="0.3000000000000000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181040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01724137931035"/>
          <c:y val="0.17910631079885778"/>
          <c:w val="0.88089901477832511"/>
          <c:h val="0.58884194408762514"/>
        </c:manualLayout>
      </c:layout>
      <c:lineChart>
        <c:grouping val="standard"/>
        <c:varyColors val="0"/>
        <c:ser>
          <c:idx val="6"/>
          <c:order val="6"/>
          <c:tx>
            <c:strRef>
              <c:f>Sheet1!$A$8</c:f>
              <c:strCache>
                <c:ptCount val="1"/>
                <c:pt idx="0">
                  <c:v>2023年</c:v>
                </c:pt>
              </c:strCache>
            </c:strRef>
          </c:tx>
          <c:spPr>
            <a:ln w="31750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0.00%</c:formatCode>
                <c:ptCount val="12"/>
                <c:pt idx="0">
                  <c:v>-0.46879999999999999</c:v>
                </c:pt>
                <c:pt idx="1">
                  <c:v>0.28620000000000001</c:v>
                </c:pt>
                <c:pt idx="2">
                  <c:v>6.7799999999999999E-2</c:v>
                </c:pt>
                <c:pt idx="3">
                  <c:v>0.44419999999999998</c:v>
                </c:pt>
                <c:pt idx="4">
                  <c:v>0.94820000000000004</c:v>
                </c:pt>
                <c:pt idx="5">
                  <c:v>0.33579999999999999</c:v>
                </c:pt>
                <c:pt idx="6">
                  <c:v>8.8400000000000006E-2</c:v>
                </c:pt>
                <c:pt idx="7">
                  <c:v>-5.4399999999999997E-2</c:v>
                </c:pt>
                <c:pt idx="8">
                  <c:v>2.0500000000000001E-2</c:v>
                </c:pt>
                <c:pt idx="9">
                  <c:v>0.11600000000000001</c:v>
                </c:pt>
                <c:pt idx="10">
                  <c:v>0.2424</c:v>
                </c:pt>
                <c:pt idx="11">
                  <c:v>0.1071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C3-4EEE-A5CA-1065F222C2EB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2024年</c:v>
                </c:pt>
              </c:strCache>
            </c:strRef>
          </c:tx>
          <c:spPr>
            <a:ln w="3175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C000"/>
              </a:solidFill>
              <a:ln>
                <a:noFill/>
              </a:ln>
              <a:effectLst/>
            </c:spPr>
          </c:marker>
          <c:dPt>
            <c:idx val="0"/>
            <c:marker>
              <c:symbol val="circle"/>
              <c:size val="17"/>
              <c:spPr>
                <a:solidFill>
                  <a:srgbClr val="FFC000"/>
                </a:solidFill>
                <a:ln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04FE-4561-9C2F-461C19F20166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0.00%</c:formatCode>
                <c:ptCount val="12"/>
                <c:pt idx="0">
                  <c:v>1.1795</c:v>
                </c:pt>
                <c:pt idx="1">
                  <c:v>-0.33579999999999999</c:v>
                </c:pt>
                <c:pt idx="2">
                  <c:v>1.9800000000000002E-2</c:v>
                </c:pt>
                <c:pt idx="3">
                  <c:v>-6.3799999999999996E-2</c:v>
                </c:pt>
                <c:pt idx="4">
                  <c:v>0.13170000000000001</c:v>
                </c:pt>
                <c:pt idx="5">
                  <c:v>-0.13</c:v>
                </c:pt>
                <c:pt idx="6">
                  <c:v>-0.1249</c:v>
                </c:pt>
                <c:pt idx="7">
                  <c:v>1.6899999999999998E-2</c:v>
                </c:pt>
                <c:pt idx="8">
                  <c:v>-5.6800000000000003E-2</c:v>
                </c:pt>
                <c:pt idx="9">
                  <c:v>6.6299999999999998E-2</c:v>
                </c:pt>
                <c:pt idx="10">
                  <c:v>0.16370000000000001</c:v>
                </c:pt>
                <c:pt idx="11">
                  <c:v>8.0000000000000002E-3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FE-4561-9C2F-461C19F20166}"/>
            </c:ext>
          </c:extLst>
        </c:ser>
        <c:ser>
          <c:idx val="8"/>
          <c:order val="8"/>
          <c:tx>
            <c:strRef>
              <c:f>Sheet1!$A$10</c:f>
              <c:strCache>
                <c:ptCount val="1"/>
                <c:pt idx="0">
                  <c:v>2025年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0000"/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Sheet1!$B$10:$M$10</c:f>
              <c:numCache>
                <c:formatCode>0.00%</c:formatCode>
                <c:ptCount val="12"/>
                <c:pt idx="0">
                  <c:v>-0.24879999999999999</c:v>
                </c:pt>
                <c:pt idx="1">
                  <c:v>0.2167</c:v>
                </c:pt>
                <c:pt idx="2">
                  <c:v>-3.2300000000000002E-2</c:v>
                </c:pt>
                <c:pt idx="3">
                  <c:v>-3.0499999999999999E-2</c:v>
                </c:pt>
                <c:pt idx="4">
                  <c:v>-0.1053</c:v>
                </c:pt>
                <c:pt idx="5">
                  <c:v>0.12520000000000001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C5B-45C1-B561-44315A9DEF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4.0175000000000001</c:v>
                      </c:pt>
                      <c:pt idx="2">
                        <c:v>1.1467000000000001</c:v>
                      </c:pt>
                      <c:pt idx="3">
                        <c:v>0.1578</c:v>
                      </c:pt>
                      <c:pt idx="4">
                        <c:v>-7.8E-2</c:v>
                      </c:pt>
                      <c:pt idx="5">
                        <c:v>0.27900000000000003</c:v>
                      </c:pt>
                      <c:pt idx="6">
                        <c:v>0.29349999999999998</c:v>
                      </c:pt>
                      <c:pt idx="7">
                        <c:v>2.8299999999999999E-2</c:v>
                      </c:pt>
                      <c:pt idx="8">
                        <c:v>-0.1933</c:v>
                      </c:pt>
                      <c:pt idx="9">
                        <c:v>-0.25190000000000001</c:v>
                      </c:pt>
                      <c:pt idx="10">
                        <c:v>-0.29299999999999998</c:v>
                      </c:pt>
                      <c:pt idx="11">
                        <c:v>-0.27550000000000002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Sheet1!$A$7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Sheet1!$B$7:$M$7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-3.3500000000000002E-2</c:v>
                      </c:pt>
                      <c:pt idx="1">
                        <c:v>4.4600000000000001E-2</c:v>
                      </c:pt>
                      <c:pt idx="2">
                        <c:v>-0.1714</c:v>
                      </c:pt>
                      <c:pt idx="3">
                        <c:v>-0.30320000000000003</c:v>
                      </c:pt>
                      <c:pt idx="4">
                        <c:v>-0.52249999999999996</c:v>
                      </c:pt>
                      <c:pt idx="5">
                        <c:v>-0.16489999999999999</c:v>
                      </c:pt>
                      <c:pt idx="6">
                        <c:v>2.4799999999999999E-2</c:v>
                      </c:pt>
                      <c:pt idx="7">
                        <c:v>0.1338</c:v>
                      </c:pt>
                      <c:pt idx="8">
                        <c:v>0.1396</c:v>
                      </c:pt>
                      <c:pt idx="9">
                        <c:v>-3.6600000000000001E-2</c:v>
                      </c:pt>
                      <c:pt idx="10">
                        <c:v>-6.0400000000000002E-2</c:v>
                      </c:pt>
                      <c:pt idx="11">
                        <c:v>2.2599999999999999E-2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CA63-42E9-96A1-DF9CB0890105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35000"/>
                <a:lumOff val="6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宝马</c:v>
                </c:pt>
                <c:pt idx="1">
                  <c:v>红旗</c:v>
                </c:pt>
                <c:pt idx="2">
                  <c:v>别克</c:v>
                </c:pt>
                <c:pt idx="3">
                  <c:v>奔驰</c:v>
                </c:pt>
                <c:pt idx="4">
                  <c:v>理想</c:v>
                </c:pt>
                <c:pt idx="5">
                  <c:v>奥迪</c:v>
                </c:pt>
                <c:pt idx="6">
                  <c:v>特斯拉</c:v>
                </c:pt>
                <c:pt idx="7">
                  <c:v>丰田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1249</c:v>
                </c:pt>
                <c:pt idx="1">
                  <c:v>1311</c:v>
                </c:pt>
                <c:pt idx="2">
                  <c:v>1360</c:v>
                </c:pt>
                <c:pt idx="3">
                  <c:v>1494</c:v>
                </c:pt>
                <c:pt idx="4">
                  <c:v>1576</c:v>
                </c:pt>
                <c:pt idx="5">
                  <c:v>1698</c:v>
                </c:pt>
                <c:pt idx="6">
                  <c:v>1700</c:v>
                </c:pt>
                <c:pt idx="7">
                  <c:v>2997</c:v>
                </c:pt>
                <c:pt idx="8">
                  <c:v>4080</c:v>
                </c:pt>
                <c:pt idx="9">
                  <c:v>6044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月北京国产乘用车品牌销售排行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红旗</c:v>
                </c:pt>
                <c:pt idx="1">
                  <c:v>宝马</c:v>
                </c:pt>
                <c:pt idx="2">
                  <c:v>ARCFOX</c:v>
                </c:pt>
                <c:pt idx="3">
                  <c:v>奔驰</c:v>
                </c:pt>
                <c:pt idx="4">
                  <c:v>奥迪</c:v>
                </c:pt>
                <c:pt idx="5">
                  <c:v>小鹏</c:v>
                </c:pt>
                <c:pt idx="6">
                  <c:v>丰田</c:v>
                </c:pt>
                <c:pt idx="7">
                  <c:v>大众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1560</c:v>
                </c:pt>
                <c:pt idx="1">
                  <c:v>1648</c:v>
                </c:pt>
                <c:pt idx="2">
                  <c:v>1799</c:v>
                </c:pt>
                <c:pt idx="3">
                  <c:v>1824</c:v>
                </c:pt>
                <c:pt idx="4">
                  <c:v>1917</c:v>
                </c:pt>
                <c:pt idx="5">
                  <c:v>2201</c:v>
                </c:pt>
                <c:pt idx="6">
                  <c:v>3690</c:v>
                </c:pt>
                <c:pt idx="7">
                  <c:v>5541</c:v>
                </c:pt>
                <c:pt idx="8">
                  <c:v>5634</c:v>
                </c:pt>
                <c:pt idx="9">
                  <c:v>9734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  <c:max val="1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吉利</c:v>
                </c:pt>
                <c:pt idx="1">
                  <c:v>日产</c:v>
                </c:pt>
                <c:pt idx="2">
                  <c:v>别克</c:v>
                </c:pt>
                <c:pt idx="3">
                  <c:v>丰田</c:v>
                </c:pt>
                <c:pt idx="4">
                  <c:v>红旗</c:v>
                </c:pt>
                <c:pt idx="5">
                  <c:v>本田</c:v>
                </c:pt>
                <c:pt idx="6">
                  <c:v>宝马</c:v>
                </c:pt>
                <c:pt idx="7">
                  <c:v>奔驰</c:v>
                </c:pt>
                <c:pt idx="8">
                  <c:v>奥迪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612</c:v>
                </c:pt>
                <c:pt idx="1">
                  <c:v>703</c:v>
                </c:pt>
                <c:pt idx="2">
                  <c:v>819</c:v>
                </c:pt>
                <c:pt idx="3">
                  <c:v>946</c:v>
                </c:pt>
                <c:pt idx="4">
                  <c:v>958</c:v>
                </c:pt>
                <c:pt idx="5">
                  <c:v>988</c:v>
                </c:pt>
                <c:pt idx="6">
                  <c:v>1288</c:v>
                </c:pt>
                <c:pt idx="7">
                  <c:v>1609</c:v>
                </c:pt>
                <c:pt idx="8">
                  <c:v>1764</c:v>
                </c:pt>
                <c:pt idx="9">
                  <c:v>4700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69838796299935"/>
          <c:y val="0.21340553126189937"/>
          <c:w val="0.79388881285437918"/>
          <c:h val="0.6410392463565024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沃尔沃</c:v>
                </c:pt>
                <c:pt idx="1">
                  <c:v>日产</c:v>
                </c:pt>
                <c:pt idx="2">
                  <c:v>丰田</c:v>
                </c:pt>
                <c:pt idx="3">
                  <c:v>本田</c:v>
                </c:pt>
                <c:pt idx="4">
                  <c:v>别克</c:v>
                </c:pt>
                <c:pt idx="5">
                  <c:v>红旗</c:v>
                </c:pt>
                <c:pt idx="6">
                  <c:v>宝马</c:v>
                </c:pt>
                <c:pt idx="7">
                  <c:v>奔驰</c:v>
                </c:pt>
                <c:pt idx="8">
                  <c:v>奥迪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429</c:v>
                </c:pt>
                <c:pt idx="1">
                  <c:v>445</c:v>
                </c:pt>
                <c:pt idx="2">
                  <c:v>709</c:v>
                </c:pt>
                <c:pt idx="3">
                  <c:v>734</c:v>
                </c:pt>
                <c:pt idx="4">
                  <c:v>863</c:v>
                </c:pt>
                <c:pt idx="5">
                  <c:v>892</c:v>
                </c:pt>
                <c:pt idx="6">
                  <c:v>1046</c:v>
                </c:pt>
                <c:pt idx="7">
                  <c:v>1370</c:v>
                </c:pt>
                <c:pt idx="8">
                  <c:v>1625</c:v>
                </c:pt>
                <c:pt idx="9">
                  <c:v>3731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4A-4085-8E9A-206DAC693B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  <c:max val="5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2925</c:v>
                </c:pt>
                <c:pt idx="1">
                  <c:v>3462</c:v>
                </c:pt>
                <c:pt idx="2">
                  <c:v>4275</c:v>
                </c:pt>
                <c:pt idx="3">
                  <c:v>3889</c:v>
                </c:pt>
                <c:pt idx="4">
                  <c:v>3377</c:v>
                </c:pt>
                <c:pt idx="5">
                  <c:v>3568</c:v>
                </c:pt>
                <c:pt idx="6">
                  <c:v>3677</c:v>
                </c:pt>
                <c:pt idx="7">
                  <c:v>3370</c:v>
                </c:pt>
                <c:pt idx="8">
                  <c:v>3992</c:v>
                </c:pt>
                <c:pt idx="9">
                  <c:v>3306</c:v>
                </c:pt>
                <c:pt idx="10">
                  <c:v>4186</c:v>
                </c:pt>
                <c:pt idx="11">
                  <c:v>4922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10-4831-80F6-585F7B81CE3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4133</c:v>
                </c:pt>
                <c:pt idx="1">
                  <c:v>1691</c:v>
                </c:pt>
                <c:pt idx="2">
                  <c:v>3574</c:v>
                </c:pt>
                <c:pt idx="3">
                  <c:v>2877</c:v>
                </c:pt>
                <c:pt idx="4">
                  <c:v>3122</c:v>
                </c:pt>
                <c:pt idx="5">
                  <c:v>3080</c:v>
                </c:pt>
                <c:pt idx="6">
                  <c:v>2976</c:v>
                </c:pt>
                <c:pt idx="7">
                  <c:v>2856</c:v>
                </c:pt>
                <c:pt idx="8">
                  <c:v>2897</c:v>
                </c:pt>
                <c:pt idx="9">
                  <c:v>2428</c:v>
                </c:pt>
                <c:pt idx="10">
                  <c:v>3035</c:v>
                </c:pt>
                <c:pt idx="11">
                  <c:v>3182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91-49C0-8023-0AAFCE1299B7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2584</c:v>
                </c:pt>
                <c:pt idx="1">
                  <c:v>1642</c:v>
                </c:pt>
                <c:pt idx="2">
                  <c:v>2796</c:v>
                </c:pt>
                <c:pt idx="3">
                  <c:v>2491</c:v>
                </c:pt>
                <c:pt idx="4">
                  <c:v>2518</c:v>
                </c:pt>
                <c:pt idx="5">
                  <c:v>2446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B2-4919-A177-69F99ED1F4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5036</c:v>
                      </c:pt>
                      <c:pt idx="1">
                        <c:v>3138</c:v>
                      </c:pt>
                      <c:pt idx="2">
                        <c:v>5538</c:v>
                      </c:pt>
                      <c:pt idx="3">
                        <c:v>5246</c:v>
                      </c:pt>
                      <c:pt idx="4">
                        <c:v>4951</c:v>
                      </c:pt>
                      <c:pt idx="5">
                        <c:v>5853</c:v>
                      </c:pt>
                      <c:pt idx="6">
                        <c:v>5970</c:v>
                      </c:pt>
                      <c:pt idx="7">
                        <c:v>5211</c:v>
                      </c:pt>
                      <c:pt idx="8">
                        <c:v>4878</c:v>
                      </c:pt>
                      <c:pt idx="9">
                        <c:v>3761</c:v>
                      </c:pt>
                      <c:pt idx="10">
                        <c:v>3767</c:v>
                      </c:pt>
                      <c:pt idx="11">
                        <c:v>4911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0F75-4EE8-B86A-57CBA0B241A2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4414</c:v>
                      </c:pt>
                      <c:pt idx="1">
                        <c:v>2521</c:v>
                      </c:pt>
                      <c:pt idx="2">
                        <c:v>4045</c:v>
                      </c:pt>
                      <c:pt idx="3">
                        <c:v>3763</c:v>
                      </c:pt>
                      <c:pt idx="4">
                        <c:v>1652</c:v>
                      </c:pt>
                      <c:pt idx="5">
                        <c:v>3350</c:v>
                      </c:pt>
                      <c:pt idx="6">
                        <c:v>4279</c:v>
                      </c:pt>
                      <c:pt idx="7">
                        <c:v>4380</c:v>
                      </c:pt>
                      <c:pt idx="8">
                        <c:v>4194</c:v>
                      </c:pt>
                      <c:pt idx="9">
                        <c:v>3212</c:v>
                      </c:pt>
                      <c:pt idx="10">
                        <c:v>2762</c:v>
                      </c:pt>
                      <c:pt idx="11">
                        <c:v>2802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D36A-42E6-B98F-9E116902DB41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31450573293273743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Sheet1!$A$38:$A$55</c:f>
              <c:strCache>
                <c:ptCount val="18"/>
                <c:pt idx="0">
                  <c:v>2024年1月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2025年1月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</c:strCache>
            </c:strRef>
          </c:cat>
          <c:val>
            <c:numRef>
              <c:f>Sheet1!$B$38:$B$55</c:f>
              <c:numCache>
                <c:formatCode>0.00%</c:formatCode>
                <c:ptCount val="18"/>
                <c:pt idx="0">
                  <c:v>6.8599999999999994E-2</c:v>
                </c:pt>
                <c:pt idx="1">
                  <c:v>6.4699999999999994E-2</c:v>
                </c:pt>
                <c:pt idx="2">
                  <c:v>6.4000000000000001E-2</c:v>
                </c:pt>
                <c:pt idx="3">
                  <c:v>5.2299999999999999E-2</c:v>
                </c:pt>
                <c:pt idx="4">
                  <c:v>5.5300000000000002E-2</c:v>
                </c:pt>
                <c:pt idx="5">
                  <c:v>0.05</c:v>
                </c:pt>
                <c:pt idx="6">
                  <c:v>4.9399999999999999E-2</c:v>
                </c:pt>
                <c:pt idx="7">
                  <c:v>4.5100000000000001E-2</c:v>
                </c:pt>
                <c:pt idx="8">
                  <c:v>4.6399999999999997E-2</c:v>
                </c:pt>
                <c:pt idx="9">
                  <c:v>4.3900000000000002E-2</c:v>
                </c:pt>
                <c:pt idx="10">
                  <c:v>4.5400000000000003E-2</c:v>
                </c:pt>
                <c:pt idx="11">
                  <c:v>4.19E-2</c:v>
                </c:pt>
                <c:pt idx="12">
                  <c:v>5.7099999999999998E-2</c:v>
                </c:pt>
                <c:pt idx="13">
                  <c:v>5.16E-2</c:v>
                </c:pt>
                <c:pt idx="14">
                  <c:v>5.1799999999999999E-2</c:v>
                </c:pt>
                <c:pt idx="15">
                  <c:v>4.6699999999999998E-2</c:v>
                </c:pt>
                <c:pt idx="16">
                  <c:v>4.9799999999999997E-2</c:v>
                </c:pt>
                <c:pt idx="17">
                  <c:v>3.5299999999999998E-2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2025</a:t>
            </a:r>
            <a:r>
              <a:rPr lang="zh-CN" sz="2000" b="1" dirty="0"/>
              <a:t>年</a:t>
            </a:r>
            <a:r>
              <a:rPr lang="en-US" altLang="zh-CN" sz="2000" b="1" dirty="0"/>
              <a:t>5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1894373294"/>
          <c:y val="4.73950741057388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075978222842659"/>
          <c:y val="0.23077464023503894"/>
          <c:w val="0.72697392589752441"/>
          <c:h val="0.690681682586740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吉普</c:v>
                </c:pt>
                <c:pt idx="1">
                  <c:v>丰田</c:v>
                </c:pt>
                <c:pt idx="2">
                  <c:v>MINI</c:v>
                </c:pt>
                <c:pt idx="3">
                  <c:v>沃尔沃</c:v>
                </c:pt>
                <c:pt idx="4">
                  <c:v>保时捷</c:v>
                </c:pt>
                <c:pt idx="5">
                  <c:v>路虎</c:v>
                </c:pt>
                <c:pt idx="6">
                  <c:v>宝马</c:v>
                </c:pt>
                <c:pt idx="7">
                  <c:v>奥迪</c:v>
                </c:pt>
                <c:pt idx="8">
                  <c:v>奔驰</c:v>
                </c:pt>
                <c:pt idx="9">
                  <c:v>雷克萨斯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24</c:v>
                </c:pt>
                <c:pt idx="1">
                  <c:v>68</c:v>
                </c:pt>
                <c:pt idx="2">
                  <c:v>75</c:v>
                </c:pt>
                <c:pt idx="3">
                  <c:v>172</c:v>
                </c:pt>
                <c:pt idx="4">
                  <c:v>197</c:v>
                </c:pt>
                <c:pt idx="5">
                  <c:v>273</c:v>
                </c:pt>
                <c:pt idx="6">
                  <c:v>287</c:v>
                </c:pt>
                <c:pt idx="7">
                  <c:v>292</c:v>
                </c:pt>
                <c:pt idx="8">
                  <c:v>485</c:v>
                </c:pt>
                <c:pt idx="9">
                  <c:v>512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2025/8/1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2025/8/1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5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91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381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951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18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2025/8/1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2025/8/1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5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6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6553509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9415286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10525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6456117"/>
              </p:ext>
            </p:extLst>
          </p:nvPr>
        </p:nvGraphicFramePr>
        <p:xfrm>
          <a:off x="1543203" y="146414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8449128"/>
              </p:ext>
            </p:extLst>
          </p:nvPr>
        </p:nvGraphicFramePr>
        <p:xfrm>
          <a:off x="6400800" y="145398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70698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93595"/>
            <a:ext cx="4172504" cy="315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6.32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18.56%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1-6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32.31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0717207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63600" y="5368746"/>
            <a:ext cx="10464800" cy="419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北京二手车交易外迁率为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34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.38%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0.82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1.79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A111BA-5912-E0C6-8FED-F87797C2D9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4035566"/>
              </p:ext>
            </p:extLst>
          </p:nvPr>
        </p:nvGraphicFramePr>
        <p:xfrm>
          <a:off x="639413" y="1473201"/>
          <a:ext cx="10577227" cy="3732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9406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5254" y="1233996"/>
            <a:ext cx="11168598" cy="5312184"/>
          </a:xfrm>
        </p:spPr>
        <p:txBody>
          <a:bodyPr rtlCol="0">
            <a:noAutofit/>
          </a:bodyPr>
          <a:lstStyle/>
          <a:p>
            <a:pPr algn="just"/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  持续低迷的北京汽车消费，在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月份终于迎来大爆发。面对上半年北京汽车消费低迷态势，五月底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北京在原有增加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万个指标的基础上，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又定向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增发了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万个新能源小客车指标，并于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日全部面向符合条件的无车家庭进行了配置。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今年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分两次定向增发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万个新能源指标专供无车家庭，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家庭入围最低积分降至“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分”（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2024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年为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分），覆盖了更多长期未中签家庭，使更多久摇未中的家庭得以实现购车梦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。随着新一期新能源汽车指标的投放，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突破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6.93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37.15%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12.52%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，一举扭转了前五个月北京汽车消费的低迷态势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万个新能源汽车指标的一次性投放，带动北京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月份汽车消费市场的整体增长，尤其是纯电动新能源汽车的快速增长。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4.55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52.74%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37.92%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。新能源汽车市场占有率更是一举达到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65.74%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，再创新高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3.18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69.72%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，与五月相比占有率提高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12.23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突显新投放的新能源汽车指标对北京整体汽车消费市场的推动作用。在六月份的新车销量带动下，上半年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北京累计交易新车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30.43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31.53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仍下降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3.5%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。新能源汽车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月同比增长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12.89%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，增速有所放缓，尤其是在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月同比增长不足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，但在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月的高销量带动下，新能源汽车上半年销量达到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17.28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18.56%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，在各项政策的支持下北京新能源汽车继续保持了高速的市场增长，上半年北京新能源汽车市场占有率已提高到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60.31%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。对传统汽油车的压力越发明显。</a:t>
            </a:r>
            <a:endParaRPr lang="zh-CN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sp>
        <p:nvSpPr>
          <p:cNvPr id="5" name="标题 10">
            <a:extLst>
              <a:ext uri="{FF2B5EF4-FFF2-40B4-BE49-F238E27FC236}">
                <a16:creationId xmlns:a16="http://schemas.microsoft.com/office/drawing/2014/main" id="{8F77C88D-2561-943E-64C9-B533360B14E6}"/>
              </a:ext>
            </a:extLst>
          </p:cNvPr>
          <p:cNvSpPr txBox="1">
            <a:spLocks/>
          </p:cNvSpPr>
          <p:nvPr/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1423577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4"/>
            <a:ext cx="10904865" cy="4904535"/>
          </a:xfrm>
        </p:spPr>
        <p:txBody>
          <a:bodyPr rtlCol="0">
            <a:noAutofit/>
          </a:bodyPr>
          <a:lstStyle/>
          <a:p>
            <a:pPr algn="just">
              <a:lnSpc>
                <a:spcPts val="2600"/>
              </a:lnSpc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月受北京新车市场整体爆发的影响，带动北京二手车交易也出现了明显好转。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量再次超过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万辆，达到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6.32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辆次，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实现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18.56%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的好成绩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一扫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两月二手车过户量同环比大幅下降的囧势。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月份北京二手车过户量增长明显，主要还是本市交易增长带动，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月份北京本市过户二手车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4.15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15.13%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，外迁过户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2.17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万辆，同比只增长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6.46%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，增速远低于本市增长率，外迁率也下降到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34.38%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，外迁率环比下降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0.82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1.79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受新车价格竞争及报废、置换补贴政策影响，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年北京二手车交易需求依然未能走出疫情后的市场低迷态势。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1-5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月北京二手车交易依然呈现量价齐跌的态势。虽然靠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月份的销量拉升，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月，北京市二手车累计成交过户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32.34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万辆次，同比只下降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0.49%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，交易量基本追平了去年同期数据，但交易额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287.48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亿与去年同期相比减少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个亿，交易额同比下降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13.02%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，平均交易单价下降到只有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8.89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万元，与去年同期相比北京二手车平均交易价格下降了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1.28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万元。可以说北京上半年二手车交易能够维持去年同期水平，完全是依靠降低销售价格换来的。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2600"/>
              </a:lnSpc>
            </a:pP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随着新购车指标的投放，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月北京汽车消费得到快速复苏，新旧车销售数量都呈现出同环比大幅增长态势，随着各项政策效果的释放，下半年北京汽车市场有望得以快速复苏，恢复到正常市场需求水平。</a:t>
            </a:r>
          </a:p>
          <a:p>
            <a:pPr algn="just"/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altLang="zh-CN" sz="18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sp>
        <p:nvSpPr>
          <p:cNvPr id="5" name="标题 10">
            <a:extLst>
              <a:ext uri="{FF2B5EF4-FFF2-40B4-BE49-F238E27FC236}">
                <a16:creationId xmlns:a16="http://schemas.microsoft.com/office/drawing/2014/main" id="{C0EFEE26-D454-3CAF-BFB6-6B4F37D64738}"/>
              </a:ext>
            </a:extLst>
          </p:cNvPr>
          <p:cNvSpPr txBox="1">
            <a:spLocks/>
          </p:cNvSpPr>
          <p:nvPr/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274260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223361"/>
              </p:ext>
            </p:extLst>
          </p:nvPr>
        </p:nvGraphicFramePr>
        <p:xfrm>
          <a:off x="638986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94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6.93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37.15%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12.52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环比增幅高于全国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.05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幅低于全国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.28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sz="16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月北京累计交易新车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30.43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31.53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14.9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点。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0091241"/>
              </p:ext>
            </p:extLst>
          </p:nvPr>
        </p:nvGraphicFramePr>
        <p:xfrm>
          <a:off x="995680" y="1752748"/>
          <a:ext cx="10312400" cy="4119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3845698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3430726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0101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7563736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6AA44C0-0FEA-27C7-66C5-6C92BA9711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395935"/>
              </p:ext>
            </p:extLst>
          </p:nvPr>
        </p:nvGraphicFramePr>
        <p:xfrm>
          <a:off x="1149456" y="1442324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40095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2446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2.86%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20.58 %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1.45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21.65%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8372321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9028590" y="1787114"/>
            <a:ext cx="2685890" cy="291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3.53%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1.45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1.47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5914100"/>
              </p:ext>
            </p:extLst>
          </p:nvPr>
        </p:nvGraphicFramePr>
        <p:xfrm>
          <a:off x="477519" y="1483360"/>
          <a:ext cx="8699531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3649231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89187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251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4.55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52.74%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37.92%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65.74%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3.18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69.72%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1-6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17.28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18.56%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60.31%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933431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277896</TotalTime>
  <Words>1350</Words>
  <Application>Microsoft Office PowerPoint</Application>
  <PresentationFormat>宽屏</PresentationFormat>
  <Paragraphs>89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2023年北京汽车交易情况</vt:lpstr>
      <vt:lpstr>2023年北京汽车交易情况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355</cp:revision>
  <dcterms:created xsi:type="dcterms:W3CDTF">2021-12-26T04:02:55Z</dcterms:created>
  <dcterms:modified xsi:type="dcterms:W3CDTF">2025-08-01T08:19:49Z</dcterms:modified>
</cp:coreProperties>
</file>