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6.xml" ContentType="application/vnd.openxmlformats-officedocument.presentationml.notesSlide+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7.xml" ContentType="application/vnd.openxmlformats-officedocument.presentationml.notesSlide+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drawings/drawing1.xml" ContentType="application/vnd.openxmlformats-officedocument.drawingml.chartshapes+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8.xml" ContentType="application/vnd.openxmlformats-officedocument.presentationml.notesSlide+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6.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7.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9.xml" ContentType="application/vnd.openxmlformats-officedocument.presentationml.notesSlide+xml"/>
  <Override PartName="/ppt/charts/chart18.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9.xml" ContentType="application/vnd.openxmlformats-officedocument.drawingml.chart+xml"/>
  <Override PartName="/ppt/charts/style18.xml" ContentType="application/vnd.ms-office.chartstyle+xml"/>
  <Override PartName="/ppt/charts/colors18.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8" r:id="rId2"/>
  </p:sldMasterIdLst>
  <p:notesMasterIdLst>
    <p:notesMasterId r:id="rId33"/>
  </p:notesMasterIdLst>
  <p:sldIdLst>
    <p:sldId id="9850" r:id="rId3"/>
    <p:sldId id="9969" r:id="rId4"/>
    <p:sldId id="9852" r:id="rId5"/>
    <p:sldId id="9949" r:id="rId6"/>
    <p:sldId id="9982" r:id="rId7"/>
    <p:sldId id="10095" r:id="rId8"/>
    <p:sldId id="10105" r:id="rId9"/>
    <p:sldId id="9879" r:id="rId10"/>
    <p:sldId id="10106" r:id="rId11"/>
    <p:sldId id="10107" r:id="rId12"/>
    <p:sldId id="9975" r:id="rId13"/>
    <p:sldId id="10087" r:id="rId14"/>
    <p:sldId id="10110" r:id="rId15"/>
    <p:sldId id="9810" r:id="rId16"/>
    <p:sldId id="10108" r:id="rId17"/>
    <p:sldId id="10029" r:id="rId18"/>
    <p:sldId id="10031" r:id="rId19"/>
    <p:sldId id="10101" r:id="rId20"/>
    <p:sldId id="9970" r:id="rId21"/>
    <p:sldId id="10088" r:id="rId22"/>
    <p:sldId id="9957" r:id="rId23"/>
    <p:sldId id="9891" r:id="rId24"/>
    <p:sldId id="9958" r:id="rId25"/>
    <p:sldId id="9893" r:id="rId26"/>
    <p:sldId id="10111" r:id="rId27"/>
    <p:sldId id="10112" r:id="rId28"/>
    <p:sldId id="10113" r:id="rId29"/>
    <p:sldId id="9892" r:id="rId30"/>
    <p:sldId id="9942" r:id="rId31"/>
    <p:sldId id="264"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initials="M" lastIdx="2" clrIdx="0">
    <p:extLst>
      <p:ext uri="{19B8F6BF-5375-455C-9EA6-DF929625EA0E}">
        <p15:presenceInfo xmlns:p15="http://schemas.microsoft.com/office/powerpoint/2012/main" userId="Microsoft" providerId="None"/>
      </p:ext>
    </p:extLst>
  </p:cmAuthor>
  <p:cmAuthor id="2" name="sumojie" initials="s" lastIdx="6" clrIdx="1">
    <p:extLst>
      <p:ext uri="{19B8F6BF-5375-455C-9EA6-DF929625EA0E}">
        <p15:presenceInfo xmlns:p15="http://schemas.microsoft.com/office/powerpoint/2012/main" userId="sumojie" providerId="None"/>
      </p:ext>
    </p:extLst>
  </p:cmAuthor>
  <p:cmAuthor id="3" name="admin" initials="a" lastIdx="1" clrIdx="2">
    <p:extLst>
      <p:ext uri="{19B8F6BF-5375-455C-9EA6-DF929625EA0E}">
        <p15:presenceInfo xmlns:p15="http://schemas.microsoft.com/office/powerpoint/2012/main" userId="admin" providerId="None"/>
      </p:ext>
    </p:extLst>
  </p:cmAuthor>
  <p:cmAuthor id="4" name="LGZ" initials="L" lastIdx="2" clrIdx="3">
    <p:extLst>
      <p:ext uri="{19B8F6BF-5375-455C-9EA6-DF929625EA0E}">
        <p15:presenceInfo xmlns:p15="http://schemas.microsoft.com/office/powerpoint/2012/main" userId="LGZ" providerId="None"/>
      </p:ext>
    </p:extLst>
  </p:cmAuthor>
  <p:cmAuthor id="5" name="陆 广智" initials="陆" lastIdx="4" clrIdx="4">
    <p:extLst>
      <p:ext uri="{19B8F6BF-5375-455C-9EA6-DF929625EA0E}">
        <p15:presenceInfo xmlns:p15="http://schemas.microsoft.com/office/powerpoint/2012/main" userId="b3eaa44e5b0a2a0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5076"/>
    <a:srgbClr val="A6A6A6"/>
    <a:srgbClr val="0070C0"/>
    <a:srgbClr val="A1C490"/>
    <a:srgbClr val="42AC84"/>
    <a:srgbClr val="C00000"/>
    <a:srgbClr val="C30F0F"/>
    <a:srgbClr val="D97979"/>
    <a:srgbClr val="006100"/>
    <a:srgbClr val="3A96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主题样式 1 - 个性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7853C-536D-4A76-A0AE-DD22124D55A5}" styleName="主题样式 1 - 个性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06799F8-075E-4A3A-A7F6-7FBC6576F1A4}" styleName="主题样式 2 - 个性色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828" autoAdjust="0"/>
    <p:restoredTop sz="96141" autoAdjust="0"/>
  </p:normalViewPr>
  <p:slideViewPr>
    <p:cSldViewPr snapToGrid="0" showGuides="1">
      <p:cViewPr varScale="1">
        <p:scale>
          <a:sx n="156" d="100"/>
          <a:sy n="156" d="100"/>
        </p:scale>
        <p:origin x="2384" y="8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259"/>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oleObject" Target="file:///H:\CADA&#20013;&#22269;&#27773;&#36710;&#27969;&#36890;&#21327;&#20250;&#24037;&#20316;&#25991;&#26723;\2025&#24180;&#24037;&#20316;&#20869;&#23481;\2025&#24180;PPT&#26376;&#25253;&#25968;&#25454;&#32479;&#35745;&#27169;&#26495;(&#26032;).xlsx" TargetMode="External"/></Relationships>
</file>

<file path=ppt/charts/_rels/chart10.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9.xml"/><Relationship Id="rId1" Type="http://schemas.microsoft.com/office/2011/relationships/chartStyle" Target="style9.xml"/></Relationships>
</file>

<file path=ppt/charts/_rels/chart11.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10.xml"/><Relationship Id="rId1" Type="http://schemas.microsoft.com/office/2011/relationships/chartStyle" Target="style10.xml"/></Relationships>
</file>

<file path=ppt/charts/_rels/chart12.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chartUserShapes" Target="../drawings/drawing1.xml"/></Relationships>
</file>

<file path=ppt/charts/_rels/chart13.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12.xml"/><Relationship Id="rId1" Type="http://schemas.microsoft.com/office/2011/relationships/chartStyle" Target="style12.xml"/></Relationships>
</file>

<file path=ppt/charts/_rels/chart14.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14.xml"/><Relationship Id="rId1" Type="http://schemas.microsoft.com/office/2011/relationships/chartStyle" Target="style14.xml"/></Relationships>
</file>

<file path=ppt/charts/_rels/chart16.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15.xml"/><Relationship Id="rId1" Type="http://schemas.microsoft.com/office/2011/relationships/chartStyle" Target="style15.xml"/></Relationships>
</file>

<file path=ppt/charts/_rels/chart17.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16.xml"/><Relationship Id="rId1" Type="http://schemas.microsoft.com/office/2011/relationships/chartStyle" Target="style16.xml"/></Relationships>
</file>

<file path=ppt/charts/_rels/chart18.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17.xml"/><Relationship Id="rId1" Type="http://schemas.microsoft.com/office/2011/relationships/chartStyle" Target="style17.xml"/></Relationships>
</file>

<file path=ppt/charts/_rels/chart19.xml.rels><?xml version="1.0" encoding="UTF-8" standalone="yes"?>
<Relationships xmlns="http://schemas.openxmlformats.org/package/2006/relationships"><Relationship Id="rId3" Type="http://schemas.openxmlformats.org/officeDocument/2006/relationships/oleObject" Target="file:///K:\CADA&#20013;&#22269;&#27773;&#36710;&#27969;&#36890;&#21327;&#20250;&#24037;&#20316;&#25991;&#26723;\2025&#24180;&#24037;&#20316;&#20869;&#23481;\2025&#24180;PPT&#26376;&#25253;&#25968;&#25454;&#32479;&#35745;&#27169;&#26495;(&#26032;).xlsx" TargetMode="External"/><Relationship Id="rId2" Type="http://schemas.microsoft.com/office/2011/relationships/chartColorStyle" Target="colors18.xml"/><Relationship Id="rId1" Type="http://schemas.microsoft.com/office/2011/relationships/chartStyle" Target="style18.xml"/></Relationships>
</file>

<file path=ppt/charts/_rels/chart2.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5&#24180;&#24037;&#20316;&#20869;&#23481;\2025&#24180;PPT&#26376;&#25253;&#25968;&#25454;&#32479;&#35745;&#27169;&#26495;(&#26032;).xlsx" TargetMode="External"/><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sz="1400">
                <a:latin typeface="微软雅黑" panose="020B0503020204020204" pitchFamily="34" charset="-122"/>
                <a:ea typeface="微软雅黑" panose="020B0503020204020204" pitchFamily="34" charset="-122"/>
              </a:rPr>
              <a:t>2024-2025</a:t>
            </a:r>
            <a:r>
              <a:rPr lang="zh-CN" sz="1400">
                <a:latin typeface="微软雅黑" panose="020B0503020204020204" pitchFamily="34" charset="-122"/>
                <a:ea typeface="微软雅黑" panose="020B0503020204020204" pitchFamily="34" charset="-122"/>
              </a:rPr>
              <a:t>年全国二手车月度交易量变化趋势（单位：万辆，</a:t>
            </a:r>
            <a:r>
              <a:rPr lang="en-US" sz="1400">
                <a:latin typeface="微软雅黑" panose="020B0503020204020204" pitchFamily="34" charset="-122"/>
                <a:ea typeface="微软雅黑" panose="020B0503020204020204" pitchFamily="34" charset="-122"/>
              </a:rPr>
              <a:t>%</a:t>
            </a:r>
            <a:r>
              <a:rPr lang="zh-CN" sz="1400">
                <a:latin typeface="微软雅黑" panose="020B0503020204020204" pitchFamily="34" charset="-122"/>
                <a:ea typeface="微软雅黑" panose="020B0503020204020204" pitchFamily="34" charset="-122"/>
              </a:rPr>
              <a:t>）</a:t>
            </a:r>
          </a:p>
        </c:rich>
      </c:tx>
      <c:layout>
        <c:manualLayout>
          <c:xMode val="edge"/>
          <c:yMode val="edge"/>
          <c:x val="0.1899424485194843"/>
          <c:y val="2.589676106195208E-2"/>
        </c:manualLayout>
      </c:layout>
      <c:overlay val="0"/>
      <c:spPr>
        <a:noFill/>
        <a:ln>
          <a:noFill/>
        </a:ln>
        <a:effectLst/>
      </c:spPr>
    </c:title>
    <c:autoTitleDeleted val="0"/>
    <c:plotArea>
      <c:layout>
        <c:manualLayout>
          <c:layoutTarget val="inner"/>
          <c:xMode val="edge"/>
          <c:yMode val="edge"/>
          <c:x val="7.5426113293787359E-2"/>
          <c:y val="0.30623170650547288"/>
          <c:w val="0.86190921566643419"/>
          <c:h val="0.54961866687306837"/>
        </c:manualLayout>
      </c:layout>
      <c:barChart>
        <c:barDir val="col"/>
        <c:grouping val="clustered"/>
        <c:varyColors val="0"/>
        <c:ser>
          <c:idx val="0"/>
          <c:order val="0"/>
          <c:tx>
            <c:strRef>
              <c:f>月度会!$B$19</c:f>
              <c:strCache>
                <c:ptCount val="1"/>
                <c:pt idx="0">
                  <c:v>2025年交易量</c:v>
                </c:pt>
              </c:strCache>
            </c:strRef>
          </c:tx>
          <c:spPr>
            <a:solidFill>
              <a:schemeClr val="accent1">
                <a:lumMod val="50000"/>
              </a:schemeClr>
            </a:solidFill>
            <a:ln>
              <a:noFill/>
            </a:ln>
            <a:effectLst>
              <a:outerShdw blurRad="57150" dist="19050" dir="5400000" algn="ctr" rotWithShape="0">
                <a:srgbClr val="000000">
                  <a:alpha val="63000"/>
                </a:srgbClr>
              </a:outerShdw>
            </a:effectLst>
          </c:spPr>
          <c:invertIfNegative val="0"/>
          <c:dLbls>
            <c:dLbl>
              <c:idx val="2"/>
              <c:spPr>
                <a:noFill/>
                <a:ln>
                  <a:noFill/>
                </a:ln>
                <a:effectLst/>
              </c:spPr>
              <c:txPr>
                <a:bodyPr rot="0" vert="eaVert" wrap="square" lIns="38100" tIns="19050" rIns="38100" bIns="19050" anchor="ctr" anchorCtr="0">
                  <a:spAutoFit/>
                </a:bodyPr>
                <a:lstStyle/>
                <a:p>
                  <a:pPr algn="ctr" rtl="0">
                    <a:defRPr lang="en-US" altLang="zh-CN" sz="900" b="1" i="0" u="none" strike="noStrike" kern="1200" baseline="0">
                      <a:solidFill>
                        <a:sysClr val="window" lastClr="FFFFFF"/>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extLst>
                <c:ext xmlns:c16="http://schemas.microsoft.com/office/drawing/2014/chart" uri="{C3380CC4-5D6E-409C-BE32-E72D297353CC}">
                  <c16:uniqueId val="{00000000-00B7-4BD8-AA55-54AEFF063957}"/>
                </c:ext>
              </c:extLst>
            </c:dLbl>
            <c:dLbl>
              <c:idx val="3"/>
              <c:spPr>
                <a:noFill/>
                <a:ln>
                  <a:noFill/>
                </a:ln>
                <a:effectLst/>
              </c:spPr>
              <c:txPr>
                <a:bodyPr rot="0" vert="eaVert" wrap="square" lIns="38100" tIns="19050" rIns="38100" bIns="19050" anchor="ctr" anchorCtr="0">
                  <a:spAutoFit/>
                </a:bodyPr>
                <a:lstStyle/>
                <a:p>
                  <a:pPr algn="ctr" rtl="0">
                    <a:defRPr lang="en-US" altLang="zh-CN" sz="900" b="1" i="0" u="none" strike="noStrike" kern="1200" baseline="0">
                      <a:solidFill>
                        <a:sysClr val="window" lastClr="FFFFFF"/>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extLst>
                <c:ext xmlns:c16="http://schemas.microsoft.com/office/drawing/2014/chart" uri="{C3380CC4-5D6E-409C-BE32-E72D297353CC}">
                  <c16:uniqueId val="{00000001-00B7-4BD8-AA55-54AEFF063957}"/>
                </c:ext>
              </c:extLst>
            </c:dLbl>
            <c:spPr>
              <a:noFill/>
              <a:ln>
                <a:noFill/>
              </a:ln>
              <a:effectLst/>
            </c:spPr>
            <c:txPr>
              <a:bodyPr rot="0" vert="eaVert" wrap="square" lIns="38100" tIns="19050" rIns="38100" bIns="19050" anchor="ctr" anchorCtr="0">
                <a:spAutoFit/>
              </a:bodyPr>
              <a:lstStyle/>
              <a:p>
                <a:pPr algn="ctr">
                  <a:defRPr lang="en-US" altLang="zh-CN"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月度会!$B$20:$B$31</c:f>
              <c:numCache>
                <c:formatCode>0.00</c:formatCode>
                <c:ptCount val="12"/>
                <c:pt idx="0">
                  <c:v>146.12549999999999</c:v>
                </c:pt>
                <c:pt idx="1">
                  <c:v>139.12469999999999</c:v>
                </c:pt>
                <c:pt idx="2">
                  <c:v>175.48509999999999</c:v>
                </c:pt>
                <c:pt idx="3">
                  <c:v>170.12719999999999</c:v>
                </c:pt>
                <c:pt idx="4">
                  <c:v>160.3947</c:v>
                </c:pt>
                <c:pt idx="5">
                  <c:v>165.75470000000001</c:v>
                </c:pt>
                <c:pt idx="6">
                  <c:v>166.08760000000001</c:v>
                </c:pt>
              </c:numCache>
            </c:numRef>
          </c:val>
          <c:extLst xmlns:c15="http://schemas.microsoft.com/office/drawing/2012/chart">
            <c:ext xmlns:c16="http://schemas.microsoft.com/office/drawing/2014/chart" uri="{C3380CC4-5D6E-409C-BE32-E72D297353CC}">
              <c16:uniqueId val="{00000002-00B7-4BD8-AA55-54AEFF063957}"/>
            </c:ext>
          </c:extLst>
        </c:ser>
        <c:ser>
          <c:idx val="1"/>
          <c:order val="1"/>
          <c:tx>
            <c:strRef>
              <c:f>月度会!$C$19</c:f>
              <c:strCache>
                <c:ptCount val="1"/>
                <c:pt idx="0">
                  <c:v>2024年交易量</c:v>
                </c:pt>
              </c:strCache>
            </c:strRef>
          </c:tx>
          <c:spPr>
            <a:solidFill>
              <a:schemeClr val="accent1">
                <a:lumMod val="75000"/>
              </a:schemeClr>
            </a:solidFill>
            <a:ln>
              <a:noFill/>
            </a:ln>
            <a:effectLst>
              <a:outerShdw blurRad="57150" dist="19050" dir="5400000" algn="ctr" rotWithShape="0">
                <a:srgbClr val="000000">
                  <a:alpha val="63000"/>
                </a:srgbClr>
              </a:outerShdw>
            </a:effectLst>
          </c:spPr>
          <c:invertIfNegative val="0"/>
          <c:dLbls>
            <c:spPr>
              <a:noFill/>
              <a:ln>
                <a:noFill/>
              </a:ln>
              <a:effectLst/>
            </c:spPr>
            <c:txPr>
              <a:bodyPr rot="0" vert="eaVert" wrap="square" lIns="38100" tIns="19050" rIns="38100" bIns="19050" anchor="ctr" anchorCtr="0">
                <a:spAutoFit/>
              </a:bodyPr>
              <a:lstStyle/>
              <a:p>
                <a:pPr algn="ctr">
                  <a:defRPr lang="en-US" altLang="zh-CN"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月度会!$C$20:$C$31</c:f>
              <c:numCache>
                <c:formatCode>0.00</c:formatCode>
                <c:ptCount val="12"/>
                <c:pt idx="0">
                  <c:v>168.8366</c:v>
                </c:pt>
                <c:pt idx="1">
                  <c:v>120.1621</c:v>
                </c:pt>
                <c:pt idx="2">
                  <c:v>171.03120000000001</c:v>
                </c:pt>
                <c:pt idx="3">
                  <c:v>167.8991</c:v>
                </c:pt>
                <c:pt idx="4">
                  <c:v>158.46090000000001</c:v>
                </c:pt>
                <c:pt idx="5">
                  <c:v>151.90369999999999</c:v>
                </c:pt>
                <c:pt idx="6">
                  <c:v>160.93879999999999</c:v>
                </c:pt>
                <c:pt idx="7">
                  <c:v>156.61000000000001</c:v>
                </c:pt>
                <c:pt idx="8">
                  <c:v>165.83580000000001</c:v>
                </c:pt>
                <c:pt idx="9">
                  <c:v>171.15</c:v>
                </c:pt>
                <c:pt idx="10">
                  <c:v>178.5643</c:v>
                </c:pt>
                <c:pt idx="11">
                  <c:v>190.02160000000001</c:v>
                </c:pt>
              </c:numCache>
            </c:numRef>
          </c:val>
          <c:extLst>
            <c:ext xmlns:c16="http://schemas.microsoft.com/office/drawing/2014/chart" uri="{C3380CC4-5D6E-409C-BE32-E72D297353CC}">
              <c16:uniqueId val="{00000003-00B7-4BD8-AA55-54AEFF063957}"/>
            </c:ext>
          </c:extLst>
        </c:ser>
        <c:dLbls>
          <c:showLegendKey val="0"/>
          <c:showVal val="0"/>
          <c:showCatName val="0"/>
          <c:showSerName val="0"/>
          <c:showPercent val="0"/>
          <c:showBubbleSize val="0"/>
        </c:dLbls>
        <c:gapWidth val="60"/>
        <c:overlap val="-27"/>
        <c:axId val="1199899551"/>
        <c:axId val="1199888319"/>
        <c:extLst>
          <c:ext xmlns:c15="http://schemas.microsoft.com/office/drawing/2012/chart" uri="{02D57815-91ED-43cb-92C2-25804820EDAC}">
            <c15:filteredBarSeries>
              <c15:ser>
                <c:idx val="2"/>
                <c:order val="2"/>
                <c:tx>
                  <c:strRef>
                    <c:extLst>
                      <c:ext uri="{02D57815-91ED-43cb-92C2-25804820EDAC}">
                        <c15:formulaRef>
                          <c15:sqref>月度会!$D$19</c15:sqref>
                        </c15:formulaRef>
                      </c:ext>
                    </c:extLst>
                    <c:strCache>
                      <c:ptCount val="1"/>
                      <c:pt idx="0">
                        <c:v>2023年交易量</c:v>
                      </c:pt>
                    </c:strCache>
                  </c:strRef>
                </c:tx>
                <c:spPr>
                  <a:solidFill>
                    <a:schemeClr val="accent1">
                      <a:lumMod val="20000"/>
                      <a:lumOff val="80000"/>
                    </a:schemeClr>
                  </a:solidFill>
                  <a:ln>
                    <a:noFill/>
                  </a:ln>
                  <a:effectLst>
                    <a:outerShdw blurRad="57150" dist="19050" dir="5400000" algn="ctr" rotWithShape="0">
                      <a:srgbClr val="000000">
                        <a:alpha val="63000"/>
                      </a:srgbClr>
                    </a:outerShdw>
                  </a:effectLst>
                </c:spPr>
                <c:invertIfNegative val="0"/>
                <c:dPt>
                  <c:idx val="0"/>
                  <c:invertIfNegative val="0"/>
                  <c:bubble3D val="0"/>
                  <c:extLst>
                    <c:ext xmlns:c16="http://schemas.microsoft.com/office/drawing/2014/chart" uri="{C3380CC4-5D6E-409C-BE32-E72D297353CC}">
                      <c16:uniqueId val="{0000001D-00B7-4BD8-AA55-54AEFF063957}"/>
                    </c:ext>
                  </c:extLst>
                </c:dPt>
                <c:cat>
                  <c:strRef>
                    <c:extLst>
                      <c:ex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月度会!$D$20:$D$31</c15:sqref>
                        </c15:formulaRef>
                      </c:ext>
                    </c:extLst>
                    <c:numCache>
                      <c:formatCode>0.00</c:formatCode>
                      <c:ptCount val="12"/>
                      <c:pt idx="0">
                        <c:v>124.8206</c:v>
                      </c:pt>
                      <c:pt idx="1">
                        <c:v>145.88239999999999</c:v>
                      </c:pt>
                      <c:pt idx="2">
                        <c:v>156.74109999999999</c:v>
                      </c:pt>
                      <c:pt idx="3">
                        <c:v>146.4076</c:v>
                      </c:pt>
                      <c:pt idx="4">
                        <c:v>149.67529999999999</c:v>
                      </c:pt>
                      <c:pt idx="5">
                        <c:v>153.33680000000001</c:v>
                      </c:pt>
                      <c:pt idx="6">
                        <c:v>157.21539999999999</c:v>
                      </c:pt>
                      <c:pt idx="7">
                        <c:v>155.9374</c:v>
                      </c:pt>
                      <c:pt idx="8">
                        <c:v>159.16159999999999</c:v>
                      </c:pt>
                      <c:pt idx="9">
                        <c:v>160.90100000000001</c:v>
                      </c:pt>
                      <c:pt idx="10">
                        <c:v>165.1542</c:v>
                      </c:pt>
                      <c:pt idx="11">
                        <c:v>166.0984</c:v>
                      </c:pt>
                    </c:numCache>
                  </c:numRef>
                </c:val>
                <c:extLst>
                  <c:ext xmlns:c16="http://schemas.microsoft.com/office/drawing/2014/chart" uri="{C3380CC4-5D6E-409C-BE32-E72D297353CC}">
                    <c16:uniqueId val="{0000001E-00B7-4BD8-AA55-54AEFF063957}"/>
                  </c:ext>
                </c:extLst>
              </c15:ser>
            </c15:filteredBarSeries>
          </c:ext>
        </c:extLst>
      </c:barChart>
      <c:lineChart>
        <c:grouping val="standard"/>
        <c:varyColors val="0"/>
        <c:ser>
          <c:idx val="7"/>
          <c:order val="7"/>
          <c:tx>
            <c:strRef>
              <c:f>月度会!$I$19</c:f>
              <c:strCache>
                <c:ptCount val="1"/>
                <c:pt idx="0">
                  <c:v>2025月度同比</c:v>
                </c:pt>
              </c:strCache>
            </c:strRef>
          </c:tx>
          <c:spPr>
            <a:ln w="25400">
              <a:solidFill>
                <a:srgbClr val="C00000"/>
              </a:solidFill>
            </a:ln>
          </c:spPr>
          <c:marker>
            <c:symbol val="circle"/>
            <c:size val="6"/>
            <c:spPr>
              <a:solidFill>
                <a:srgbClr val="C00000"/>
              </a:solidFill>
              <a:ln w="12700">
                <a:solidFill>
                  <a:schemeClr val="bg1"/>
                </a:solidFill>
              </a:ln>
            </c:spPr>
          </c:marker>
          <c:dLbls>
            <c:dLbl>
              <c:idx val="0"/>
              <c:layout>
                <c:manualLayout>
                  <c:x val="-8.059600278696015E-2"/>
                  <c:y val="-1.894833785650602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00B7-4BD8-AA55-54AEFF063957}"/>
                </c:ext>
              </c:extLst>
            </c:dLbl>
            <c:dLbl>
              <c:idx val="1"/>
              <c:layout>
                <c:manualLayout>
                  <c:x val="-3.2029610174617966E-2"/>
                  <c:y val="-5.68602254556217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00B7-4BD8-AA55-54AEFF063957}"/>
                </c:ext>
              </c:extLst>
            </c:dLbl>
            <c:dLbl>
              <c:idx val="2"/>
              <c:layout>
                <c:manualLayout>
                  <c:x val="-2.4139304344429444E-2"/>
                  <c:y val="5.317053437027976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00B7-4BD8-AA55-54AEFF063957}"/>
                </c:ext>
              </c:extLst>
            </c:dLbl>
            <c:dLbl>
              <c:idx val="3"/>
              <c:layout>
                <c:manualLayout>
                  <c:x val="-3.1797224457354285E-2"/>
                  <c:y val="4.406044915719775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00B7-4BD8-AA55-54AEFF063957}"/>
                </c:ext>
              </c:extLst>
            </c:dLbl>
            <c:dLbl>
              <c:idx val="4"/>
              <c:layout>
                <c:manualLayout>
                  <c:x val="-3.0344661601014497E-2"/>
                  <c:y val="4.735593970653526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00B7-4BD8-AA55-54AEFF063957}"/>
                </c:ext>
              </c:extLst>
            </c:dLbl>
            <c:dLbl>
              <c:idx val="5"/>
              <c:layout>
                <c:manualLayout>
                  <c:x val="-2.8665997913597339E-2"/>
                  <c:y val="-4.733880026639150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00B7-4BD8-AA55-54AEFF063957}"/>
                </c:ext>
              </c:extLst>
            </c:dLbl>
            <c:dLbl>
              <c:idx val="6"/>
              <c:layout>
                <c:manualLayout>
                  <c:x val="-2.8573711447176978E-2"/>
                  <c:y val="-3.83988862070157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00B7-4BD8-AA55-54AEFF063957}"/>
                </c:ext>
              </c:extLst>
            </c:dLbl>
            <c:dLbl>
              <c:idx val="7"/>
              <c:layout>
                <c:manualLayout>
                  <c:x val="-2.8663296424919934E-2"/>
                  <c:y val="-5.483126948430117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00B7-4BD8-AA55-54AEFF063957}"/>
                </c:ext>
              </c:extLst>
            </c:dLbl>
            <c:dLbl>
              <c:idx val="8"/>
              <c:layout>
                <c:manualLayout>
                  <c:x val="-3.4473663652710339E-2"/>
                  <c:y val="-5.815386933758347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00B7-4BD8-AA55-54AEFF063957}"/>
                </c:ext>
              </c:extLst>
            </c:dLbl>
            <c:dLbl>
              <c:idx val="9"/>
              <c:layout>
                <c:manualLayout>
                  <c:x val="-3.1797234654082421E-2"/>
                  <c:y val="-5.150866963101880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00B7-4BD8-AA55-54AEFF063957}"/>
                </c:ext>
              </c:extLst>
            </c:dLbl>
            <c:dLbl>
              <c:idx val="10"/>
              <c:layout>
                <c:manualLayout>
                  <c:x val="-3.0344642847134951E-2"/>
                  <c:y val="-5.150866963101874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00B7-4BD8-AA55-54AEFF063957}"/>
                </c:ext>
              </c:extLst>
            </c:dLbl>
            <c:dLbl>
              <c:idx val="11"/>
              <c:layout>
                <c:manualLayout>
                  <c:x val="-3.4888378000752937E-2"/>
                  <c:y val="-0.11783906507435016"/>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00B7-4BD8-AA55-54AEFF063957}"/>
                </c:ext>
              </c:extLst>
            </c:dLbl>
            <c:spPr>
              <a:noFill/>
              <a:ln>
                <a:noFill/>
              </a:ln>
              <a:effectLst/>
            </c:spPr>
            <c:txPr>
              <a:bodyPr wrap="square" lIns="38100" tIns="19050" rIns="38100" bIns="19050" anchor="ctr">
                <a:spAutoFit/>
              </a:bodyPr>
              <a:lstStyle/>
              <a:p>
                <a:pPr>
                  <a:defRPr sz="800" b="1">
                    <a:solidFill>
                      <a:srgbClr val="C00000"/>
                    </a:solidFill>
                    <a:latin typeface="微软雅黑" panose="020B0503020204020204" pitchFamily="34" charset="-122"/>
                    <a:ea typeface="微软雅黑" panose="020B0503020204020204" pitchFamily="34" charset="-122"/>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a:noFill/>
                    </a:ln>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月度会!$I$20:$I$31</c:f>
              <c:numCache>
                <c:formatCode>0.00%</c:formatCode>
                <c:ptCount val="12"/>
                <c:pt idx="0">
                  <c:v>-0.13451526505508885</c:v>
                </c:pt>
                <c:pt idx="1">
                  <c:v>0.15780849369310287</c:v>
                </c:pt>
                <c:pt idx="2">
                  <c:v>2.6041447408425924E-2</c:v>
                </c:pt>
                <c:pt idx="3">
                  <c:v>1.3270470181198014E-2</c:v>
                </c:pt>
                <c:pt idx="4">
                  <c:v>1.2203641403021128E-2</c:v>
                </c:pt>
                <c:pt idx="5">
                  <c:v>9.118276908330758E-2</c:v>
                </c:pt>
                <c:pt idx="6">
                  <c:v>3.199228526620071E-2</c:v>
                </c:pt>
              </c:numCache>
            </c:numRef>
          </c:val>
          <c:smooth val="1"/>
          <c:extLst xmlns:c15="http://schemas.microsoft.com/office/drawing/2012/chart">
            <c:ext xmlns:c16="http://schemas.microsoft.com/office/drawing/2014/chart" uri="{C3380CC4-5D6E-409C-BE32-E72D297353CC}">
              <c16:uniqueId val="{00000010-00B7-4BD8-AA55-54AEFF063957}"/>
            </c:ext>
          </c:extLst>
        </c:ser>
        <c:ser>
          <c:idx val="8"/>
          <c:order val="8"/>
          <c:tx>
            <c:strRef>
              <c:f>月度会!$K$19</c:f>
              <c:strCache>
                <c:ptCount val="1"/>
                <c:pt idx="0">
                  <c:v>2024月度同比</c:v>
                </c:pt>
              </c:strCache>
            </c:strRef>
          </c:tx>
          <c:spPr>
            <a:ln w="25400">
              <a:solidFill>
                <a:schemeClr val="accent2"/>
              </a:solidFill>
            </a:ln>
          </c:spPr>
          <c:marker>
            <c:symbol val="circle"/>
            <c:size val="6"/>
            <c:spPr>
              <a:solidFill>
                <a:schemeClr val="accent2"/>
              </a:solidFill>
              <a:ln>
                <a:solidFill>
                  <a:schemeClr val="bg1"/>
                </a:solidFill>
              </a:ln>
            </c:spPr>
          </c:marker>
          <c:dPt>
            <c:idx val="7"/>
            <c:marker>
              <c:symbol val="circle"/>
              <c:size val="5"/>
            </c:marker>
            <c:bubble3D val="0"/>
            <c:extLst>
              <c:ext xmlns:c16="http://schemas.microsoft.com/office/drawing/2014/chart" uri="{C3380CC4-5D6E-409C-BE32-E72D297353CC}">
                <c16:uniqueId val="{00000011-00B7-4BD8-AA55-54AEFF063957}"/>
              </c:ext>
            </c:extLst>
          </c:dPt>
          <c:dLbls>
            <c:dLbl>
              <c:idx val="1"/>
              <c:layout>
                <c:manualLayout>
                  <c:x val="-3.2969099233571282E-2"/>
                  <c:y val="-0.1064392323872961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00B7-4BD8-AA55-54AEFF063957}"/>
                </c:ext>
              </c:extLst>
            </c:dLbl>
            <c:dLbl>
              <c:idx val="2"/>
              <c:layout>
                <c:manualLayout>
                  <c:x val="-4.3553715529381767E-2"/>
                  <c:y val="-2.756664870148596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00B7-4BD8-AA55-54AEFF063957}"/>
                </c:ext>
              </c:extLst>
            </c:dLbl>
            <c:dLbl>
              <c:idx val="3"/>
              <c:layout>
                <c:manualLayout>
                  <c:x val="-3.7938044930945033E-2"/>
                  <c:y val="4.486875254784234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00B7-4BD8-AA55-54AEFF063957}"/>
                </c:ext>
              </c:extLst>
            </c:dLbl>
            <c:dLbl>
              <c:idx val="4"/>
              <c:layout>
                <c:manualLayout>
                  <c:x val="1.3025518632996517E-3"/>
                  <c:y val="-1.101376502375987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5-00B7-4BD8-AA55-54AEFF063957}"/>
                </c:ext>
              </c:extLst>
            </c:dLbl>
            <c:dLbl>
              <c:idx val="5"/>
              <c:layout>
                <c:manualLayout>
                  <c:x val="-3.8325144319167871E-2"/>
                  <c:y val="4.831993556407770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6-00B7-4BD8-AA55-54AEFF063957}"/>
                </c:ext>
              </c:extLst>
            </c:dLbl>
            <c:dLbl>
              <c:idx val="6"/>
              <c:layout>
                <c:manualLayout>
                  <c:x val="-2.7954177826549399E-2"/>
                  <c:y val="3.831573630150779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7-00B7-4BD8-AA55-54AEFF063957}"/>
                </c:ext>
              </c:extLst>
            </c:dLbl>
            <c:dLbl>
              <c:idx val="7"/>
              <c:layout>
                <c:manualLayout>
                  <c:x val="-4.8757236022923256E-2"/>
                  <c:y val="-4.891427842986157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00B7-4BD8-AA55-54AEFF063957}"/>
                </c:ext>
              </c:extLst>
            </c:dLbl>
            <c:dLbl>
              <c:idx val="8"/>
              <c:layout>
                <c:manualLayout>
                  <c:x val="-5.2593971624349388E-2"/>
                  <c:y val="-4.068783914629511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8-00B7-4BD8-AA55-54AEFF063957}"/>
                </c:ext>
              </c:extLst>
            </c:dLbl>
            <c:dLbl>
              <c:idx val="9"/>
              <c:layout>
                <c:manualLayout>
                  <c:x val="-4.3385806180926675E-2"/>
                  <c:y val="-4.726899057314826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9-00B7-4BD8-AA55-54AEFF063957}"/>
                </c:ext>
              </c:extLst>
            </c:dLbl>
            <c:dLbl>
              <c:idx val="10"/>
              <c:layout>
                <c:manualLayout>
                  <c:x val="-4.4920500421497242E-2"/>
                  <c:y val="-5.055956628657494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A-00B7-4BD8-AA55-54AEFF063957}"/>
                </c:ext>
              </c:extLst>
            </c:dLbl>
            <c:dLbl>
              <c:idx val="11"/>
              <c:layout>
                <c:manualLayout>
                  <c:x val="-5.6380920294506726E-2"/>
                  <c:y val="-4.397841485972171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B-00B7-4BD8-AA55-54AEFF063957}"/>
                </c:ext>
              </c:extLst>
            </c:dLbl>
            <c:spPr>
              <a:noFill/>
              <a:ln>
                <a:noFill/>
              </a:ln>
              <a:effectLst/>
            </c:spPr>
            <c:txPr>
              <a:bodyPr wrap="square" lIns="38100" tIns="19050" rIns="38100" bIns="19050" anchor="ctr">
                <a:spAutoFit/>
              </a:bodyPr>
              <a:lstStyle/>
              <a:p>
                <a:pPr>
                  <a:defRPr sz="800" b="1">
                    <a:solidFill>
                      <a:schemeClr val="accent2"/>
                    </a:solidFill>
                    <a:latin typeface="微软雅黑" panose="020B0503020204020204" pitchFamily="34" charset="-122"/>
                    <a:ea typeface="微软雅黑" panose="020B0503020204020204" pitchFamily="34" charset="-122"/>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a:noFill/>
                    </a:ln>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月度会!$K$20:$K$31</c:f>
              <c:numCache>
                <c:formatCode>0.00%</c:formatCode>
                <c:ptCount val="12"/>
                <c:pt idx="0">
                  <c:v>0.35263410046098165</c:v>
                </c:pt>
                <c:pt idx="1">
                  <c:v>-0.17630845119082217</c:v>
                </c:pt>
                <c:pt idx="2">
                  <c:v>9.1170088764210691E-2</c:v>
                </c:pt>
                <c:pt idx="3">
                  <c:v>0.14679224302563529</c:v>
                </c:pt>
                <c:pt idx="4">
                  <c:v>5.869772768118732E-2</c:v>
                </c:pt>
                <c:pt idx="5">
                  <c:v>-9.3460930448530585E-3</c:v>
                </c:pt>
                <c:pt idx="6">
                  <c:v>2.3683430503627496E-2</c:v>
                </c:pt>
                <c:pt idx="7">
                  <c:v>4.3132692990906409E-3</c:v>
                </c:pt>
                <c:pt idx="8">
                  <c:v>4.193348144276015E-2</c:v>
                </c:pt>
                <c:pt idx="9">
                  <c:v>6.3697553153802614E-2</c:v>
                </c:pt>
                <c:pt idx="10">
                  <c:v>8.1197450624931125E-2</c:v>
                </c:pt>
                <c:pt idx="11">
                  <c:v>0.14403028566199319</c:v>
                </c:pt>
              </c:numCache>
            </c:numRef>
          </c:val>
          <c:smooth val="1"/>
          <c:extLst xmlns:c15="http://schemas.microsoft.com/office/drawing/2012/chart">
            <c:ext xmlns:c16="http://schemas.microsoft.com/office/drawing/2014/chart" uri="{C3380CC4-5D6E-409C-BE32-E72D297353CC}">
              <c16:uniqueId val="{0000001C-00B7-4BD8-AA55-54AEFF063957}"/>
            </c:ext>
          </c:extLst>
        </c:ser>
        <c:dLbls>
          <c:showLegendKey val="0"/>
          <c:showVal val="0"/>
          <c:showCatName val="0"/>
          <c:showSerName val="0"/>
          <c:showPercent val="0"/>
          <c:showBubbleSize val="0"/>
        </c:dLbls>
        <c:marker val="1"/>
        <c:smooth val="0"/>
        <c:axId val="1199902047"/>
        <c:axId val="1199897887"/>
        <c:extLst>
          <c:ext xmlns:c15="http://schemas.microsoft.com/office/drawing/2012/chart" uri="{02D57815-91ED-43cb-92C2-25804820EDAC}">
            <c15:filteredLineSeries>
              <c15:ser>
                <c:idx val="3"/>
                <c:order val="3"/>
                <c:tx>
                  <c:strRef>
                    <c:extLst>
                      <c:ext uri="{02D57815-91ED-43cb-92C2-25804820EDAC}">
                        <c15:formulaRef>
                          <c15:sqref>月度会!$E$19</c15:sqref>
                        </c15:formulaRef>
                      </c:ext>
                    </c:extLst>
                    <c:strCache>
                      <c:ptCount val="1"/>
                      <c:pt idx="0">
                        <c:v>2022年交易量</c:v>
                      </c:pt>
                    </c:strCache>
                  </c:strRef>
                </c:tx>
                <c:spPr>
                  <a:ln w="34925" cap="rnd">
                    <a:solidFill>
                      <a:schemeClr val="accent4"/>
                    </a:solidFill>
                    <a:round/>
                  </a:ln>
                  <a:effectLst>
                    <a:outerShdw blurRad="57150" dist="19050" dir="5400000" algn="ctr" rotWithShape="0">
                      <a:srgbClr val="000000">
                        <a:alpha val="63000"/>
                      </a:srgbClr>
                    </a:outerShdw>
                  </a:effectLst>
                </c:spPr>
                <c:marker>
                  <c:symbol val="circle"/>
                  <c:size val="6"/>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9525">
                      <a:solidFill>
                        <a:schemeClr val="accent4"/>
                      </a:solidFill>
                      <a:round/>
                    </a:ln>
                    <a:effectLst>
                      <a:outerShdw blurRad="57150" dist="19050" dir="5400000" algn="ctr" rotWithShape="0">
                        <a:srgbClr val="000000">
                          <a:alpha val="63000"/>
                        </a:srgbClr>
                      </a:outerShdw>
                    </a:effectLst>
                  </c:spPr>
                </c:marker>
                <c:dPt>
                  <c:idx val="1"/>
                  <c:bubble3D val="0"/>
                  <c:extLst>
                    <c:ext xmlns:c16="http://schemas.microsoft.com/office/drawing/2014/chart" uri="{C3380CC4-5D6E-409C-BE32-E72D297353CC}">
                      <c16:uniqueId val="{0000001F-00B7-4BD8-AA55-54AEFF063957}"/>
                    </c:ext>
                  </c:extLst>
                </c:dPt>
                <c:cat>
                  <c:strRef>
                    <c:extLst>
                      <c:ex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月度会!$E$20:$E$31</c15:sqref>
                        </c15:formulaRef>
                      </c:ext>
                    </c:extLst>
                    <c:numCache>
                      <c:formatCode>0.00</c:formatCode>
                      <c:ptCount val="12"/>
                      <c:pt idx="0">
                        <c:v>148.46469999999999</c:v>
                      </c:pt>
                      <c:pt idx="1">
                        <c:v>107.681</c:v>
                      </c:pt>
                      <c:pt idx="2">
                        <c:v>131.81360000000001</c:v>
                      </c:pt>
                      <c:pt idx="3">
                        <c:v>110.0561</c:v>
                      </c:pt>
                      <c:pt idx="4">
                        <c:v>118.8408</c:v>
                      </c:pt>
                      <c:pt idx="5">
                        <c:v>141.65880000000001</c:v>
                      </c:pt>
                      <c:pt idx="6">
                        <c:v>144.327</c:v>
                      </c:pt>
                      <c:pt idx="7">
                        <c:v>146.7621</c:v>
                      </c:pt>
                      <c:pt idx="8">
                        <c:v>148.51929999999999</c:v>
                      </c:pt>
                      <c:pt idx="9">
                        <c:v>135.17930000000001</c:v>
                      </c:pt>
                      <c:pt idx="10">
                        <c:v>127.84399999999999</c:v>
                      </c:pt>
                      <c:pt idx="11">
                        <c:v>141.6362</c:v>
                      </c:pt>
                    </c:numCache>
                  </c:numRef>
                </c:val>
                <c:smooth val="1"/>
                <c:extLst>
                  <c:ext xmlns:c16="http://schemas.microsoft.com/office/drawing/2014/chart" uri="{C3380CC4-5D6E-409C-BE32-E72D297353CC}">
                    <c16:uniqueId val="{00000020-00B7-4BD8-AA55-54AEFF063957}"/>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月度会!$F$19</c15:sqref>
                        </c15:formulaRef>
                      </c:ext>
                    </c:extLst>
                    <c:strCache>
                      <c:ptCount val="1"/>
                      <c:pt idx="0">
                        <c:v>2021年交易量</c:v>
                      </c:pt>
                    </c:strCache>
                  </c:strRef>
                </c:tx>
                <c:spPr>
                  <a:ln w="31750" cap="rnd">
                    <a:solidFill>
                      <a:schemeClr val="accent2"/>
                    </a:solidFill>
                    <a:round/>
                  </a:ln>
                  <a:effectLst>
                    <a:outerShdw blurRad="57150" dist="19050" dir="5400000" algn="ctr" rotWithShape="0">
                      <a:srgbClr val="000000">
                        <a:alpha val="63000"/>
                      </a:srgbClr>
                    </a:outerShdw>
                  </a:effectLst>
                </c:spPr>
                <c:marker>
                  <c:symbol val="circle"/>
                  <c:size val="6"/>
                  <c:spPr>
                    <a:solidFill>
                      <a:schemeClr val="bg1"/>
                    </a:solidFill>
                    <a:ln w="12700">
                      <a:solidFill>
                        <a:schemeClr val="accent2"/>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月度会!$F$20:$F$31</c15:sqref>
                        </c15:formulaRef>
                      </c:ext>
                    </c:extLst>
                    <c:numCache>
                      <c:formatCode>0.00</c:formatCode>
                      <c:ptCount val="12"/>
                      <c:pt idx="0">
                        <c:v>143.155</c:v>
                      </c:pt>
                      <c:pt idx="1">
                        <c:v>95.533900000000003</c:v>
                      </c:pt>
                      <c:pt idx="2">
                        <c:v>156.90190000000001</c:v>
                      </c:pt>
                      <c:pt idx="3">
                        <c:v>148.92490000000001</c:v>
                      </c:pt>
                      <c:pt idx="4">
                        <c:v>146.21100000000001</c:v>
                      </c:pt>
                      <c:pt idx="5">
                        <c:v>152.69380000000001</c:v>
                      </c:pt>
                      <c:pt idx="6">
                        <c:v>145.90459999999999</c:v>
                      </c:pt>
                      <c:pt idx="7">
                        <c:v>149.82380000000001</c:v>
                      </c:pt>
                      <c:pt idx="8">
                        <c:v>157.5309</c:v>
                      </c:pt>
                      <c:pt idx="9">
                        <c:v>145.63800000000001</c:v>
                      </c:pt>
                      <c:pt idx="10">
                        <c:v>154.36840000000001</c:v>
                      </c:pt>
                      <c:pt idx="11">
                        <c:v>161.82169999999999</c:v>
                      </c:pt>
                    </c:numCache>
                  </c:numRef>
                </c:val>
                <c:smooth val="1"/>
                <c:extLst xmlns:c15="http://schemas.microsoft.com/office/drawing/2012/chart">
                  <c:ext xmlns:c16="http://schemas.microsoft.com/office/drawing/2014/chart" uri="{C3380CC4-5D6E-409C-BE32-E72D297353CC}">
                    <c16:uniqueId val="{00000021-00B7-4BD8-AA55-54AEFF063957}"/>
                  </c:ext>
                </c:extLst>
              </c15:ser>
            </c15:filteredLineSeries>
            <c15:filteredLineSeries>
              <c15:ser>
                <c:idx val="5"/>
                <c:order val="5"/>
                <c:tx>
                  <c:strRef>
                    <c:extLst xmlns:c15="http://schemas.microsoft.com/office/drawing/2012/chart">
                      <c:ext xmlns:c15="http://schemas.microsoft.com/office/drawing/2012/chart" uri="{02D57815-91ED-43cb-92C2-25804820EDAC}">
                        <c15:formulaRef>
                          <c15:sqref>月度会!$G$19</c15:sqref>
                        </c15:formulaRef>
                      </c:ext>
                    </c:extLst>
                    <c:strCache>
                      <c:ptCount val="1"/>
                      <c:pt idx="0">
                        <c:v>2020年交易量</c:v>
                      </c:pt>
                    </c:strCache>
                  </c:strRef>
                </c:tx>
                <c:spPr>
                  <a:ln w="25400" cap="rnd">
                    <a:solidFill>
                      <a:schemeClr val="accent2"/>
                    </a:solidFill>
                    <a:round/>
                  </a:ln>
                  <a:effectLst>
                    <a:outerShdw blurRad="57150" dist="19050" dir="5400000" algn="ctr" rotWithShape="0">
                      <a:srgbClr val="000000">
                        <a:alpha val="63000"/>
                      </a:srgbClr>
                    </a:outerShdw>
                  </a:effectLst>
                </c:spPr>
                <c:marker>
                  <c:symbol val="circle"/>
                  <c:size val="7"/>
                  <c:spPr>
                    <a:solidFill>
                      <a:schemeClr val="bg1"/>
                    </a:solidFill>
                    <a:ln w="22225">
                      <a:solidFill>
                        <a:schemeClr val="accent2"/>
                      </a:solidFill>
                      <a:round/>
                    </a:ln>
                    <a:effectLst>
                      <a:outerShdw blurRad="57150" dist="19050" dir="5400000" algn="ctr" rotWithShape="0">
                        <a:srgbClr val="000000">
                          <a:alpha val="63000"/>
                        </a:srgbClr>
                      </a:outerShdw>
                    </a:effectLst>
                  </c:spPr>
                </c:marker>
                <c:dPt>
                  <c:idx val="0"/>
                  <c:marker>
                    <c:spPr>
                      <a:solidFill>
                        <a:schemeClr val="bg1"/>
                      </a:solidFill>
                      <a:ln w="15875">
                        <a:solidFill>
                          <a:schemeClr val="accent2"/>
                        </a:solidFill>
                        <a:round/>
                      </a:ln>
                      <a:effectLst>
                        <a:outerShdw blurRad="57150" dist="19050" dir="5400000" algn="ctr" rotWithShape="0">
                          <a:srgbClr val="000000">
                            <a:alpha val="63000"/>
                          </a:srgbClr>
                        </a:outerShdw>
                      </a:effectLst>
                    </c:spPr>
                  </c:marker>
                  <c:bubble3D val="0"/>
                  <c:extLst xmlns:c15="http://schemas.microsoft.com/office/drawing/2012/chart">
                    <c:ext xmlns:c16="http://schemas.microsoft.com/office/drawing/2014/chart" uri="{C3380CC4-5D6E-409C-BE32-E72D297353CC}">
                      <c16:uniqueId val="{00000022-00B7-4BD8-AA55-54AEFF063957}"/>
                    </c:ext>
                  </c:extLst>
                </c:dPt>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月度会!$G$20:$G$31</c15:sqref>
                        </c15:formulaRef>
                      </c:ext>
                    </c:extLst>
                    <c:numCache>
                      <c:formatCode>0.00</c:formatCode>
                      <c:ptCount val="12"/>
                      <c:pt idx="0">
                        <c:v>98.48</c:v>
                      </c:pt>
                      <c:pt idx="1">
                        <c:v>7.109</c:v>
                      </c:pt>
                      <c:pt idx="2">
                        <c:v>94.973699999999994</c:v>
                      </c:pt>
                      <c:pt idx="3">
                        <c:v>111.3373</c:v>
                      </c:pt>
                      <c:pt idx="4">
                        <c:v>117.285</c:v>
                      </c:pt>
                      <c:pt idx="5">
                        <c:v>122.45820000000001</c:v>
                      </c:pt>
                      <c:pt idx="6">
                        <c:v>126.15</c:v>
                      </c:pt>
                      <c:pt idx="7">
                        <c:v>133.66999999999999</c:v>
                      </c:pt>
                      <c:pt idx="8">
                        <c:v>146.6173</c:v>
                      </c:pt>
                      <c:pt idx="9">
                        <c:v>147.89150000000001</c:v>
                      </c:pt>
                      <c:pt idx="10">
                        <c:v>157.376</c:v>
                      </c:pt>
                      <c:pt idx="11">
                        <c:v>170.7902</c:v>
                      </c:pt>
                    </c:numCache>
                  </c:numRef>
                </c:val>
                <c:smooth val="1"/>
                <c:extLst xmlns:c15="http://schemas.microsoft.com/office/drawing/2012/chart">
                  <c:ext xmlns:c16="http://schemas.microsoft.com/office/drawing/2014/chart" uri="{C3380CC4-5D6E-409C-BE32-E72D297353CC}">
                    <c16:uniqueId val="{00000023-00B7-4BD8-AA55-54AEFF063957}"/>
                  </c:ext>
                </c:extLst>
              </c15:ser>
            </c15:filteredLineSeries>
            <c15:filteredLineSeries>
              <c15:ser>
                <c:idx val="6"/>
                <c:order val="6"/>
                <c:tx>
                  <c:strRef>
                    <c:extLst xmlns:c15="http://schemas.microsoft.com/office/drawing/2012/chart">
                      <c:ext xmlns:c15="http://schemas.microsoft.com/office/drawing/2012/chart" uri="{02D57815-91ED-43cb-92C2-25804820EDAC}">
                        <c15:formulaRef>
                          <c15:sqref>月度会!$H$19</c15:sqref>
                        </c15:formulaRef>
                      </c:ext>
                    </c:extLst>
                    <c:strCache>
                      <c:ptCount val="1"/>
                      <c:pt idx="0">
                        <c:v>2019年交易量</c:v>
                      </c:pt>
                    </c:strCache>
                  </c:strRef>
                </c:tx>
                <c:spPr>
                  <a:ln w="25400">
                    <a:solidFill>
                      <a:srgbClr val="C00000"/>
                    </a:solidFill>
                  </a:ln>
                </c:spPr>
                <c:marker>
                  <c:symbol val="circle"/>
                  <c:size val="6"/>
                  <c:spPr>
                    <a:solidFill>
                      <a:srgbClr val="C00000"/>
                    </a:solidFill>
                    <a:ln w="12700">
                      <a:solidFill>
                        <a:schemeClr val="bg1"/>
                      </a:solidFill>
                    </a:ln>
                  </c:spPr>
                </c:marker>
                <c:dLbls>
                  <c:dLbl>
                    <c:idx val="1"/>
                    <c:layout>
                      <c:manualLayout>
                        <c:x val="-3.7386350816587387E-2"/>
                        <c:y val="5.1284186325261077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4-00B7-4BD8-AA55-54AEFF063957}"/>
                      </c:ext>
                    </c:extLst>
                  </c:dLbl>
                  <c:dLbl>
                    <c:idx val="2"/>
                    <c:layout>
                      <c:manualLayout>
                        <c:x val="-2.3175312152286069E-2"/>
                        <c:y val="4.536650914732826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5-00B7-4BD8-AA55-54AEFF063957}"/>
                      </c:ext>
                    </c:extLst>
                  </c:dLbl>
                  <c:dLbl>
                    <c:idx val="3"/>
                    <c:layout>
                      <c:manualLayout>
                        <c:x val="-3.4488273561415581E-2"/>
                        <c:y val="-4.742664902719932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6-00B7-4BD8-AA55-54AEFF063957}"/>
                      </c:ext>
                    </c:extLst>
                  </c:dLbl>
                  <c:dLbl>
                    <c:idx val="5"/>
                    <c:layout>
                      <c:manualLayout>
                        <c:x val="-3.3787866040662813E-2"/>
                        <c:y val="5.0908325325449512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7-00B7-4BD8-AA55-54AEFF063957}"/>
                      </c:ext>
                    </c:extLst>
                  </c:dLbl>
                  <c:dLbl>
                    <c:idx val="6"/>
                    <c:layout>
                      <c:manualLayout>
                        <c:x val="-3.0036927125670253E-2"/>
                        <c:y val="5.4539471332476823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8-00B7-4BD8-AA55-54AEFF063957}"/>
                      </c:ext>
                    </c:extLst>
                  </c:dLbl>
                  <c:dLbl>
                    <c:idx val="7"/>
                    <c:layout>
                      <c:manualLayout>
                        <c:x val="-2.7828441694665147E-2"/>
                        <c:y val="5.1656370315387966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9-00B7-4BD8-AA55-54AEFF063957}"/>
                      </c:ext>
                    </c:extLst>
                  </c:dLbl>
                  <c:dLbl>
                    <c:idx val="8"/>
                    <c:layout>
                      <c:manualLayout>
                        <c:x val="-2.1938259492196036E-2"/>
                        <c:y val="3.8838674609365964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A-00B7-4BD8-AA55-54AEFF063957}"/>
                      </c:ext>
                    </c:extLst>
                  </c:dLbl>
                  <c:dLbl>
                    <c:idx val="9"/>
                    <c:layout>
                      <c:manualLayout>
                        <c:x val="-2.5102055419163105E-2"/>
                        <c:y val="-4.0624873075566892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B-00B7-4BD8-AA55-54AEFF063957}"/>
                      </c:ext>
                    </c:extLst>
                  </c:dLbl>
                  <c:dLbl>
                    <c:idx val="10"/>
                    <c:layout>
                      <c:manualLayout>
                        <c:x val="-3.1273427372245616E-2"/>
                        <c:y val="-4.7195839905378074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C-00B7-4BD8-AA55-54AEFF063957}"/>
                      </c:ext>
                    </c:extLst>
                  </c:dLbl>
                  <c:dLbl>
                    <c:idx val="11"/>
                    <c:layout>
                      <c:manualLayout>
                        <c:x val="-1.5047955699013252E-2"/>
                        <c:y val="-6.7322028553947477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D-00B7-4BD8-AA55-54AEFF063957}"/>
                      </c:ext>
                    </c:extLst>
                  </c:dLbl>
                  <c:spPr>
                    <a:noFill/>
                    <a:ln>
                      <a:noFill/>
                    </a:ln>
                    <a:effectLst/>
                  </c:spPr>
                  <c:txPr>
                    <a:bodyPr wrap="square" lIns="38100" tIns="19050" rIns="38100" bIns="19050" anchor="ctr" anchorCtr="0">
                      <a:spAutoFit/>
                    </a:bodyPr>
                    <a:lstStyle/>
                    <a:p>
                      <a:pPr algn="ctr">
                        <a:defRPr lang="en-US" altLang="zh-CN" sz="800" b="1" i="0" u="none" strike="noStrike" kern="1200" baseline="0">
                          <a:solidFill>
                            <a:srgbClr val="C00000"/>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a:noFill/>
                          </a:ln>
                        </c:spPr>
                      </c15:leaderLines>
                    </c:ext>
                  </c:extLst>
                </c:dLbls>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月度会!$H$20:$H$31</c15:sqref>
                        </c15:formulaRef>
                      </c:ext>
                    </c:extLst>
                    <c:numCache>
                      <c:formatCode>0.00</c:formatCode>
                      <c:ptCount val="12"/>
                      <c:pt idx="0">
                        <c:v>119.78</c:v>
                      </c:pt>
                      <c:pt idx="1">
                        <c:v>80.73</c:v>
                      </c:pt>
                      <c:pt idx="2">
                        <c:v>125.06</c:v>
                      </c:pt>
                      <c:pt idx="3">
                        <c:v>120.06</c:v>
                      </c:pt>
                      <c:pt idx="4">
                        <c:v>116.11</c:v>
                      </c:pt>
                      <c:pt idx="5">
                        <c:v>124.44</c:v>
                      </c:pt>
                      <c:pt idx="6">
                        <c:v>121.3</c:v>
                      </c:pt>
                      <c:pt idx="7">
                        <c:v>119.86</c:v>
                      </c:pt>
                      <c:pt idx="8">
                        <c:v>131.1755</c:v>
                      </c:pt>
                      <c:pt idx="9">
                        <c:v>126.74469999999999</c:v>
                      </c:pt>
                      <c:pt idx="10">
                        <c:v>138.36840000000001</c:v>
                      </c:pt>
                      <c:pt idx="11">
                        <c:v>168.6414</c:v>
                      </c:pt>
                    </c:numCache>
                  </c:numRef>
                </c:val>
                <c:smooth val="1"/>
                <c:extLst xmlns:c15="http://schemas.microsoft.com/office/drawing/2012/chart">
                  <c:ext xmlns:c16="http://schemas.microsoft.com/office/drawing/2014/chart" uri="{C3380CC4-5D6E-409C-BE32-E72D297353CC}">
                    <c16:uniqueId val="{0000002E-00B7-4BD8-AA55-54AEFF063957}"/>
                  </c:ext>
                </c:extLst>
              </c15:ser>
            </c15:filteredLineSeries>
          </c:ext>
        </c:extLst>
      </c:lineChart>
      <c:catAx>
        <c:axId val="1199899551"/>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199888319"/>
        <c:crosses val="autoZero"/>
        <c:auto val="1"/>
        <c:lblAlgn val="ctr"/>
        <c:lblOffset val="100"/>
        <c:noMultiLvlLbl val="0"/>
      </c:catAx>
      <c:valAx>
        <c:axId val="1199888319"/>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199899551"/>
        <c:crosses val="autoZero"/>
        <c:crossBetween val="between"/>
      </c:valAx>
      <c:valAx>
        <c:axId val="1199897887"/>
        <c:scaling>
          <c:orientation val="minMax"/>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199902047"/>
        <c:crosses val="max"/>
        <c:crossBetween val="between"/>
      </c:valAx>
      <c:catAx>
        <c:axId val="1199902047"/>
        <c:scaling>
          <c:orientation val="minMax"/>
        </c:scaling>
        <c:delete val="1"/>
        <c:axPos val="b"/>
        <c:numFmt formatCode="General" sourceLinked="1"/>
        <c:majorTickMark val="none"/>
        <c:minorTickMark val="none"/>
        <c:tickLblPos val="nextTo"/>
        <c:crossAx val="1199897887"/>
        <c:crosses val="autoZero"/>
        <c:auto val="1"/>
        <c:lblAlgn val="ctr"/>
        <c:lblOffset val="100"/>
        <c:noMultiLvlLbl val="0"/>
      </c:catAx>
      <c:spPr>
        <a:noFill/>
        <a:ln>
          <a:noFill/>
        </a:ln>
        <a:effectLst/>
      </c:spPr>
    </c:plotArea>
    <c:legend>
      <c:legendPos val="t"/>
      <c:overlay val="0"/>
      <c:spPr>
        <a:noFill/>
        <a:ln>
          <a:noFill/>
        </a:ln>
        <a:effectLst/>
      </c:spPr>
      <c:txPr>
        <a:bodyPr rot="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27320082525224298"/>
          <c:y val="0.20874239913018025"/>
          <c:w val="0.55715819667282585"/>
          <c:h val="0.68171941917932977"/>
        </c:manualLayout>
      </c:layout>
      <c:doughnutChart>
        <c:varyColors val="1"/>
        <c:ser>
          <c:idx val="1"/>
          <c:order val="1"/>
          <c:tx>
            <c:strRef>
              <c:f>PPT模板1!$A$119</c:f>
              <c:strCache>
                <c:ptCount val="1"/>
                <c:pt idx="0">
                  <c:v>2025年6月</c:v>
                </c:pt>
              </c:strCache>
              <c:extLst xmlns:c15="http://schemas.microsoft.com/office/drawing/2012/chart"/>
            </c:strRef>
          </c:tx>
          <c:spPr>
            <a:ln w="19050">
              <a:solidFill>
                <a:schemeClr val="bg1"/>
              </a:solidFill>
            </a:ln>
          </c:spPr>
          <c:dPt>
            <c:idx val="0"/>
            <c:bubble3D val="0"/>
            <c:spPr>
              <a:solidFill>
                <a:schemeClr val="accent2">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E7BF-466C-894D-9A46C19BF4A3}"/>
              </c:ext>
            </c:extLst>
          </c:dPt>
          <c:dPt>
            <c:idx val="1"/>
            <c:bubble3D val="0"/>
            <c:spPr>
              <a:solidFill>
                <a:schemeClr val="accent2">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E7BF-466C-894D-9A46C19BF4A3}"/>
              </c:ext>
            </c:extLst>
          </c:dPt>
          <c:dPt>
            <c:idx val="2"/>
            <c:bubble3D val="0"/>
            <c:spPr>
              <a:solidFill>
                <a:schemeClr val="accent2">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E7BF-466C-894D-9A46C19BF4A3}"/>
              </c:ext>
            </c:extLst>
          </c:dPt>
          <c:dPt>
            <c:idx val="3"/>
            <c:bubble3D val="0"/>
            <c:spPr>
              <a:solidFill>
                <a:schemeClr val="accent2"/>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E7BF-466C-894D-9A46C19BF4A3}"/>
              </c:ext>
            </c:extLst>
          </c:dPt>
          <c:dPt>
            <c:idx val="4"/>
            <c:bubble3D val="0"/>
            <c:spPr>
              <a:solidFill>
                <a:schemeClr val="accent2">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E7BF-466C-894D-9A46C19BF4A3}"/>
              </c:ext>
            </c:extLst>
          </c:dPt>
          <c:dPt>
            <c:idx val="5"/>
            <c:bubble3D val="0"/>
            <c:spPr>
              <a:solidFill>
                <a:schemeClr val="accent2">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E7BF-466C-894D-9A46C19BF4A3}"/>
              </c:ext>
            </c:extLst>
          </c:dPt>
          <c:dPt>
            <c:idx val="6"/>
            <c:bubble3D val="0"/>
            <c:spPr>
              <a:solidFill>
                <a:schemeClr val="accent2">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E7BF-466C-894D-9A46C19BF4A3}"/>
              </c:ext>
            </c:extLst>
          </c:dPt>
          <c:dLbls>
            <c:dLbl>
              <c:idx val="0"/>
              <c:layout>
                <c:manualLayout>
                  <c:x val="0.15393142320338188"/>
                  <c:y val="-0.1229680229649369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1-E7BF-466C-894D-9A46C19BF4A3}"/>
                </c:ext>
              </c:extLst>
            </c:dLbl>
            <c:dLbl>
              <c:idx val="1"/>
              <c:layout>
                <c:manualLayout>
                  <c:x val="0.26390209461930875"/>
                  <c:y val="0.14328777916881888"/>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3-E7BF-466C-894D-9A46C19BF4A3}"/>
                </c:ext>
              </c:extLst>
            </c:dLbl>
            <c:dLbl>
              <c:idx val="2"/>
              <c:layout>
                <c:manualLayout>
                  <c:x val="-0.24331348007938805"/>
                  <c:y val="0.14165553347399384"/>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5-E7BF-466C-894D-9A46C19BF4A3}"/>
                </c:ext>
              </c:extLst>
            </c:dLbl>
            <c:dLbl>
              <c:idx val="3"/>
              <c:layout>
                <c:manualLayout>
                  <c:x val="-0.19436102375112532"/>
                  <c:y val="-1.1290195494778575E-3"/>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7-E7BF-466C-894D-9A46C19BF4A3}"/>
                </c:ext>
              </c:extLst>
            </c:dLbl>
            <c:dLbl>
              <c:idx val="4"/>
              <c:layout>
                <c:manualLayout>
                  <c:x val="-0.24690541275165351"/>
                  <c:y val="-0.1524383005174089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9-E7BF-466C-894D-9A46C19BF4A3}"/>
                </c:ext>
              </c:extLst>
            </c:dLbl>
            <c:dLbl>
              <c:idx val="5"/>
              <c:layout>
                <c:manualLayout>
                  <c:x val="-0.16165859053100348"/>
                  <c:y val="-0.20427609420262524"/>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B-E7BF-466C-894D-9A46C19BF4A3}"/>
                </c:ext>
              </c:extLst>
            </c:dLbl>
            <c:dLbl>
              <c:idx val="6"/>
              <c:layout>
                <c:manualLayout>
                  <c:x val="7.9005654285901034E-2"/>
                  <c:y val="-0.19021321867905477"/>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D-E7BF-466C-894D-9A46C19BF4A3}"/>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extLst>
          </c:dLbls>
          <c:cat>
            <c:strRef>
              <c:f>PPT模板1!$B$117:$H$117</c:f>
              <c:strCache>
                <c:ptCount val="7"/>
                <c:pt idx="0">
                  <c:v>3万以下</c:v>
                </c:pt>
                <c:pt idx="1">
                  <c:v>3-5万</c:v>
                </c:pt>
                <c:pt idx="2">
                  <c:v>5-8万</c:v>
                </c:pt>
                <c:pt idx="3">
                  <c:v>8-12万</c:v>
                </c:pt>
                <c:pt idx="4">
                  <c:v>12-15万</c:v>
                </c:pt>
                <c:pt idx="5">
                  <c:v>15-30万</c:v>
                </c:pt>
                <c:pt idx="6">
                  <c:v>30万以上</c:v>
                </c:pt>
              </c:strCache>
              <c:extLst xmlns:c15="http://schemas.microsoft.com/office/drawing/2012/chart"/>
            </c:strRef>
          </c:cat>
          <c:val>
            <c:numRef>
              <c:f>PPT模板1!$B$119:$H$119</c:f>
              <c:numCache>
                <c:formatCode>0.0%</c:formatCode>
                <c:ptCount val="7"/>
                <c:pt idx="0">
                  <c:v>0.31150103950103952</c:v>
                </c:pt>
                <c:pt idx="1">
                  <c:v>0.26645322245322245</c:v>
                </c:pt>
                <c:pt idx="2">
                  <c:v>0.13682744282744283</c:v>
                </c:pt>
                <c:pt idx="3">
                  <c:v>0.11249896049896049</c:v>
                </c:pt>
                <c:pt idx="4">
                  <c:v>6.1201663201663203E-2</c:v>
                </c:pt>
                <c:pt idx="5">
                  <c:v>8.6798336798336803E-2</c:v>
                </c:pt>
                <c:pt idx="6">
                  <c:v>2.4719334719334719E-2</c:v>
                </c:pt>
              </c:numCache>
              <c:extLst xmlns:c15="http://schemas.microsoft.com/office/drawing/2012/chart"/>
            </c:numRef>
          </c:val>
          <c:extLst>
            <c:ext xmlns:c16="http://schemas.microsoft.com/office/drawing/2014/chart" uri="{C3380CC4-5D6E-409C-BE32-E72D297353CC}">
              <c16:uniqueId val="{0000000E-E7BF-466C-894D-9A46C19BF4A3}"/>
            </c:ext>
          </c:extLst>
        </c:ser>
        <c:dLbls>
          <c:showLegendKey val="0"/>
          <c:showVal val="1"/>
          <c:showCatName val="0"/>
          <c:showSerName val="0"/>
          <c:showPercent val="0"/>
          <c:showBubbleSize val="0"/>
          <c:showLeaderLines val="1"/>
        </c:dLbls>
        <c:firstSliceAng val="0"/>
        <c:holeSize val="50"/>
        <c:extLst>
          <c:ext xmlns:c15="http://schemas.microsoft.com/office/drawing/2012/chart" uri="{02D57815-91ED-43cb-92C2-25804820EDAC}">
            <c15:filteredPieSeries>
              <c15:ser>
                <c:idx val="0"/>
                <c:order val="0"/>
                <c:tx>
                  <c:strRef>
                    <c:extLst>
                      <c:ext uri="{02D57815-91ED-43cb-92C2-25804820EDAC}">
                        <c15:formulaRef>
                          <c15:sqref>PPT模板1!$A$118</c15:sqref>
                        </c15:formulaRef>
                      </c:ext>
                    </c:extLst>
                    <c:strCache>
                      <c:ptCount val="1"/>
                      <c:pt idx="0">
                        <c:v>2025年7月</c:v>
                      </c:pt>
                    </c:strCache>
                  </c:strRef>
                </c:tx>
                <c:dPt>
                  <c:idx val="0"/>
                  <c:bubble3D val="0"/>
                  <c:spPr>
                    <a:solidFill>
                      <a:schemeClr val="accent2">
                        <a:tint val="48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0-E7BF-466C-894D-9A46C19BF4A3}"/>
                    </c:ext>
                  </c:extLst>
                </c:dPt>
                <c:dPt>
                  <c:idx val="1"/>
                  <c:bubble3D val="0"/>
                  <c:spPr>
                    <a:solidFill>
                      <a:schemeClr val="accent2">
                        <a:tint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2-E7BF-466C-894D-9A46C19BF4A3}"/>
                    </c:ext>
                  </c:extLst>
                </c:dPt>
                <c:dPt>
                  <c:idx val="2"/>
                  <c:bubble3D val="0"/>
                  <c:spPr>
                    <a:solidFill>
                      <a:schemeClr val="accent2">
                        <a:tint val="83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4-E7BF-466C-894D-9A46C19BF4A3}"/>
                    </c:ext>
                  </c:extLst>
                </c:dPt>
                <c:dPt>
                  <c:idx val="3"/>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6-E7BF-466C-894D-9A46C19BF4A3}"/>
                    </c:ext>
                  </c:extLst>
                </c:dPt>
                <c:dPt>
                  <c:idx val="4"/>
                  <c:bubble3D val="0"/>
                  <c:spPr>
                    <a:solidFill>
                      <a:schemeClr val="accent2">
                        <a:shade val="82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8-E7BF-466C-894D-9A46C19BF4A3}"/>
                    </c:ext>
                  </c:extLst>
                </c:dPt>
                <c:dPt>
                  <c:idx val="5"/>
                  <c:bubble3D val="0"/>
                  <c:spPr>
                    <a:solidFill>
                      <a:schemeClr val="accent2">
                        <a:shade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A-E7BF-466C-894D-9A46C19BF4A3}"/>
                    </c:ext>
                  </c:extLst>
                </c:dPt>
                <c:dPt>
                  <c:idx val="6"/>
                  <c:bubble3D val="0"/>
                  <c:spPr>
                    <a:solidFill>
                      <a:schemeClr val="accent2">
                        <a:shade val="47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C-E7BF-466C-894D-9A46C19BF4A3}"/>
                    </c:ext>
                  </c:extLst>
                </c:dPt>
                <c:dLbls>
                  <c:dLbl>
                    <c:idx val="1"/>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2-E7BF-466C-894D-9A46C19BF4A3}"/>
                      </c:ext>
                    </c:extLst>
                  </c:dLbl>
                  <c:dLbl>
                    <c:idx val="2"/>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4-E7BF-466C-894D-9A46C19BF4A3}"/>
                      </c:ext>
                    </c:extLst>
                  </c:dLbl>
                  <c:dLbl>
                    <c:idx val="3"/>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6-E7BF-466C-894D-9A46C19BF4A3}"/>
                      </c:ext>
                    </c:extLst>
                  </c:dLbl>
                  <c:dLbl>
                    <c:idx val="4"/>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8-E7BF-466C-894D-9A46C19BF4A3}"/>
                      </c:ext>
                    </c:extLst>
                  </c:dLbl>
                  <c:dLbl>
                    <c:idx val="5"/>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A-E7BF-466C-894D-9A46C19BF4A3}"/>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0"/>
                  <c:extLst>
                    <c:ex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extLst>
                      <c:ext uri="{02D57815-91ED-43cb-92C2-25804820EDAC}">
                        <c15:formulaRef>
                          <c15:sqref>PPT模板1!$B$117:$H$117</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c:ext uri="{02D57815-91ED-43cb-92C2-25804820EDAC}">
                        <c15:formulaRef>
                          <c15:sqref>PPT模板1!$B$118:$H$118</c15:sqref>
                        </c15:formulaRef>
                      </c:ext>
                    </c:extLst>
                    <c:numCache>
                      <c:formatCode>0.0%</c:formatCode>
                      <c:ptCount val="7"/>
                      <c:pt idx="0">
                        <c:v>0.30349973007625347</c:v>
                      </c:pt>
                      <c:pt idx="1">
                        <c:v>0.26080116742020382</c:v>
                      </c:pt>
                      <c:pt idx="2">
                        <c:v>0.15249848167892571</c:v>
                      </c:pt>
                      <c:pt idx="3">
                        <c:v>0.11510139010729468</c:v>
                      </c:pt>
                      <c:pt idx="4">
                        <c:v>6.5701126931641818E-2</c:v>
                      </c:pt>
                      <c:pt idx="5">
                        <c:v>8.0500539847493086E-2</c:v>
                      </c:pt>
                      <c:pt idx="6">
                        <c:v>2.1897563938187464E-2</c:v>
                      </c:pt>
                    </c:numCache>
                  </c:numRef>
                </c:val>
                <c:extLst>
                  <c:ext xmlns:c16="http://schemas.microsoft.com/office/drawing/2014/chart" uri="{C3380CC4-5D6E-409C-BE32-E72D297353CC}">
                    <c16:uniqueId val="{0000001D-E7BF-466C-894D-9A46C19BF4A3}"/>
                  </c:ext>
                </c:extLst>
              </c15:ser>
            </c15:filteredPieSeries>
          </c:ext>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PPT模板2!$AP$109</c:f>
              <c:strCache>
                <c:ptCount val="1"/>
                <c:pt idx="0">
                  <c:v>2025.7</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PPT模板2!$AQ$108:$AV$108</c:f>
              <c:strCache>
                <c:ptCount val="6"/>
                <c:pt idx="0">
                  <c:v>华东</c:v>
                </c:pt>
                <c:pt idx="1">
                  <c:v>中南</c:v>
                </c:pt>
                <c:pt idx="2">
                  <c:v>华北</c:v>
                </c:pt>
                <c:pt idx="3">
                  <c:v>西南</c:v>
                </c:pt>
                <c:pt idx="4">
                  <c:v>东北</c:v>
                </c:pt>
                <c:pt idx="5">
                  <c:v>西北</c:v>
                </c:pt>
              </c:strCache>
            </c:strRef>
          </c:cat>
          <c:val>
            <c:numRef>
              <c:f>PPT模板2!$AQ$109:$AV$109</c:f>
              <c:numCache>
                <c:formatCode>0.00</c:formatCode>
                <c:ptCount val="6"/>
                <c:pt idx="0">
                  <c:v>46.435400000000001</c:v>
                </c:pt>
                <c:pt idx="1">
                  <c:v>44.170699999999997</c:v>
                </c:pt>
                <c:pt idx="2">
                  <c:v>26.005800000000001</c:v>
                </c:pt>
                <c:pt idx="3">
                  <c:v>25.189499999999999</c:v>
                </c:pt>
                <c:pt idx="4">
                  <c:v>13.9415</c:v>
                </c:pt>
                <c:pt idx="5">
                  <c:v>10.3447</c:v>
                </c:pt>
              </c:numCache>
            </c:numRef>
          </c:val>
          <c:extLst>
            <c:ext xmlns:c16="http://schemas.microsoft.com/office/drawing/2014/chart" uri="{C3380CC4-5D6E-409C-BE32-E72D297353CC}">
              <c16:uniqueId val="{00000000-828E-493E-BC5F-6E00335CF19E}"/>
            </c:ext>
          </c:extLst>
        </c:ser>
        <c:ser>
          <c:idx val="1"/>
          <c:order val="1"/>
          <c:tx>
            <c:strRef>
              <c:f>PPT模板2!$AP$110</c:f>
              <c:strCache>
                <c:ptCount val="1"/>
                <c:pt idx="0">
                  <c:v>2025.6</c:v>
                </c:pt>
              </c:strCache>
            </c:strRef>
          </c:tx>
          <c:spPr>
            <a:solidFill>
              <a:schemeClr val="accent5">
                <a:lumMod val="40000"/>
                <a:lumOff val="60000"/>
              </a:schemeClr>
            </a:solidFill>
            <a:ln>
              <a:noFill/>
            </a:ln>
            <a:effectLst>
              <a:outerShdw blurRad="57150" dist="19050" dir="5400000" algn="ctr" rotWithShape="0">
                <a:srgbClr val="000000">
                  <a:alpha val="63000"/>
                </a:srgbClr>
              </a:outerShdw>
            </a:effectLst>
          </c:spPr>
          <c:invertIfNegative val="0"/>
          <c:cat>
            <c:strRef>
              <c:f>PPT模板2!$AQ$108:$AV$108</c:f>
              <c:strCache>
                <c:ptCount val="6"/>
                <c:pt idx="0">
                  <c:v>华东</c:v>
                </c:pt>
                <c:pt idx="1">
                  <c:v>中南</c:v>
                </c:pt>
                <c:pt idx="2">
                  <c:v>华北</c:v>
                </c:pt>
                <c:pt idx="3">
                  <c:v>西南</c:v>
                </c:pt>
                <c:pt idx="4">
                  <c:v>东北</c:v>
                </c:pt>
                <c:pt idx="5">
                  <c:v>西北</c:v>
                </c:pt>
              </c:strCache>
            </c:strRef>
          </c:cat>
          <c:val>
            <c:numRef>
              <c:f>PPT模板2!$AQ$110:$AV$110</c:f>
              <c:numCache>
                <c:formatCode>0.00</c:formatCode>
                <c:ptCount val="6"/>
                <c:pt idx="0">
                  <c:v>47.185499999999998</c:v>
                </c:pt>
                <c:pt idx="1">
                  <c:v>45.251100000000001</c:v>
                </c:pt>
                <c:pt idx="2">
                  <c:v>25.495899999999999</c:v>
                </c:pt>
                <c:pt idx="3">
                  <c:v>25.055900000000001</c:v>
                </c:pt>
                <c:pt idx="4">
                  <c:v>12.629300000000001</c:v>
                </c:pt>
                <c:pt idx="5">
                  <c:v>10.137</c:v>
                </c:pt>
              </c:numCache>
            </c:numRef>
          </c:val>
          <c:extLst>
            <c:ext xmlns:c16="http://schemas.microsoft.com/office/drawing/2014/chart" uri="{C3380CC4-5D6E-409C-BE32-E72D297353CC}">
              <c16:uniqueId val="{00000001-828E-493E-BC5F-6E00335CF19E}"/>
            </c:ext>
          </c:extLst>
        </c:ser>
        <c:dLbls>
          <c:showLegendKey val="0"/>
          <c:showVal val="0"/>
          <c:showCatName val="0"/>
          <c:showSerName val="0"/>
          <c:showPercent val="0"/>
          <c:showBubbleSize val="0"/>
        </c:dLbls>
        <c:gapWidth val="219"/>
        <c:overlap val="-27"/>
        <c:axId val="679514480"/>
        <c:axId val="679505328"/>
      </c:barChart>
      <c:lineChart>
        <c:grouping val="standard"/>
        <c:varyColors val="0"/>
        <c:ser>
          <c:idx val="2"/>
          <c:order val="2"/>
          <c:tx>
            <c:strRef>
              <c:f>PPT模板2!$AP$111</c:f>
              <c:strCache>
                <c:ptCount val="1"/>
                <c:pt idx="0">
                  <c:v>环比</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bg1"/>
              </a:solidFill>
              <a:ln w="9525">
                <a:solidFill>
                  <a:schemeClr val="accent2">
                    <a:alpha val="93000"/>
                  </a:schemeClr>
                </a:solidFill>
                <a:round/>
              </a:ln>
              <a:effectLst>
                <a:outerShdw blurRad="57150" dist="19050" dir="5400000" algn="ctr" rotWithShape="0">
                  <a:srgbClr val="000000">
                    <a:alpha val="63000"/>
                  </a:srgbClr>
                </a:outerShdw>
              </a:effectLst>
            </c:spPr>
          </c:marker>
          <c:cat>
            <c:strRef>
              <c:f>PPT模板2!$AQ$108:$AV$108</c:f>
              <c:strCache>
                <c:ptCount val="6"/>
                <c:pt idx="0">
                  <c:v>华东</c:v>
                </c:pt>
                <c:pt idx="1">
                  <c:v>中南</c:v>
                </c:pt>
                <c:pt idx="2">
                  <c:v>华北</c:v>
                </c:pt>
                <c:pt idx="3">
                  <c:v>西南</c:v>
                </c:pt>
                <c:pt idx="4">
                  <c:v>东北</c:v>
                </c:pt>
                <c:pt idx="5">
                  <c:v>西北</c:v>
                </c:pt>
              </c:strCache>
            </c:strRef>
          </c:cat>
          <c:val>
            <c:numRef>
              <c:f>PPT模板2!$AQ$111:$AV$111</c:f>
              <c:numCache>
                <c:formatCode>0.00%</c:formatCode>
                <c:ptCount val="6"/>
                <c:pt idx="0">
                  <c:v>-1.5896832713439432E-2</c:v>
                </c:pt>
                <c:pt idx="1">
                  <c:v>-2.3875662691072802E-2</c:v>
                </c:pt>
                <c:pt idx="2">
                  <c:v>1.9999294004134069E-2</c:v>
                </c:pt>
                <c:pt idx="3">
                  <c:v>5.3320774747663315E-3</c:v>
                </c:pt>
                <c:pt idx="4">
                  <c:v>0.10390124551637848</c:v>
                </c:pt>
                <c:pt idx="5">
                  <c:v>2.0489296636085539E-2</c:v>
                </c:pt>
              </c:numCache>
            </c:numRef>
          </c:val>
          <c:smooth val="1"/>
          <c:extLst>
            <c:ext xmlns:c16="http://schemas.microsoft.com/office/drawing/2014/chart" uri="{C3380CC4-5D6E-409C-BE32-E72D297353CC}">
              <c16:uniqueId val="{00000002-828E-493E-BC5F-6E00335CF19E}"/>
            </c:ext>
          </c:extLst>
        </c:ser>
        <c:dLbls>
          <c:showLegendKey val="0"/>
          <c:showVal val="0"/>
          <c:showCatName val="0"/>
          <c:showSerName val="0"/>
          <c:showPercent val="0"/>
          <c:showBubbleSize val="0"/>
        </c:dLbls>
        <c:marker val="1"/>
        <c:smooth val="0"/>
        <c:axId val="679504080"/>
        <c:axId val="679528208"/>
      </c:lineChart>
      <c:catAx>
        <c:axId val="67951448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679505328"/>
        <c:crosses val="autoZero"/>
        <c:auto val="1"/>
        <c:lblAlgn val="ctr"/>
        <c:lblOffset val="100"/>
        <c:noMultiLvlLbl val="0"/>
      </c:catAx>
      <c:valAx>
        <c:axId val="679505328"/>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679514480"/>
        <c:crosses val="autoZero"/>
        <c:crossBetween val="between"/>
      </c:valAx>
      <c:valAx>
        <c:axId val="679528208"/>
        <c:scaling>
          <c:orientation val="minMax"/>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679504080"/>
        <c:crosses val="max"/>
        <c:crossBetween val="between"/>
      </c:valAx>
      <c:catAx>
        <c:axId val="679504080"/>
        <c:scaling>
          <c:orientation val="minMax"/>
        </c:scaling>
        <c:delete val="1"/>
        <c:axPos val="b"/>
        <c:numFmt formatCode="General" sourceLinked="1"/>
        <c:majorTickMark val="none"/>
        <c:minorTickMark val="none"/>
        <c:tickLblPos val="nextTo"/>
        <c:crossAx val="679528208"/>
        <c:crosses val="autoZero"/>
        <c:auto val="1"/>
        <c:lblAlgn val="ctr"/>
        <c:lblOffset val="100"/>
        <c:noMultiLvlLbl val="0"/>
      </c:cat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8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zh-CN">
                <a:latin typeface="微软雅黑" panose="020B0503020204020204" pitchFamily="34" charset="-122"/>
                <a:ea typeface="微软雅黑" panose="020B0503020204020204" pitchFamily="34" charset="-122"/>
              </a:rPr>
              <a:t>全国二手车均价</a:t>
            </a:r>
          </a:p>
        </c:rich>
      </c:tx>
      <c:overlay val="0"/>
      <c:spPr>
        <a:noFill/>
        <a:ln>
          <a:noFill/>
        </a:ln>
        <a:effectLst/>
      </c:spPr>
      <c:txPr>
        <a:bodyPr rot="0" spcFirstLastPara="1" vertOverflow="ellipsis" vert="horz" wrap="square" anchor="ctr" anchorCtr="1"/>
        <a:lstStyle/>
        <a:p>
          <a:pPr>
            <a:defRPr sz="2128"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5.4852523065309217E-2"/>
          <c:y val="0.16727458029585332"/>
          <c:w val="0.9277424976716272"/>
          <c:h val="0.65010280467931003"/>
        </c:manualLayout>
      </c:layout>
      <c:lineChart>
        <c:grouping val="standard"/>
        <c:varyColors val="0"/>
        <c:ser>
          <c:idx val="5"/>
          <c:order val="5"/>
          <c:tx>
            <c:strRef>
              <c:f>PPT模板2!$A$203</c:f>
              <c:strCache>
                <c:ptCount val="1"/>
                <c:pt idx="0">
                  <c:v>2023年</c:v>
                </c:pt>
              </c:strCache>
            </c:strRef>
          </c:tx>
          <c:spPr>
            <a:ln w="34925" cap="rnd">
              <a:solidFill>
                <a:schemeClr val="accent5"/>
              </a:solidFill>
              <a:round/>
            </a:ln>
            <a:effectLst>
              <a:outerShdw blurRad="57150" dist="19050" dir="5400000" algn="ctr" rotWithShape="0">
                <a:srgbClr val="000000">
                  <a:alpha val="63000"/>
                </a:srgbClr>
              </a:outerShdw>
            </a:effectLst>
          </c:spPr>
          <c:marker>
            <c:symbol val="circle"/>
            <c:size val="5"/>
            <c:spPr>
              <a:noFill/>
              <a:ln w="12700">
                <a:solidFill>
                  <a:schemeClr val="bg1"/>
                </a:solidFill>
                <a:round/>
              </a:ln>
              <a:effectLst>
                <a:outerShdw blurRad="57150" dist="19050" dir="5400000" algn="ctr" rotWithShape="0">
                  <a:srgbClr val="000000">
                    <a:alpha val="63000"/>
                  </a:srgbClr>
                </a:outerShdw>
              </a:effectLst>
            </c:spPr>
          </c:marker>
          <c:dLbls>
            <c:delete val="1"/>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PPT模板2!$B$203:$M$203</c:f>
              <c:numCache>
                <c:formatCode>0.00</c:formatCode>
                <c:ptCount val="12"/>
                <c:pt idx="0">
                  <c:v>6.25</c:v>
                </c:pt>
                <c:pt idx="1">
                  <c:v>6.41</c:v>
                </c:pt>
                <c:pt idx="2">
                  <c:v>6.33</c:v>
                </c:pt>
                <c:pt idx="3">
                  <c:v>6.174000856886054</c:v>
                </c:pt>
                <c:pt idx="4">
                  <c:v>6.2294242353589704</c:v>
                </c:pt>
                <c:pt idx="5">
                  <c:v>6.3485427829457768</c:v>
                </c:pt>
                <c:pt idx="6">
                  <c:v>6.55</c:v>
                </c:pt>
                <c:pt idx="7">
                  <c:v>6.4810151187707747</c:v>
                </c:pt>
                <c:pt idx="8">
                  <c:v>6.5366973252342282</c:v>
                </c:pt>
                <c:pt idx="9">
                  <c:v>6.4608943760448971</c:v>
                </c:pt>
                <c:pt idx="10">
                  <c:v>6.4788620210687951</c:v>
                </c:pt>
                <c:pt idx="11">
                  <c:v>6.55</c:v>
                </c:pt>
              </c:numCache>
            </c:numRef>
          </c:val>
          <c:smooth val="1"/>
          <c:extLst>
            <c:ext xmlns:c16="http://schemas.microsoft.com/office/drawing/2014/chart" uri="{C3380CC4-5D6E-409C-BE32-E72D297353CC}">
              <c16:uniqueId val="{00000000-5CBA-43CE-A849-E6045D8666C3}"/>
            </c:ext>
          </c:extLst>
        </c:ser>
        <c:ser>
          <c:idx val="6"/>
          <c:order val="6"/>
          <c:tx>
            <c:strRef>
              <c:f>PPT模板2!$A$204</c:f>
              <c:strCache>
                <c:ptCount val="1"/>
                <c:pt idx="0">
                  <c:v>2024年</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accent2"/>
              </a:solidFill>
              <a:ln w="12700">
                <a:solidFill>
                  <a:schemeClr val="bg1"/>
                </a:solidFill>
                <a:round/>
              </a:ln>
              <a:effectLst>
                <a:outerShdw blurRad="57150" dist="19050" dir="5400000" algn="ctr" rotWithShape="0">
                  <a:srgbClr val="000000">
                    <a:alpha val="63000"/>
                  </a:srgbClr>
                </a:outerShdw>
              </a:effectLst>
            </c:spPr>
          </c:marker>
          <c:dLbls>
            <c:dLbl>
              <c:idx val="5"/>
              <c:layout>
                <c:manualLayout>
                  <c:x val="1.8659132870120635E-3"/>
                  <c:y val="2.872378142459523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CBA-43CE-A849-E6045D8666C3}"/>
                </c:ext>
              </c:extLst>
            </c:dLbl>
            <c:dLbl>
              <c:idx val="8"/>
              <c:layout>
                <c:manualLayout>
                  <c:x val="-3.1501657170248713E-2"/>
                  <c:y val="5.225853304284677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CBA-43CE-A849-E6045D8666C3}"/>
                </c:ext>
              </c:extLst>
            </c:dLbl>
            <c:dLbl>
              <c:idx val="10"/>
              <c:layout>
                <c:manualLayout>
                  <c:x val="-3.2952509380273512E-2"/>
                  <c:y val="4.644880174291939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CBA-43CE-A849-E6045D8666C3}"/>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105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PPT模板2!$B$204:$M$204</c:f>
              <c:numCache>
                <c:formatCode>0.00</c:formatCode>
                <c:ptCount val="12"/>
                <c:pt idx="0">
                  <c:v>6.6524081970378468</c:v>
                </c:pt>
                <c:pt idx="1">
                  <c:v>6.9579547627746194</c:v>
                </c:pt>
                <c:pt idx="2">
                  <c:v>6.9014841151789854</c:v>
                </c:pt>
                <c:pt idx="3">
                  <c:v>6.6170229977409063</c:v>
                </c:pt>
                <c:pt idx="4">
                  <c:v>6.4577807711555337</c:v>
                </c:pt>
                <c:pt idx="5">
                  <c:v>6.44</c:v>
                </c:pt>
                <c:pt idx="6">
                  <c:v>6.5134926630495551</c:v>
                </c:pt>
                <c:pt idx="7">
                  <c:v>6.56</c:v>
                </c:pt>
                <c:pt idx="8">
                  <c:v>6.4154323855283373</c:v>
                </c:pt>
                <c:pt idx="9">
                  <c:v>6.534948392408177</c:v>
                </c:pt>
                <c:pt idx="10">
                  <c:v>6.39359288502797</c:v>
                </c:pt>
                <c:pt idx="11">
                  <c:v>6.31</c:v>
                </c:pt>
              </c:numCache>
            </c:numRef>
          </c:val>
          <c:smooth val="1"/>
          <c:extLst>
            <c:ext xmlns:c16="http://schemas.microsoft.com/office/drawing/2014/chart" uri="{C3380CC4-5D6E-409C-BE32-E72D297353CC}">
              <c16:uniqueId val="{00000004-5CBA-43CE-A849-E6045D8666C3}"/>
            </c:ext>
          </c:extLst>
        </c:ser>
        <c:ser>
          <c:idx val="7"/>
          <c:order val="7"/>
          <c:tx>
            <c:strRef>
              <c:f>PPT模板2!$A$205</c:f>
              <c:strCache>
                <c:ptCount val="1"/>
                <c:pt idx="0">
                  <c:v>2025年</c:v>
                </c:pt>
              </c:strCache>
            </c:strRef>
          </c:tx>
          <c:spPr>
            <a:ln w="34925" cap="rnd">
              <a:solidFill>
                <a:srgbClr val="FF0000"/>
              </a:solidFill>
              <a:round/>
            </a:ln>
            <a:effectLst>
              <a:outerShdw blurRad="57150" dist="19050" dir="5400000" algn="ctr" rotWithShape="0">
                <a:srgbClr val="000000">
                  <a:alpha val="63000"/>
                </a:srgbClr>
              </a:outerShdw>
            </a:effectLst>
          </c:spPr>
          <c:marker>
            <c:symbol val="circle"/>
            <c:size val="6"/>
            <c:spPr>
              <a:solidFill>
                <a:srgbClr val="FF0000"/>
              </a:solidFill>
              <a:ln w="9525">
                <a:solidFill>
                  <a:schemeClr val="bg1"/>
                </a:solidFill>
                <a:round/>
              </a:ln>
              <a:effectLst>
                <a:outerShdw blurRad="57150" dist="19050" dir="5400000" algn="ctr" rotWithShape="0">
                  <a:srgbClr val="000000">
                    <a:alpha val="63000"/>
                  </a:srgbClr>
                </a:outerShdw>
              </a:effectLst>
            </c:spPr>
          </c:marker>
          <c:dLbls>
            <c:dLbl>
              <c:idx val="0"/>
              <c:layout>
                <c:manualLayout>
                  <c:x val="-2.8447556147980529E-2"/>
                  <c:y val="4.123468226602393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CBA-43CE-A849-E6045D8666C3}"/>
                </c:ext>
              </c:extLst>
            </c:dLbl>
            <c:dLbl>
              <c:idx val="1"/>
              <c:layout>
                <c:manualLayout>
                  <c:x val="-2.9325378855211345E-2"/>
                  <c:y val="-7.700798838053735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5CBA-43CE-A849-E6045D8666C3}"/>
                </c:ext>
              </c:extLst>
            </c:dLbl>
            <c:dLbl>
              <c:idx val="3"/>
              <c:layout>
                <c:manualLayout>
                  <c:x val="-3.367793548528613E-2"/>
                  <c:y val="4.209150326797385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CBA-43CE-A849-E6045D8666C3}"/>
                </c:ext>
              </c:extLst>
            </c:dLbl>
            <c:dLbl>
              <c:idx val="4"/>
              <c:layout>
                <c:manualLayout>
                  <c:x val="-3.3667785313463788E-2"/>
                  <c:y val="3.61338059964308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5CBA-43CE-A849-E6045D8666C3}"/>
                </c:ext>
              </c:extLst>
            </c:dLbl>
            <c:dLbl>
              <c:idx val="5"/>
              <c:layout>
                <c:manualLayout>
                  <c:x val="-3.7989154628648339E-2"/>
                  <c:y val="-4.747043356557235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5CBA-43CE-A849-E6045D8666C3}"/>
                </c:ext>
              </c:extLst>
            </c:dLbl>
            <c:dLbl>
              <c:idx val="6"/>
              <c:layout>
                <c:manualLayout>
                  <c:x val="2.9660784421326604E-3"/>
                  <c:y val="1.3988318416656327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5CBA-43CE-A849-E6045D8666C3}"/>
                </c:ext>
              </c:extLst>
            </c:dLbl>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rgbClr val="FF0000"/>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PPT模板2!$B$205:$M$205</c:f>
              <c:numCache>
                <c:formatCode>0.00</c:formatCode>
                <c:ptCount val="12"/>
                <c:pt idx="0">
                  <c:v>6.5945056064820999</c:v>
                </c:pt>
                <c:pt idx="1">
                  <c:v>6.4588355626283471</c:v>
                </c:pt>
                <c:pt idx="2">
                  <c:v>6.6669402245546774</c:v>
                </c:pt>
                <c:pt idx="3">
                  <c:v>6.4787526392017281</c:v>
                </c:pt>
                <c:pt idx="4">
                  <c:v>6.438305332715756</c:v>
                </c:pt>
                <c:pt idx="5">
                  <c:v>6.45</c:v>
                </c:pt>
                <c:pt idx="6">
                  <c:v>6.3825807766503946</c:v>
                </c:pt>
              </c:numCache>
            </c:numRef>
          </c:val>
          <c:smooth val="1"/>
          <c:extLst>
            <c:ext xmlns:c16="http://schemas.microsoft.com/office/drawing/2014/chart" uri="{C3380CC4-5D6E-409C-BE32-E72D297353CC}">
              <c16:uniqueId val="{0000000B-5CBA-43CE-A849-E6045D8666C3}"/>
            </c:ext>
          </c:extLst>
        </c:ser>
        <c:dLbls>
          <c:dLblPos val="t"/>
          <c:showLegendKey val="0"/>
          <c:showVal val="1"/>
          <c:showCatName val="0"/>
          <c:showSerName val="0"/>
          <c:showPercent val="0"/>
          <c:showBubbleSize val="0"/>
        </c:dLbls>
        <c:marker val="1"/>
        <c:smooth val="0"/>
        <c:axId val="1292435040"/>
        <c:axId val="1292433792"/>
        <c:extLst>
          <c:ext xmlns:c15="http://schemas.microsoft.com/office/drawing/2012/chart" uri="{02D57815-91ED-43cb-92C2-25804820EDAC}">
            <c15:filteredLineSeries>
              <c15:ser>
                <c:idx val="0"/>
                <c:order val="0"/>
                <c:tx>
                  <c:strRef>
                    <c:extLst>
                      <c:ext uri="{02D57815-91ED-43cb-92C2-25804820EDAC}">
                        <c15:formulaRef>
                          <c15:sqref>PPT模板2!$A$198</c15:sqref>
                        </c15:formulaRef>
                      </c:ext>
                    </c:extLst>
                    <c:strCache>
                      <c:ptCount val="1"/>
                      <c:pt idx="0">
                        <c:v>2018年</c:v>
                      </c:pt>
                    </c:strCache>
                  </c:strRef>
                </c:tx>
                <c:spPr>
                  <a:ln w="34925" cap="rnd">
                    <a:solidFill>
                      <a:schemeClr val="accent1"/>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PPT模板2!$B$198:$M$198</c15:sqref>
                        </c15:formulaRef>
                      </c:ext>
                    </c:extLst>
                    <c:numCache>
                      <c:formatCode>0.00</c:formatCode>
                      <c:ptCount val="12"/>
                      <c:pt idx="0">
                        <c:v>6.1346870184371012</c:v>
                      </c:pt>
                      <c:pt idx="1">
                        <c:v>6.1889951282032767</c:v>
                      </c:pt>
                      <c:pt idx="2">
                        <c:v>6.1377983853202407</c:v>
                      </c:pt>
                      <c:pt idx="3">
                        <c:v>6.2442699962399546</c:v>
                      </c:pt>
                      <c:pt idx="4">
                        <c:v>6.3539444982377011</c:v>
                      </c:pt>
                      <c:pt idx="5">
                        <c:v>6.410084891146643</c:v>
                      </c:pt>
                      <c:pt idx="6">
                        <c:v>6.2593864520085969</c:v>
                      </c:pt>
                      <c:pt idx="7">
                        <c:v>6.2605636285089119</c:v>
                      </c:pt>
                      <c:pt idx="8">
                        <c:v>5.9588847622497827</c:v>
                      </c:pt>
                      <c:pt idx="9">
                        <c:v>6.2616604300151728</c:v>
                      </c:pt>
                      <c:pt idx="10">
                        <c:v>6.1800407110472007</c:v>
                      </c:pt>
                      <c:pt idx="11">
                        <c:v>6.323826000074078</c:v>
                      </c:pt>
                    </c:numCache>
                  </c:numRef>
                </c:val>
                <c:smooth val="1"/>
                <c:extLst>
                  <c:ext xmlns:c16="http://schemas.microsoft.com/office/drawing/2014/chart" uri="{C3380CC4-5D6E-409C-BE32-E72D297353CC}">
                    <c16:uniqueId val="{0000000C-5CBA-43CE-A849-E6045D8666C3}"/>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PPT模板2!$A$199</c15:sqref>
                        </c15:formulaRef>
                      </c:ext>
                    </c:extLst>
                    <c:strCache>
                      <c:ptCount val="1"/>
                      <c:pt idx="0">
                        <c:v>2019年</c:v>
                      </c:pt>
                    </c:strCache>
                  </c:strRef>
                </c:tx>
                <c:spPr>
                  <a:ln w="34925" cap="rnd">
                    <a:solidFill>
                      <a:schemeClr val="accent2"/>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PPT模板2!$B$199:$M$199</c15:sqref>
                        </c15:formulaRef>
                      </c:ext>
                    </c:extLst>
                    <c:numCache>
                      <c:formatCode>0.00</c:formatCode>
                      <c:ptCount val="12"/>
                      <c:pt idx="0">
                        <c:v>6.4808933038037244</c:v>
                      </c:pt>
                      <c:pt idx="1">
                        <c:v>6.2895660290181086</c:v>
                      </c:pt>
                      <c:pt idx="2">
                        <c:v>6.3487333714473051</c:v>
                      </c:pt>
                      <c:pt idx="3">
                        <c:v>6.2009085510441544</c:v>
                      </c:pt>
                      <c:pt idx="4">
                        <c:v>6.2913808623496514</c:v>
                      </c:pt>
                      <c:pt idx="5">
                        <c:v>6.2927302898145863</c:v>
                      </c:pt>
                      <c:pt idx="6">
                        <c:v>6.4353262770583681</c:v>
                      </c:pt>
                      <c:pt idx="7">
                        <c:v>6.3706672984943769</c:v>
                      </c:pt>
                      <c:pt idx="8">
                        <c:v>6.0238150035639277</c:v>
                      </c:pt>
                      <c:pt idx="9">
                        <c:v>6.26</c:v>
                      </c:pt>
                      <c:pt idx="10">
                        <c:v>6.17</c:v>
                      </c:pt>
                      <c:pt idx="11">
                        <c:v>6.16</c:v>
                      </c:pt>
                    </c:numCache>
                  </c:numRef>
                </c:val>
                <c:smooth val="1"/>
                <c:extLst xmlns:c15="http://schemas.microsoft.com/office/drawing/2012/chart">
                  <c:ext xmlns:c16="http://schemas.microsoft.com/office/drawing/2014/chart" uri="{C3380CC4-5D6E-409C-BE32-E72D297353CC}">
                    <c16:uniqueId val="{0000000D-5CBA-43CE-A849-E6045D8666C3}"/>
                  </c:ext>
                </c:extLst>
              </c15:ser>
            </c15:filteredLineSeries>
            <c15:filteredLineSeries>
              <c15:ser>
                <c:idx val="2"/>
                <c:order val="2"/>
                <c:tx>
                  <c:strRef>
                    <c:extLst xmlns:c15="http://schemas.microsoft.com/office/drawing/2012/chart">
                      <c:ext xmlns:c15="http://schemas.microsoft.com/office/drawing/2012/chart" uri="{02D57815-91ED-43cb-92C2-25804820EDAC}">
                        <c15:formulaRef>
                          <c15:sqref>PPT模板2!$A$200</c15:sqref>
                        </c15:formulaRef>
                      </c:ext>
                    </c:extLst>
                    <c:strCache>
                      <c:ptCount val="1"/>
                      <c:pt idx="0">
                        <c:v>2020年</c:v>
                      </c:pt>
                    </c:strCache>
                  </c:strRef>
                </c:tx>
                <c:spPr>
                  <a:ln w="34925" cap="rnd">
                    <a:solidFill>
                      <a:schemeClr val="accent3"/>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PPT模板2!$B$200:$M$200</c15:sqref>
                        </c15:formulaRef>
                      </c:ext>
                    </c:extLst>
                    <c:numCache>
                      <c:formatCode>0.00</c:formatCode>
                      <c:ptCount val="12"/>
                      <c:pt idx="0">
                        <c:v>5.99</c:v>
                      </c:pt>
                      <c:pt idx="1">
                        <c:v>6.13</c:v>
                      </c:pt>
                      <c:pt idx="2">
                        <c:v>6.19</c:v>
                      </c:pt>
                      <c:pt idx="3">
                        <c:v>6.37</c:v>
                      </c:pt>
                      <c:pt idx="4">
                        <c:v>6.19</c:v>
                      </c:pt>
                      <c:pt idx="5">
                        <c:v>6.02</c:v>
                      </c:pt>
                      <c:pt idx="6">
                        <c:v>6.18</c:v>
                      </c:pt>
                      <c:pt idx="7">
                        <c:v>6.19</c:v>
                      </c:pt>
                      <c:pt idx="8">
                        <c:v>6.17</c:v>
                      </c:pt>
                      <c:pt idx="9">
                        <c:v>6.1242083284029158</c:v>
                      </c:pt>
                      <c:pt idx="10">
                        <c:v>6.1480330736579933</c:v>
                      </c:pt>
                      <c:pt idx="11">
                        <c:v>6.491606848636513</c:v>
                      </c:pt>
                    </c:numCache>
                  </c:numRef>
                </c:val>
                <c:smooth val="1"/>
                <c:extLst xmlns:c15="http://schemas.microsoft.com/office/drawing/2012/chart">
                  <c:ext xmlns:c16="http://schemas.microsoft.com/office/drawing/2014/chart" uri="{C3380CC4-5D6E-409C-BE32-E72D297353CC}">
                    <c16:uniqueId val="{0000000E-5CBA-43CE-A849-E6045D8666C3}"/>
                  </c:ext>
                </c:extLst>
              </c15:ser>
            </c15:filteredLineSeries>
            <c15:filteredLineSeries>
              <c15:ser>
                <c:idx val="3"/>
                <c:order val="3"/>
                <c:tx>
                  <c:strRef>
                    <c:extLst xmlns:c15="http://schemas.microsoft.com/office/drawing/2012/chart">
                      <c:ext xmlns:c15="http://schemas.microsoft.com/office/drawing/2012/chart" uri="{02D57815-91ED-43cb-92C2-25804820EDAC}">
                        <c15:formulaRef>
                          <c15:sqref>PPT模板2!$A$201</c15:sqref>
                        </c15:formulaRef>
                      </c:ext>
                    </c:extLst>
                    <c:strCache>
                      <c:ptCount val="1"/>
                      <c:pt idx="0">
                        <c:v>2021年</c:v>
                      </c:pt>
                    </c:strCache>
                  </c:strRef>
                </c:tx>
                <c:spPr>
                  <a:ln w="34925" cap="rnd">
                    <a:solidFill>
                      <a:schemeClr val="accent4"/>
                    </a:solidFill>
                    <a:round/>
                  </a:ln>
                  <a:effectLst>
                    <a:outerShdw blurRad="57150" dist="19050" dir="5400000" algn="ctr" rotWithShape="0">
                      <a:srgbClr val="000000">
                        <a:alpha val="63000"/>
                      </a:srgbClr>
                    </a:outerShdw>
                  </a:effectLst>
                </c:spPr>
                <c:marker>
                  <c:symbol val="none"/>
                </c:marker>
                <c:dLbls>
                  <c:dLbl>
                    <c:idx val="7"/>
                    <c:layout>
                      <c:manualLayout>
                        <c:x val="-2.1615245644156147E-2"/>
                        <c:y val="6.228871757200616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F-5CBA-43CE-A849-E6045D8666C3}"/>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4"/>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no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PPT模板2!$B$201:$M$201</c15:sqref>
                        </c15:formulaRef>
                      </c:ext>
                    </c:extLst>
                    <c:numCache>
                      <c:formatCode>0.00</c:formatCode>
                      <c:ptCount val="12"/>
                      <c:pt idx="0">
                        <c:v>6.4162370486761553</c:v>
                      </c:pt>
                      <c:pt idx="1">
                        <c:v>6.2641099546862433</c:v>
                      </c:pt>
                      <c:pt idx="2">
                        <c:v>6.1109633564061756</c:v>
                      </c:pt>
                      <c:pt idx="3">
                        <c:v>6.041940951445997</c:v>
                      </c:pt>
                      <c:pt idx="4">
                        <c:v>6.1288135776377972</c:v>
                      </c:pt>
                      <c:pt idx="5">
                        <c:v>6.2684610383760537</c:v>
                      </c:pt>
                      <c:pt idx="6">
                        <c:v>6.2520545940803158</c:v>
                      </c:pt>
                      <c:pt idx="7">
                        <c:v>6.4815825648384564</c:v>
                      </c:pt>
                      <c:pt idx="8">
                        <c:v>6.6036383338126043</c:v>
                      </c:pt>
                      <c:pt idx="9">
                        <c:v>6.6340954412810635</c:v>
                      </c:pt>
                      <c:pt idx="10">
                        <c:v>6.7143400253321071</c:v>
                      </c:pt>
                      <c:pt idx="11">
                        <c:v>7.1798954057877342</c:v>
                      </c:pt>
                    </c:numCache>
                  </c:numRef>
                </c:val>
                <c:smooth val="1"/>
                <c:extLst xmlns:c15="http://schemas.microsoft.com/office/drawing/2012/chart">
                  <c:ext xmlns:c16="http://schemas.microsoft.com/office/drawing/2014/chart" uri="{C3380CC4-5D6E-409C-BE32-E72D297353CC}">
                    <c16:uniqueId val="{00000010-5CBA-43CE-A849-E6045D8666C3}"/>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PPT模板2!$A$202</c15:sqref>
                        </c15:formulaRef>
                      </c:ext>
                    </c:extLst>
                    <c:strCache>
                      <c:ptCount val="1"/>
                      <c:pt idx="0">
                        <c:v>2022年</c:v>
                      </c:pt>
                    </c:strCache>
                  </c:strRef>
                </c:tx>
                <c:spPr>
                  <a:ln w="34925" cap="rnd">
                    <a:solidFill>
                      <a:schemeClr val="accent5"/>
                    </a:solidFill>
                    <a:round/>
                  </a:ln>
                  <a:effectLst>
                    <a:outerShdw blurRad="57150" dist="19050" dir="5400000" algn="ctr" rotWithShape="0">
                      <a:srgbClr val="000000">
                        <a:alpha val="63000"/>
                      </a:srgbClr>
                    </a:outerShdw>
                  </a:effectLst>
                </c:spPr>
                <c:marker>
                  <c:symbol val="circle"/>
                  <c:size val="5"/>
                  <c:spPr>
                    <a:solidFill>
                      <a:schemeClr val="accent5"/>
                    </a:solidFill>
                    <a:ln w="12700">
                      <a:solidFill>
                        <a:schemeClr val="bg1"/>
                      </a:solidFill>
                      <a:round/>
                    </a:ln>
                    <a:effectLst>
                      <a:outerShdw blurRad="57150" dist="19050" dir="5400000" algn="ctr" rotWithShape="0">
                        <a:srgbClr val="000000">
                          <a:alpha val="63000"/>
                        </a:srgbClr>
                      </a:outerShdw>
                    </a:effectLst>
                  </c:spPr>
                </c:marker>
                <c:dLbls>
                  <c:delete val="1"/>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PPT模板2!$B$202:$M$202</c15:sqref>
                        </c15:formulaRef>
                      </c:ext>
                    </c:extLst>
                    <c:numCache>
                      <c:formatCode>0.00</c:formatCode>
                      <c:ptCount val="12"/>
                      <c:pt idx="0">
                        <c:v>7.1245795658958802</c:v>
                      </c:pt>
                      <c:pt idx="1">
                        <c:v>7.0835034472739045</c:v>
                      </c:pt>
                      <c:pt idx="2">
                        <c:v>6.9190462141980005</c:v>
                      </c:pt>
                      <c:pt idx="3">
                        <c:v>6.8284693307879261</c:v>
                      </c:pt>
                      <c:pt idx="4">
                        <c:v>6.9467845891310045</c:v>
                      </c:pt>
                      <c:pt idx="5">
                        <c:v>6.7726827740827513</c:v>
                      </c:pt>
                      <c:pt idx="6">
                        <c:v>6.62</c:v>
                      </c:pt>
                      <c:pt idx="7">
                        <c:v>6.5180490467225543</c:v>
                      </c:pt>
                      <c:pt idx="8">
                        <c:v>6.5105932225643413</c:v>
                      </c:pt>
                      <c:pt idx="9">
                        <c:v>6.2469467736554352</c:v>
                      </c:pt>
                      <c:pt idx="10">
                        <c:v>6.0180834096445208</c:v>
                      </c:pt>
                      <c:pt idx="11">
                        <c:v>5.9319390028820331</c:v>
                      </c:pt>
                    </c:numCache>
                  </c:numRef>
                </c:val>
                <c:smooth val="1"/>
                <c:extLst xmlns:c15="http://schemas.microsoft.com/office/drawing/2012/chart">
                  <c:ext xmlns:c16="http://schemas.microsoft.com/office/drawing/2014/chart" uri="{C3380CC4-5D6E-409C-BE32-E72D297353CC}">
                    <c16:uniqueId val="{00000011-5CBA-43CE-A849-E6045D8666C3}"/>
                  </c:ext>
                </c:extLst>
              </c15:ser>
            </c15:filteredLineSeries>
          </c:ext>
        </c:extLst>
      </c:lineChart>
      <c:catAx>
        <c:axId val="1292435040"/>
        <c:scaling>
          <c:orientation val="minMax"/>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292433792"/>
        <c:crosses val="autoZero"/>
        <c:auto val="1"/>
        <c:lblAlgn val="ctr"/>
        <c:lblOffset val="100"/>
        <c:noMultiLvlLbl val="0"/>
      </c:catAx>
      <c:valAx>
        <c:axId val="1292433792"/>
        <c:scaling>
          <c:orientation val="minMax"/>
          <c:max val="7.3"/>
          <c:min val="5.8"/>
        </c:scaling>
        <c:delete val="0"/>
        <c:axPos val="l"/>
        <c:majorGridlines>
          <c:spPr>
            <a:ln w="9525" cap="flat" cmpd="sng" algn="ctr">
              <a:solidFill>
                <a:schemeClr val="bg1">
                  <a:lumMod val="85000"/>
                </a:schemeClr>
              </a:solidFill>
              <a:round/>
            </a:ln>
            <a:effectLst/>
          </c:spPr>
        </c:majorGridlines>
        <c:minorGridlines>
          <c:spPr>
            <a:ln w="12700" cap="flat" cmpd="sng" algn="ctr">
              <a:solidFill>
                <a:schemeClr val="tx1">
                  <a:lumMod val="5000"/>
                  <a:lumOff val="95000"/>
                </a:schemeClr>
              </a:solidFill>
              <a:round/>
            </a:ln>
            <a:effectLst/>
          </c:spPr>
        </c:minorGridlines>
        <c:numFmt formatCode="0.00" sourceLinked="1"/>
        <c:majorTickMark val="none"/>
        <c:minorTickMark val="none"/>
        <c:tickLblPos val="nextTo"/>
        <c:spPr>
          <a:solidFill>
            <a:schemeClr val="bg1"/>
          </a:solidFill>
          <a:ln>
            <a:noFill/>
          </a:ln>
          <a:effectLst/>
        </c:spPr>
        <c:txPr>
          <a:bodyPr rot="-60000000" spcFirstLastPara="1" vertOverflow="ellipsis" vert="horz" wrap="square" anchor="ctr" anchorCtr="1"/>
          <a:lstStyle/>
          <a:p>
            <a:pPr>
              <a:defRPr sz="1197" b="0" i="0" u="none" strike="noStrike" kern="1200" baseline="0">
                <a:noFill/>
                <a:latin typeface="+mn-lt"/>
                <a:ea typeface="+mn-ea"/>
                <a:cs typeface="+mn-cs"/>
              </a:defRPr>
            </a:pPr>
            <a:endParaRPr lang="zh-CN"/>
          </a:p>
        </c:txPr>
        <c:crossAx val="12924350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zh-CN"/>
    </a:p>
  </c:txPr>
  <c:externalData r:id="rId3">
    <c:autoUpdate val="0"/>
  </c:externalData>
  <c:userShapes r:id="rId4"/>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r>
              <a: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rPr>
              <a:t>2025年新能源乘用车趋势</a:t>
            </a:r>
          </a:p>
        </c:rich>
      </c:tx>
      <c:layout>
        <c:manualLayout>
          <c:xMode val="edge"/>
          <c:yMode val="edge"/>
          <c:x val="0.35109958083210635"/>
          <c:y val="2.2257201533702281E-2"/>
        </c:manualLayout>
      </c:layout>
      <c:overlay val="0"/>
      <c:spPr>
        <a:noFill/>
        <a:ln>
          <a:noFill/>
        </a:ln>
        <a:effectLst/>
      </c:spPr>
      <c:txPr>
        <a:bodyPr rot="0" spcFirstLastPara="1" vertOverflow="ellipsis" vert="horz" wrap="square" anchor="ctr" anchorCtr="1"/>
        <a:lstStyle/>
        <a:p>
          <a:pPr algn="ctr" rtl="0">
            <a:def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endParaRPr lang="zh-CN"/>
        </a:p>
      </c:txPr>
    </c:title>
    <c:autoTitleDeleted val="0"/>
    <c:plotArea>
      <c:layout>
        <c:manualLayout>
          <c:layoutTarget val="inner"/>
          <c:xMode val="edge"/>
          <c:yMode val="edge"/>
          <c:x val="5.7463249033620031E-2"/>
          <c:y val="0.26640024974644833"/>
          <c:w val="0.88072270323514235"/>
          <c:h val="0.63611694760889437"/>
        </c:manualLayout>
      </c:layout>
      <c:barChart>
        <c:barDir val="col"/>
        <c:grouping val="clustered"/>
        <c:varyColors val="0"/>
        <c:ser>
          <c:idx val="0"/>
          <c:order val="1"/>
          <c:tx>
            <c:strRef>
              <c:f>'新能源模板（二手车）'!$A$447</c:f>
              <c:strCache>
                <c:ptCount val="1"/>
                <c:pt idx="0">
                  <c:v>2024年</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'新能源模板（二手车）'!$B$445:$M$445</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'新能源模板（二手车）'!$B$447:$M$447</c:f>
              <c:numCache>
                <c:formatCode>0.00</c:formatCode>
                <c:ptCount val="12"/>
                <c:pt idx="0">
                  <c:v>8.9454999999999991</c:v>
                </c:pt>
                <c:pt idx="1">
                  <c:v>6.4702000000000002</c:v>
                </c:pt>
                <c:pt idx="2">
                  <c:v>9.1458999999999993</c:v>
                </c:pt>
                <c:pt idx="3">
                  <c:v>8.9047999999999998</c:v>
                </c:pt>
                <c:pt idx="4">
                  <c:v>8.5736000000000008</c:v>
                </c:pt>
                <c:pt idx="5">
                  <c:v>8.6074000000000002</c:v>
                </c:pt>
                <c:pt idx="6">
                  <c:v>8.9838000000000005</c:v>
                </c:pt>
                <c:pt idx="7">
                  <c:v>9.2984000000000009</c:v>
                </c:pt>
                <c:pt idx="8">
                  <c:v>10.0482</c:v>
                </c:pt>
                <c:pt idx="9">
                  <c:v>10.419499999999999</c:v>
                </c:pt>
                <c:pt idx="10">
                  <c:v>11.0885</c:v>
                </c:pt>
                <c:pt idx="11">
                  <c:v>12.3653</c:v>
                </c:pt>
              </c:numCache>
            </c:numRef>
          </c:val>
          <c:extLst>
            <c:ext xmlns:c16="http://schemas.microsoft.com/office/drawing/2014/chart" uri="{C3380CC4-5D6E-409C-BE32-E72D297353CC}">
              <c16:uniqueId val="{00000000-9917-4254-90F1-5B03E6B8B716}"/>
            </c:ext>
          </c:extLst>
        </c:ser>
        <c:ser>
          <c:idx val="2"/>
          <c:order val="2"/>
          <c:tx>
            <c:strRef>
              <c:f>'新能源模板（二手车）'!$A$448</c:f>
              <c:strCache>
                <c:ptCount val="1"/>
                <c:pt idx="0">
                  <c:v>2025年</c:v>
                </c:pt>
              </c:strCache>
            </c:strRef>
          </c:tx>
          <c:spPr>
            <a:solidFill>
              <a:srgbClr val="3A9673"/>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defRPr sz="8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'新能源模板（二手车）'!$B$445:$M$445</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'新能源模板（二手车）'!$B$448:$M$448</c:f>
              <c:numCache>
                <c:formatCode>0.00</c:formatCode>
                <c:ptCount val="12"/>
                <c:pt idx="0">
                  <c:v>9.0799000000000003</c:v>
                </c:pt>
                <c:pt idx="1">
                  <c:v>9.8635000000000002</c:v>
                </c:pt>
                <c:pt idx="2">
                  <c:v>11.7082</c:v>
                </c:pt>
                <c:pt idx="3">
                  <c:v>11.7837</c:v>
                </c:pt>
                <c:pt idx="4">
                  <c:v>12.0991</c:v>
                </c:pt>
                <c:pt idx="5">
                  <c:v>14.1145</c:v>
                </c:pt>
                <c:pt idx="6">
                  <c:v>14.2798</c:v>
                </c:pt>
              </c:numCache>
            </c:numRef>
          </c:val>
          <c:extLst>
            <c:ext xmlns:c16="http://schemas.microsoft.com/office/drawing/2014/chart" uri="{C3380CC4-5D6E-409C-BE32-E72D297353CC}">
              <c16:uniqueId val="{00000001-9917-4254-90F1-5B03E6B8B716}"/>
            </c:ext>
          </c:extLst>
        </c:ser>
        <c:dLbls>
          <c:showLegendKey val="0"/>
          <c:showVal val="0"/>
          <c:showCatName val="0"/>
          <c:showSerName val="0"/>
          <c:showPercent val="0"/>
          <c:showBubbleSize val="0"/>
        </c:dLbls>
        <c:gapWidth val="15"/>
        <c:overlap val="-27"/>
        <c:axId val="1897466943"/>
        <c:axId val="2003501551"/>
        <c:extLst>
          <c:ext xmlns:c15="http://schemas.microsoft.com/office/drawing/2012/chart" uri="{02D57815-91ED-43cb-92C2-25804820EDAC}">
            <c15:filteredBarSeries>
              <c15:ser>
                <c:idx val="1"/>
                <c:order val="0"/>
                <c:tx>
                  <c:strRef>
                    <c:extLst>
                      <c:ext uri="{02D57815-91ED-43cb-92C2-25804820EDAC}">
                        <c15:formulaRef>
                          <c15:sqref>'新能源模板（二手车）'!$A$446</c15:sqref>
                        </c15:formulaRef>
                      </c:ext>
                    </c:extLst>
                    <c:strCache>
                      <c:ptCount val="1"/>
                      <c:pt idx="0">
                        <c:v>2023年</c:v>
                      </c:pt>
                    </c:strCache>
                  </c:strRef>
                </c:tx>
                <c:spPr>
                  <a:solidFill>
                    <a:srgbClr val="42AC8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'新能源模板（二手车）'!$B$445:$M$445</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'新能源模板（二手车）'!$B$446:$M$446</c15:sqref>
                        </c15:formulaRef>
                      </c:ext>
                    </c:extLst>
                    <c:numCache>
                      <c:formatCode>0.00</c:formatCode>
                      <c:ptCount val="12"/>
                      <c:pt idx="0">
                        <c:v>3.8153000000000001</c:v>
                      </c:pt>
                      <c:pt idx="1">
                        <c:v>4.5963000000000003</c:v>
                      </c:pt>
                      <c:pt idx="2">
                        <c:v>5.5936000000000003</c:v>
                      </c:pt>
                      <c:pt idx="3">
                        <c:v>5.2971000000000004</c:v>
                      </c:pt>
                      <c:pt idx="4">
                        <c:v>5.6508000000000003</c:v>
                      </c:pt>
                      <c:pt idx="5">
                        <c:v>6.02</c:v>
                      </c:pt>
                      <c:pt idx="6">
                        <c:v>6.0571999999999999</c:v>
                      </c:pt>
                      <c:pt idx="7">
                        <c:v>6.6698000000000004</c:v>
                      </c:pt>
                      <c:pt idx="8">
                        <c:v>7.5811000000000002</c:v>
                      </c:pt>
                      <c:pt idx="9">
                        <c:v>7.65</c:v>
                      </c:pt>
                      <c:pt idx="10">
                        <c:v>8.625</c:v>
                      </c:pt>
                      <c:pt idx="11">
                        <c:v>8.7301000000000002</c:v>
                      </c:pt>
                    </c:numCache>
                  </c:numRef>
                </c:val>
                <c:extLst>
                  <c:ext xmlns:c16="http://schemas.microsoft.com/office/drawing/2014/chart" uri="{C3380CC4-5D6E-409C-BE32-E72D297353CC}">
                    <c16:uniqueId val="{0000001C-9917-4254-90F1-5B03E6B8B716}"/>
                  </c:ext>
                </c:extLst>
              </c15:ser>
            </c15:filteredBarSeries>
          </c:ext>
        </c:extLst>
      </c:barChart>
      <c:lineChart>
        <c:grouping val="standard"/>
        <c:varyColors val="0"/>
        <c:ser>
          <c:idx val="3"/>
          <c:order val="3"/>
          <c:tx>
            <c:strRef>
              <c:f>'新能源模板（二手车）'!$A$449</c:f>
              <c:strCache>
                <c:ptCount val="1"/>
                <c:pt idx="0">
                  <c:v>2024月度同比</c:v>
                </c:pt>
              </c:strCache>
            </c:strRef>
          </c:tx>
          <c:spPr>
            <a:ln w="28575" cap="rnd">
              <a:solidFill>
                <a:schemeClr val="accent2"/>
              </a:solidFill>
              <a:round/>
            </a:ln>
            <a:effectLst/>
          </c:spPr>
          <c:marker>
            <c:symbol val="circle"/>
            <c:size val="6"/>
            <c:spPr>
              <a:solidFill>
                <a:schemeClr val="accent2"/>
              </a:solidFill>
              <a:ln w="15875">
                <a:solidFill>
                  <a:schemeClr val="bg1"/>
                </a:solidFill>
              </a:ln>
              <a:effectLst/>
            </c:spPr>
          </c:marker>
          <c:dLbls>
            <c:dLbl>
              <c:idx val="0"/>
              <c:layout>
                <c:manualLayout>
                  <c:x val="-4.1944150943396229E-2"/>
                  <c:y val="-5.977954601807812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917-4254-90F1-5B03E6B8B716}"/>
                </c:ext>
              </c:extLst>
            </c:dLbl>
            <c:dLbl>
              <c:idx val="1"/>
              <c:layout>
                <c:manualLayout>
                  <c:x val="-2.8419795808272134E-2"/>
                  <c:y val="-7.979912766536478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917-4254-90F1-5B03E6B8B716}"/>
                </c:ext>
              </c:extLst>
            </c:dLbl>
            <c:dLbl>
              <c:idx val="2"/>
              <c:layout>
                <c:manualLayout>
                  <c:x val="-1.5740674639704123E-2"/>
                  <c:y val="-5.914783096837619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9917-4254-90F1-5B03E6B8B716}"/>
                </c:ext>
              </c:extLst>
            </c:dLbl>
            <c:dLbl>
              <c:idx val="3"/>
              <c:layout>
                <c:manualLayout>
                  <c:x val="-3.1174501309426745E-2"/>
                  <c:y val="-6.330657665243655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9917-4254-90F1-5B03E6B8B716}"/>
                </c:ext>
              </c:extLst>
            </c:dLbl>
            <c:dLbl>
              <c:idx val="4"/>
              <c:layout>
                <c:manualLayout>
                  <c:x val="-2.5377674528990746E-2"/>
                  <c:y val="-0.10652827493675147"/>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9917-4254-90F1-5B03E6B8B716}"/>
                </c:ext>
              </c:extLst>
            </c:dLbl>
            <c:dLbl>
              <c:idx val="5"/>
              <c:layout>
                <c:manualLayout>
                  <c:x val="-3.5859676376112599E-2"/>
                  <c:y val="4.445371927912195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9917-4254-90F1-5B03E6B8B716}"/>
                </c:ext>
              </c:extLst>
            </c:dLbl>
            <c:dLbl>
              <c:idx val="6"/>
              <c:layout>
                <c:manualLayout>
                  <c:x val="-3.1344654285074047E-2"/>
                  <c:y val="-5.934619984166323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9917-4254-90F1-5B03E6B8B716}"/>
                </c:ext>
              </c:extLst>
            </c:dLbl>
            <c:dLbl>
              <c:idx val="7"/>
              <c:layout>
                <c:manualLayout>
                  <c:x val="-3.2622234199652773E-2"/>
                  <c:y val="-8.257399052714593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9917-4254-90F1-5B03E6B8B716}"/>
                </c:ext>
              </c:extLst>
            </c:dLbl>
            <c:dLbl>
              <c:idx val="8"/>
              <c:layout>
                <c:manualLayout>
                  <c:x val="-3.5347707617850964E-2"/>
                  <c:y val="-7.49625811627875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9917-4254-90F1-5B03E6B8B716}"/>
                </c:ext>
              </c:extLst>
            </c:dLbl>
            <c:dLbl>
              <c:idx val="9"/>
              <c:layout>
                <c:manualLayout>
                  <c:x val="-3.4075371629039217E-2"/>
                  <c:y val="-7.891097127904803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9917-4254-90F1-5B03E6B8B716}"/>
                </c:ext>
              </c:extLst>
            </c:dLbl>
            <c:dLbl>
              <c:idx val="10"/>
              <c:layout>
                <c:manualLayout>
                  <c:x val="-3.4114017081974188E-2"/>
                  <c:y val="-7.505132268941533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9917-4254-90F1-5B03E6B8B716}"/>
                </c:ext>
              </c:extLst>
            </c:dLbl>
            <c:dLbl>
              <c:idx val="11"/>
              <c:layout>
                <c:manualLayout>
                  <c:x val="-3.7009576092440731E-2"/>
                  <c:y val="-6.72432839835220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9917-4254-90F1-5B03E6B8B716}"/>
                </c:ext>
              </c:extLst>
            </c:dLbl>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'新能源模板（二手车）'!$B$445:$M$445</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'新能源模板（二手车）'!$B$449:$M$449</c:f>
              <c:numCache>
                <c:formatCode>0.0%</c:formatCode>
                <c:ptCount val="12"/>
                <c:pt idx="0">
                  <c:v>1.3446386915838855</c:v>
                </c:pt>
                <c:pt idx="1">
                  <c:v>0.40769749581184861</c:v>
                </c:pt>
                <c:pt idx="2">
                  <c:v>0.63506507437070914</c:v>
                </c:pt>
                <c:pt idx="3">
                  <c:v>0.68107077457476717</c:v>
                </c:pt>
                <c:pt idx="4">
                  <c:v>0.51723649748708156</c:v>
                </c:pt>
                <c:pt idx="5">
                  <c:v>0.42980066445182735</c:v>
                </c:pt>
                <c:pt idx="6">
                  <c:v>0.48316053622135652</c:v>
                </c:pt>
                <c:pt idx="7">
                  <c:v>0.39410477075774392</c:v>
                </c:pt>
                <c:pt idx="8">
                  <c:v>0.32542770838005031</c:v>
                </c:pt>
                <c:pt idx="9">
                  <c:v>0.36202614379084952</c:v>
                </c:pt>
                <c:pt idx="10">
                  <c:v>0.28562318840579709</c:v>
                </c:pt>
                <c:pt idx="11">
                  <c:v>0.41639843758948913</c:v>
                </c:pt>
              </c:numCache>
            </c:numRef>
          </c:val>
          <c:smooth val="1"/>
          <c:extLst>
            <c:ext xmlns:c16="http://schemas.microsoft.com/office/drawing/2014/chart" uri="{C3380CC4-5D6E-409C-BE32-E72D297353CC}">
              <c16:uniqueId val="{0000000E-9917-4254-90F1-5B03E6B8B716}"/>
            </c:ext>
          </c:extLst>
        </c:ser>
        <c:ser>
          <c:idx val="5"/>
          <c:order val="5"/>
          <c:tx>
            <c:strRef>
              <c:f>'新能源模板（二手车）'!$A$451</c:f>
              <c:strCache>
                <c:ptCount val="1"/>
                <c:pt idx="0">
                  <c:v>2025月度同比</c:v>
                </c:pt>
              </c:strCache>
            </c:strRef>
          </c:tx>
          <c:spPr>
            <a:ln w="28575" cap="rnd">
              <a:solidFill>
                <a:srgbClr val="C00000"/>
              </a:solidFill>
              <a:round/>
            </a:ln>
            <a:effectLst/>
          </c:spPr>
          <c:marker>
            <c:symbol val="circle"/>
            <c:size val="6"/>
            <c:spPr>
              <a:solidFill>
                <a:srgbClr val="C00000"/>
              </a:solidFill>
              <a:ln w="15875">
                <a:solidFill>
                  <a:schemeClr val="bg1"/>
                </a:solidFill>
              </a:ln>
              <a:effectLst/>
            </c:spPr>
          </c:marker>
          <c:dLbls>
            <c:dLbl>
              <c:idx val="0"/>
              <c:layout>
                <c:manualLayout>
                  <c:x val="-3.1510348467342776E-2"/>
                  <c:y val="-0.1129403761417590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9917-4254-90F1-5B03E6B8B716}"/>
                </c:ext>
              </c:extLst>
            </c:dLbl>
            <c:dLbl>
              <c:idx val="1"/>
              <c:layout>
                <c:manualLayout>
                  <c:x val="-3.0396622305903832E-2"/>
                  <c:y val="-0.1170164618321262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9917-4254-90F1-5B03E6B8B716}"/>
                </c:ext>
              </c:extLst>
            </c:dLbl>
            <c:dLbl>
              <c:idx val="2"/>
              <c:layout>
                <c:manualLayout>
                  <c:x val="-2.3129768600925596E-2"/>
                  <c:y val="-5.451167346353974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9917-4254-90F1-5B03E6B8B716}"/>
                </c:ext>
              </c:extLst>
            </c:dLbl>
            <c:dLbl>
              <c:idx val="3"/>
              <c:layout>
                <c:manualLayout>
                  <c:x val="-2.6043944464222195E-2"/>
                  <c:y val="-5.359025894403542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9917-4254-90F1-5B03E6B8B716}"/>
                </c:ext>
              </c:extLst>
            </c:dLbl>
            <c:dLbl>
              <c:idx val="4"/>
              <c:layout>
                <c:manualLayout>
                  <c:x val="-1.8815950416240741E-2"/>
                  <c:y val="-6.863145543392695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9917-4254-90F1-5B03E6B8B716}"/>
                </c:ext>
              </c:extLst>
            </c:dLbl>
            <c:dLbl>
              <c:idx val="5"/>
              <c:layout>
                <c:manualLayout>
                  <c:x val="-2.3166083443528145E-2"/>
                  <c:y val="-5.41699636591456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9917-4254-90F1-5B03E6B8B716}"/>
                </c:ext>
              </c:extLst>
            </c:dLbl>
            <c:dLbl>
              <c:idx val="6"/>
              <c:layout>
                <c:manualLayout>
                  <c:x val="-2.893556425774297E-2"/>
                  <c:y val="-0.12156866498955225"/>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5-9917-4254-90F1-5B03E6B8B716}"/>
                </c:ext>
              </c:extLst>
            </c:dLbl>
            <c:dLbl>
              <c:idx val="7"/>
              <c:layout>
                <c:manualLayout>
                  <c:x val="-1.8808116767533037E-2"/>
                  <c:y val="-0.11372552531280695"/>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6-9917-4254-90F1-5B03E6B8B716}"/>
                </c:ext>
              </c:extLst>
            </c:dLbl>
            <c:dLbl>
              <c:idx val="8"/>
              <c:layout>
                <c:manualLayout>
                  <c:x val="5.7906816760830678E-3"/>
                  <c:y val="-4.725147707373222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7-9917-4254-90F1-5B03E6B8B716}"/>
                </c:ext>
              </c:extLst>
            </c:dLbl>
            <c:dLbl>
              <c:idx val="9"/>
              <c:layout>
                <c:manualLayout>
                  <c:x val="-2.8953408380415868E-3"/>
                  <c:y val="-6.693959252112054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8-9917-4254-90F1-5B03E6B8B716}"/>
                </c:ext>
              </c:extLst>
            </c:dLbl>
            <c:dLbl>
              <c:idx val="10"/>
              <c:layout>
                <c:manualLayout>
                  <c:x val="-1.5942509280206654E-2"/>
                  <c:y val="-7.397851097475656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9-9917-4254-90F1-5B03E6B8B716}"/>
                </c:ext>
              </c:extLst>
            </c:dLbl>
            <c:dLbl>
              <c:idx val="11"/>
              <c:layout>
                <c:manualLayout>
                  <c:x val="-2.3164490568734982E-2"/>
                  <c:y val="-7.3495952392410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A-9917-4254-90F1-5B03E6B8B716}"/>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rgbClr val="C00000"/>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'新能源模板（二手车）'!$B$445:$M$445</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'新能源模板（二手车）'!$B$451:$M$451</c:f>
              <c:numCache>
                <c:formatCode>0.0%</c:formatCode>
                <c:ptCount val="12"/>
                <c:pt idx="0">
                  <c:v>1.5024313900844135E-2</c:v>
                </c:pt>
                <c:pt idx="1">
                  <c:v>0.52445055794256745</c:v>
                </c:pt>
                <c:pt idx="2">
                  <c:v>0.2801583223083568</c:v>
                </c:pt>
                <c:pt idx="3">
                  <c:v>0.32329754739017158</c:v>
                </c:pt>
                <c:pt idx="4">
                  <c:v>0.41120416161239137</c:v>
                </c:pt>
                <c:pt idx="5">
                  <c:v>0.63980993098961347</c:v>
                </c:pt>
                <c:pt idx="6">
                  <c:v>0.58950555444244079</c:v>
                </c:pt>
              </c:numCache>
            </c:numRef>
          </c:val>
          <c:smooth val="1"/>
          <c:extLst>
            <c:ext xmlns:c16="http://schemas.microsoft.com/office/drawing/2014/chart" uri="{C3380CC4-5D6E-409C-BE32-E72D297353CC}">
              <c16:uniqueId val="{0000001B-9917-4254-90F1-5B03E6B8B716}"/>
            </c:ext>
          </c:extLst>
        </c:ser>
        <c:dLbls>
          <c:showLegendKey val="0"/>
          <c:showVal val="1"/>
          <c:showCatName val="0"/>
          <c:showSerName val="0"/>
          <c:showPercent val="0"/>
          <c:showBubbleSize val="0"/>
        </c:dLbls>
        <c:marker val="1"/>
        <c:smooth val="0"/>
        <c:axId val="1588902175"/>
        <c:axId val="2003474191"/>
        <c:extLst>
          <c:ext xmlns:c15="http://schemas.microsoft.com/office/drawing/2012/chart" uri="{02D57815-91ED-43cb-92C2-25804820EDAC}">
            <c15:filteredLineSeries>
              <c15:ser>
                <c:idx val="4"/>
                <c:order val="4"/>
                <c:tx>
                  <c:strRef>
                    <c:extLst>
                      <c:ext uri="{02D57815-91ED-43cb-92C2-25804820EDAC}">
                        <c15:formulaRef>
                          <c15:sqref>'新能源模板（二手车）'!$A$450</c15:sqref>
                        </c15:formulaRef>
                      </c:ext>
                    </c:extLst>
                    <c:strCache>
                      <c:ptCount val="1"/>
                      <c:pt idx="0">
                        <c:v>2024月度环比</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'新能源模板（二手车）'!$B$445:$M$445</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'新能源模板（二手车）'!$B$450:$M$450</c15:sqref>
                        </c15:formulaRef>
                      </c:ext>
                    </c:extLst>
                    <c:numCache>
                      <c:formatCode>0.0%</c:formatCode>
                      <c:ptCount val="12"/>
                      <c:pt idx="0">
                        <c:v>2.4673256892818973E-2</c:v>
                      </c:pt>
                      <c:pt idx="1">
                        <c:v>-0.27670895981219601</c:v>
                      </c:pt>
                      <c:pt idx="2">
                        <c:v>0.41354208525238773</c:v>
                      </c:pt>
                      <c:pt idx="3">
                        <c:v>-2.6361539050284766E-2</c:v>
                      </c:pt>
                      <c:pt idx="4">
                        <c:v>-3.7193423771448998E-2</c:v>
                      </c:pt>
                      <c:pt idx="5">
                        <c:v>3.9423346085657581E-3</c:v>
                      </c:pt>
                      <c:pt idx="6">
                        <c:v>4.3729813881079105E-2</c:v>
                      </c:pt>
                      <c:pt idx="7">
                        <c:v>3.5018589015784016E-2</c:v>
                      </c:pt>
                      <c:pt idx="8">
                        <c:v>8.0637529037253575E-2</c:v>
                      </c:pt>
                      <c:pt idx="9">
                        <c:v>3.6951891881132917E-2</c:v>
                      </c:pt>
                      <c:pt idx="10">
                        <c:v>6.4206535822256397E-2</c:v>
                      </c:pt>
                      <c:pt idx="11">
                        <c:v>0.11514632276683047</c:v>
                      </c:pt>
                    </c:numCache>
                  </c:numRef>
                </c:val>
                <c:smooth val="0"/>
                <c:extLst>
                  <c:ext xmlns:c16="http://schemas.microsoft.com/office/drawing/2014/chart" uri="{C3380CC4-5D6E-409C-BE32-E72D297353CC}">
                    <c16:uniqueId val="{0000001D-9917-4254-90F1-5B03E6B8B716}"/>
                  </c:ext>
                </c:extLst>
              </c15:ser>
            </c15:filteredLineSeries>
            <c15:filteredLineSeries>
              <c15:ser>
                <c:idx val="6"/>
                <c:order val="6"/>
                <c:tx>
                  <c:strRef>
                    <c:extLst xmlns:c15="http://schemas.microsoft.com/office/drawing/2012/chart">
                      <c:ext xmlns:c15="http://schemas.microsoft.com/office/drawing/2012/chart" uri="{02D57815-91ED-43cb-92C2-25804820EDAC}">
                        <c15:formulaRef>
                          <c15:sqref>'新能源模板（二手车）'!$A$452</c15:sqref>
                        </c15:formulaRef>
                      </c:ext>
                    </c:extLst>
                    <c:strCache>
                      <c:ptCount val="1"/>
                      <c:pt idx="0">
                        <c:v>2025月度环比</c:v>
                      </c:pt>
                    </c:strCache>
                  </c:strRef>
                </c:tx>
                <c:spPr>
                  <a:ln w="28575" cap="rnd">
                    <a:solidFill>
                      <a:schemeClr val="accent1">
                        <a:lumMod val="60000"/>
                      </a:schemeClr>
                    </a:solidFill>
                    <a:round/>
                  </a:ln>
                  <a:effectLst/>
                </c:spPr>
                <c:marker>
                  <c:symbol val="circle"/>
                  <c:size val="5"/>
                  <c:spPr>
                    <a:solidFill>
                      <a:schemeClr val="accent1">
                        <a:lumMod val="60000"/>
                      </a:schemeClr>
                    </a:solidFill>
                    <a:ln w="9525">
                      <a:solidFill>
                        <a:schemeClr val="accent1">
                          <a:lumMod val="60000"/>
                        </a:schemeClr>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'新能源模板（二手车）'!$B$445:$M$445</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'新能源模板（二手车）'!$B$452:$M$452</c15:sqref>
                        </c15:formulaRef>
                      </c:ext>
                    </c:extLst>
                    <c:numCache>
                      <c:formatCode>0.0%</c:formatCode>
                      <c:ptCount val="12"/>
                      <c:pt idx="0">
                        <c:v>-0.2656951307287328</c:v>
                      </c:pt>
                      <c:pt idx="1">
                        <c:v>8.6300509917510079E-2</c:v>
                      </c:pt>
                      <c:pt idx="2">
                        <c:v>0.18702286206721747</c:v>
                      </c:pt>
                      <c:pt idx="3">
                        <c:v>6.4484720110691571E-3</c:v>
                      </c:pt>
                      <c:pt idx="4">
                        <c:v>2.676578663747383E-2</c:v>
                      </c:pt>
                      <c:pt idx="5">
                        <c:v>0.16657437330049341</c:v>
                      </c:pt>
                      <c:pt idx="6">
                        <c:v>1.1711360657479913E-2</c:v>
                      </c:pt>
                    </c:numCache>
                  </c:numRef>
                </c:val>
                <c:smooth val="0"/>
                <c:extLst xmlns:c15="http://schemas.microsoft.com/office/drawing/2012/chart">
                  <c:ext xmlns:c16="http://schemas.microsoft.com/office/drawing/2014/chart" uri="{C3380CC4-5D6E-409C-BE32-E72D297353CC}">
                    <c16:uniqueId val="{0000001E-9917-4254-90F1-5B03E6B8B716}"/>
                  </c:ext>
                </c:extLst>
              </c15:ser>
            </c15:filteredLineSeries>
          </c:ext>
        </c:extLst>
      </c:lineChart>
      <c:catAx>
        <c:axId val="1897466943"/>
        <c:scaling>
          <c:orientation val="minMax"/>
        </c:scaling>
        <c:delete val="0"/>
        <c:axPos val="b"/>
        <c:numFmt formatCode="General" sourceLinked="1"/>
        <c:majorTickMark val="none"/>
        <c:minorTickMark val="none"/>
        <c:tickLblPos val="nextTo"/>
        <c:spPr>
          <a:noFill/>
          <a:ln w="22225" cap="flat" cmpd="sng" algn="ctr">
            <a:solidFill>
              <a:schemeClr val="bg2">
                <a:lumMod val="90000"/>
              </a:schemeClr>
            </a:solidFill>
            <a:round/>
          </a:ln>
          <a:effectLst/>
        </c:spPr>
        <c:txPr>
          <a:bodyPr rot="-60000000" spcFirstLastPara="1" vertOverflow="ellipsis" vert="horz" wrap="square" anchor="ctr" anchorCtr="1"/>
          <a:lstStyle/>
          <a:p>
            <a:pPr algn="ctr">
              <a:defRPr lang="en-US" altLang="zh-CN" sz="1000" b="1"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003501551"/>
        <c:crosses val="autoZero"/>
        <c:auto val="1"/>
        <c:lblAlgn val="ctr"/>
        <c:lblOffset val="100"/>
        <c:noMultiLvlLbl val="0"/>
      </c:catAx>
      <c:valAx>
        <c:axId val="2003501551"/>
        <c:scaling>
          <c:orientation val="minMax"/>
          <c:max val="20"/>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897466943"/>
        <c:crosses val="autoZero"/>
        <c:crossBetween val="between"/>
      </c:valAx>
      <c:valAx>
        <c:axId val="2003474191"/>
        <c:scaling>
          <c:orientation val="minMax"/>
          <c:max val="1.5"/>
          <c:min val="-0.8"/>
        </c:scaling>
        <c:delete val="0"/>
        <c:axPos val="r"/>
        <c:numFmt formatCode="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588902175"/>
        <c:crosses val="max"/>
        <c:crossBetween val="between"/>
      </c:valAx>
      <c:catAx>
        <c:axId val="1588902175"/>
        <c:scaling>
          <c:orientation val="minMax"/>
        </c:scaling>
        <c:delete val="1"/>
        <c:axPos val="b"/>
        <c:numFmt formatCode="General" sourceLinked="1"/>
        <c:majorTickMark val="out"/>
        <c:minorTickMark val="none"/>
        <c:tickLblPos val="nextTo"/>
        <c:crossAx val="2003474191"/>
        <c:crosses val="autoZero"/>
        <c:auto val="1"/>
        <c:lblAlgn val="ctr"/>
        <c:lblOffset val="100"/>
        <c:noMultiLvlLbl val="0"/>
      </c:catAx>
      <c:spPr>
        <a:noFill/>
        <a:ln>
          <a:noFill/>
        </a:ln>
        <a:effectLst/>
      </c:spPr>
    </c:plotArea>
    <c:legend>
      <c:legendPos val="t"/>
      <c:legendEntry>
        <c:idx val="0"/>
        <c:txPr>
          <a:bodyPr rot="0" spcFirstLastPara="1" vertOverflow="ellipsis" vert="horz" wrap="square" anchor="ctr" anchorCtr="1"/>
          <a:lstStyle/>
          <a:p>
            <a:pPr>
              <a:defRPr lang="en-US" altLang="zh-CN"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Entry>
      <c:overlay val="0"/>
      <c:spPr>
        <a:noFill/>
        <a:ln>
          <a:noFill/>
        </a:ln>
        <a:effectLst/>
      </c:spPr>
      <c:txPr>
        <a:bodyPr rot="0" spcFirstLastPara="1" vertOverflow="ellipsis" vert="horz" wrap="square" anchor="ctr" anchorCtr="1"/>
        <a:lstStyle/>
        <a:p>
          <a:pPr>
            <a:defRPr lang="en-US" altLang="zh-CN"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30394870647810157"/>
          <c:y val="0.12657588804748179"/>
          <c:w val="0.41959410691761539"/>
          <c:h val="0.70772162779210379"/>
        </c:manualLayout>
      </c:layout>
      <c:doughnutChart>
        <c:varyColors val="1"/>
        <c:ser>
          <c:idx val="0"/>
          <c:order val="0"/>
          <c:spPr>
            <a:ln w="19050">
              <a:solidFill>
                <a:schemeClr val="bg1"/>
              </a:solidFill>
            </a:ln>
          </c:spPr>
          <c:dPt>
            <c:idx val="0"/>
            <c:bubble3D val="0"/>
            <c:spPr>
              <a:solidFill>
                <a:schemeClr val="accent6">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99B4-46B3-A50D-246E16F41C47}"/>
              </c:ext>
            </c:extLst>
          </c:dPt>
          <c:dPt>
            <c:idx val="1"/>
            <c:bubble3D val="0"/>
            <c:spPr>
              <a:solidFill>
                <a:schemeClr val="accent6">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99B4-46B3-A50D-246E16F41C47}"/>
              </c:ext>
            </c:extLst>
          </c:dPt>
          <c:dPt>
            <c:idx val="2"/>
            <c:bubble3D val="0"/>
            <c:spPr>
              <a:solidFill>
                <a:schemeClr val="accent6">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99B4-46B3-A50D-246E16F41C47}"/>
              </c:ext>
            </c:extLst>
          </c:dPt>
          <c:dPt>
            <c:idx val="3"/>
            <c:bubble3D val="0"/>
            <c:spPr>
              <a:solidFill>
                <a:schemeClr val="accent6"/>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99B4-46B3-A50D-246E16F41C47}"/>
              </c:ext>
            </c:extLst>
          </c:dPt>
          <c:dPt>
            <c:idx val="4"/>
            <c:bubble3D val="0"/>
            <c:spPr>
              <a:solidFill>
                <a:schemeClr val="accent6">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99B4-46B3-A50D-246E16F41C47}"/>
              </c:ext>
            </c:extLst>
          </c:dPt>
          <c:dPt>
            <c:idx val="5"/>
            <c:bubble3D val="0"/>
            <c:spPr>
              <a:solidFill>
                <a:schemeClr val="accent6">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99B4-46B3-A50D-246E16F41C47}"/>
              </c:ext>
            </c:extLst>
          </c:dPt>
          <c:dPt>
            <c:idx val="6"/>
            <c:bubble3D val="0"/>
            <c:spPr>
              <a:solidFill>
                <a:schemeClr val="accent6">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99B4-46B3-A50D-246E16F41C47}"/>
              </c:ext>
            </c:extLst>
          </c:dPt>
          <c:dLbls>
            <c:dLbl>
              <c:idx val="0"/>
              <c:layout>
                <c:manualLayout>
                  <c:x val="0.24470708231129101"/>
                  <c:y val="-0.20835690341763746"/>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9B4-46B3-A50D-246E16F41C47}"/>
                </c:ext>
              </c:extLst>
            </c:dLbl>
            <c:dLbl>
              <c:idx val="1"/>
              <c:layout>
                <c:manualLayout>
                  <c:x val="0.19618061634105466"/>
                  <c:y val="-7.0064543949916083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9B4-46B3-A50D-246E16F41C47}"/>
                </c:ext>
              </c:extLst>
            </c:dLbl>
            <c:dLbl>
              <c:idx val="2"/>
              <c:layout>
                <c:manualLayout>
                  <c:x val="0.24413537806286933"/>
                  <c:y val="0.1553848764286388"/>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99B4-46B3-A50D-246E16F41C47}"/>
                </c:ext>
              </c:extLst>
            </c:dLbl>
            <c:dLbl>
              <c:idx val="3"/>
              <c:layout>
                <c:manualLayout>
                  <c:x val="-1.1639266979399458E-2"/>
                  <c:y val="0.24479948873621984"/>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99B4-46B3-A50D-246E16F41C47}"/>
                </c:ext>
              </c:extLst>
            </c:dLbl>
            <c:dLbl>
              <c:idx val="4"/>
              <c:layout>
                <c:manualLayout>
                  <c:x val="-0.28016694848496881"/>
                  <c:y val="0.1878691428718442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99B4-46B3-A50D-246E16F41C47}"/>
                </c:ext>
              </c:extLst>
            </c:dLbl>
            <c:dLbl>
              <c:idx val="5"/>
              <c:layout>
                <c:manualLayout>
                  <c:x val="-0.24567137246282722"/>
                  <c:y val="-9.540930524876600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99B4-46B3-A50D-246E16F41C47}"/>
                </c:ext>
              </c:extLst>
            </c:dLbl>
            <c:dLbl>
              <c:idx val="6"/>
              <c:layout>
                <c:manualLayout>
                  <c:x val="-0.26069510677761487"/>
                  <c:y val="-0.24374629581672788"/>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D-99B4-46B3-A50D-246E16F41C47}"/>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'新能源模板（二手车）'!$A$3:$A$9</c:f>
              <c:strCache>
                <c:ptCount val="7"/>
                <c:pt idx="0">
                  <c:v>A00</c:v>
                </c:pt>
                <c:pt idx="1">
                  <c:v>A0</c:v>
                </c:pt>
                <c:pt idx="2">
                  <c:v>A</c:v>
                </c:pt>
                <c:pt idx="3">
                  <c:v>B</c:v>
                </c:pt>
                <c:pt idx="4">
                  <c:v>C</c:v>
                </c:pt>
                <c:pt idx="5">
                  <c:v>MPV</c:v>
                </c:pt>
                <c:pt idx="6">
                  <c:v>SUV</c:v>
                </c:pt>
              </c:strCache>
            </c:strRef>
          </c:cat>
          <c:val>
            <c:numRef>
              <c:f>'新能源模板（二手车）'!$B$3:$B$9</c:f>
              <c:numCache>
                <c:formatCode>0.0%</c:formatCode>
                <c:ptCount val="7"/>
                <c:pt idx="0">
                  <c:v>0.18415865173206525</c:v>
                </c:pt>
                <c:pt idx="1">
                  <c:v>8.2500000000000004E-2</c:v>
                </c:pt>
                <c:pt idx="2">
                  <c:v>0.1865</c:v>
                </c:pt>
                <c:pt idx="3">
                  <c:v>0.1085</c:v>
                </c:pt>
                <c:pt idx="4">
                  <c:v>5.6800000000000003E-2</c:v>
                </c:pt>
                <c:pt idx="5">
                  <c:v>0.10363744440704428</c:v>
                </c:pt>
                <c:pt idx="6">
                  <c:v>0.27790390386089048</c:v>
                </c:pt>
              </c:numCache>
            </c:numRef>
          </c:val>
          <c:extLst>
            <c:ext xmlns:c16="http://schemas.microsoft.com/office/drawing/2014/chart" uri="{C3380CC4-5D6E-409C-BE32-E72D297353CC}">
              <c16:uniqueId val="{0000000E-99B4-46B3-A50D-246E16F41C47}"/>
            </c:ext>
          </c:extLst>
        </c:ser>
        <c:dLbls>
          <c:showLegendKey val="0"/>
          <c:showVal val="1"/>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29750723725172984"/>
          <c:y val="0.17467762828189501"/>
          <c:w val="0.41959410691761539"/>
          <c:h val="0.70772162779210379"/>
        </c:manualLayout>
      </c:layout>
      <c:doughnutChart>
        <c:varyColors val="1"/>
        <c:ser>
          <c:idx val="0"/>
          <c:order val="0"/>
          <c:spPr>
            <a:ln w="19050">
              <a:solidFill>
                <a:schemeClr val="bg1"/>
              </a:solidFill>
            </a:ln>
          </c:spPr>
          <c:dPt>
            <c:idx val="0"/>
            <c:bubble3D val="0"/>
            <c:spPr>
              <a:solidFill>
                <a:schemeClr val="accent6">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A942-46BE-9019-09368EA719DE}"/>
              </c:ext>
            </c:extLst>
          </c:dPt>
          <c:dPt>
            <c:idx val="1"/>
            <c:bubble3D val="0"/>
            <c:spPr>
              <a:solidFill>
                <a:schemeClr val="accent6">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A942-46BE-9019-09368EA719DE}"/>
              </c:ext>
            </c:extLst>
          </c:dPt>
          <c:dPt>
            <c:idx val="2"/>
            <c:bubble3D val="0"/>
            <c:spPr>
              <a:solidFill>
                <a:schemeClr val="accent6">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A942-46BE-9019-09368EA719DE}"/>
              </c:ext>
            </c:extLst>
          </c:dPt>
          <c:dPt>
            <c:idx val="3"/>
            <c:bubble3D val="0"/>
            <c:spPr>
              <a:solidFill>
                <a:schemeClr val="accent6"/>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A942-46BE-9019-09368EA719DE}"/>
              </c:ext>
            </c:extLst>
          </c:dPt>
          <c:dPt>
            <c:idx val="4"/>
            <c:bubble3D val="0"/>
            <c:spPr>
              <a:solidFill>
                <a:schemeClr val="accent6">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A942-46BE-9019-09368EA719DE}"/>
              </c:ext>
            </c:extLst>
          </c:dPt>
          <c:dPt>
            <c:idx val="5"/>
            <c:bubble3D val="0"/>
            <c:spPr>
              <a:solidFill>
                <a:schemeClr val="accent6">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A942-46BE-9019-09368EA719DE}"/>
              </c:ext>
            </c:extLst>
          </c:dPt>
          <c:dPt>
            <c:idx val="6"/>
            <c:bubble3D val="0"/>
            <c:spPr>
              <a:solidFill>
                <a:schemeClr val="accent6">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A942-46BE-9019-09368EA719DE}"/>
              </c:ext>
            </c:extLst>
          </c:dPt>
          <c:dLbls>
            <c:dLbl>
              <c:idx val="0"/>
              <c:layout>
                <c:manualLayout>
                  <c:x val="0.20255677379174802"/>
                  <c:y val="-0.25425937428897599"/>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942-46BE-9019-09368EA719DE}"/>
                </c:ext>
              </c:extLst>
            </c:dLbl>
            <c:dLbl>
              <c:idx val="1"/>
              <c:layout>
                <c:manualLayout>
                  <c:x val="0.17330787949946039"/>
                  <c:y val="-1.4650855641745755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942-46BE-9019-09368EA719DE}"/>
                </c:ext>
              </c:extLst>
            </c:dLbl>
            <c:dLbl>
              <c:idx val="2"/>
              <c:layout>
                <c:manualLayout>
                  <c:x val="0.22758655363271643"/>
                  <c:y val="0.15473622544063276"/>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942-46BE-9019-09368EA719DE}"/>
                </c:ext>
              </c:extLst>
            </c:dLbl>
            <c:dLbl>
              <c:idx val="3"/>
              <c:layout>
                <c:manualLayout>
                  <c:x val="3.3552825824107305E-2"/>
                  <c:y val="0.2013400766482466"/>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A942-46BE-9019-09368EA719DE}"/>
                </c:ext>
              </c:extLst>
            </c:dLbl>
            <c:dLbl>
              <c:idx val="4"/>
              <c:layout>
                <c:manualLayout>
                  <c:x val="-0.28290077446180734"/>
                  <c:y val="0.1402491334601532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A942-46BE-9019-09368EA719DE}"/>
                </c:ext>
              </c:extLst>
            </c:dLbl>
            <c:dLbl>
              <c:idx val="5"/>
              <c:layout>
                <c:manualLayout>
                  <c:x val="-0.2403447388197105"/>
                  <c:y val="-0.1135229220731289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A942-46BE-9019-09368EA719DE}"/>
                </c:ext>
              </c:extLst>
            </c:dLbl>
            <c:dLbl>
              <c:idx val="6"/>
              <c:layout>
                <c:manualLayout>
                  <c:x val="-0.2347280489553509"/>
                  <c:y val="-0.27918792136442561"/>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D-A942-46BE-9019-09368EA719DE}"/>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'新能源模板（二手车）'!$A$3:$A$9</c:f>
              <c:strCache>
                <c:ptCount val="7"/>
                <c:pt idx="0">
                  <c:v>A00</c:v>
                </c:pt>
                <c:pt idx="1">
                  <c:v>A0</c:v>
                </c:pt>
                <c:pt idx="2">
                  <c:v>A</c:v>
                </c:pt>
                <c:pt idx="3">
                  <c:v>B</c:v>
                </c:pt>
                <c:pt idx="4">
                  <c:v>C</c:v>
                </c:pt>
                <c:pt idx="5">
                  <c:v>MPV</c:v>
                </c:pt>
                <c:pt idx="6">
                  <c:v>SUV</c:v>
                </c:pt>
              </c:strCache>
            </c:strRef>
          </c:cat>
          <c:val>
            <c:numRef>
              <c:f>'新能源模板（二手车）'!$C$3:$C$9</c:f>
              <c:numCache>
                <c:formatCode>0.0%</c:formatCode>
                <c:ptCount val="7"/>
                <c:pt idx="0">
                  <c:v>0.19499958141912765</c:v>
                </c:pt>
                <c:pt idx="1">
                  <c:v>7.7062529719448394E-2</c:v>
                </c:pt>
                <c:pt idx="2">
                  <c:v>0.1823585354255825</c:v>
                </c:pt>
                <c:pt idx="3">
                  <c:v>0.11296362339514979</c:v>
                </c:pt>
                <c:pt idx="4">
                  <c:v>5.9736091298145506E-2</c:v>
                </c:pt>
                <c:pt idx="5">
                  <c:v>9.4801134718925484E-2</c:v>
                </c:pt>
                <c:pt idx="6">
                  <c:v>0.27807850402362067</c:v>
                </c:pt>
              </c:numCache>
            </c:numRef>
          </c:val>
          <c:extLst>
            <c:ext xmlns:c16="http://schemas.microsoft.com/office/drawing/2014/chart" uri="{C3380CC4-5D6E-409C-BE32-E72D297353CC}">
              <c16:uniqueId val="{0000000E-A942-46BE-9019-09368EA719DE}"/>
            </c:ext>
          </c:extLst>
        </c:ser>
        <c:dLbls>
          <c:showLegendKey val="0"/>
          <c:showVal val="1"/>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r>
              <a:rPr lang="en-US">
                <a:solidFill>
                  <a:schemeClr val="bg2">
                    <a:lumMod val="25000"/>
                  </a:schemeClr>
                </a:solidFill>
                <a:latin typeface="微软雅黑" panose="020B0503020204020204" pitchFamily="34" charset="-122"/>
                <a:ea typeface="微软雅黑" panose="020B0503020204020204" pitchFamily="34" charset="-122"/>
              </a:rPr>
              <a:t>2025</a:t>
            </a:r>
            <a:r>
              <a:rPr lang="zh-CN">
                <a:solidFill>
                  <a:schemeClr val="bg2">
                    <a:lumMod val="25000"/>
                  </a:schemeClr>
                </a:solidFill>
                <a:latin typeface="微软雅黑" panose="020B0503020204020204" pitchFamily="34" charset="-122"/>
                <a:ea typeface="微软雅黑" panose="020B0503020204020204" pitchFamily="34" charset="-122"/>
              </a:rPr>
              <a:t>年新能源二手车使用年限分析</a:t>
            </a:r>
          </a:p>
        </c:rich>
      </c:tx>
      <c:layout>
        <c:manualLayout>
          <c:xMode val="edge"/>
          <c:yMode val="edge"/>
          <c:x val="0.27559622874968415"/>
          <c:y val="2.5064778637362312E-2"/>
        </c:manualLayout>
      </c:layout>
      <c:overlay val="0"/>
      <c:spPr>
        <a:noFill/>
        <a:ln>
          <a:noFill/>
        </a:ln>
        <a:effectLst/>
      </c:spPr>
      <c:txPr>
        <a:bodyPr rot="0" spcFirstLastPara="1" vertOverflow="ellipsis" vert="horz" wrap="square" anchor="ctr" anchorCtr="1"/>
        <a:lstStyle/>
        <a:p>
          <a:pPr>
            <a:defRPr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endParaRPr lang="zh-CN"/>
        </a:p>
      </c:txPr>
    </c:title>
    <c:autoTitleDeleted val="0"/>
    <c:plotArea>
      <c:layout>
        <c:manualLayout>
          <c:layoutTarget val="inner"/>
          <c:xMode val="edge"/>
          <c:yMode val="edge"/>
          <c:x val="9.3735159633331316E-2"/>
          <c:y val="0.28364833533462458"/>
          <c:w val="0.82089526677634184"/>
          <c:h val="0.57888182185224424"/>
        </c:manualLayout>
      </c:layout>
      <c:barChart>
        <c:barDir val="col"/>
        <c:grouping val="clustered"/>
        <c:varyColors val="0"/>
        <c:ser>
          <c:idx val="0"/>
          <c:order val="0"/>
          <c:tx>
            <c:strRef>
              <c:f>'新能源模板（二手车）'!$A$317</c:f>
              <c:strCache>
                <c:ptCount val="1"/>
                <c:pt idx="0">
                  <c:v>2025年7月</c:v>
                </c:pt>
              </c:strCache>
            </c:strRef>
          </c:tx>
          <c:spPr>
            <a:solidFill>
              <a:srgbClr val="42AC84"/>
            </a:solidFill>
            <a:ln>
              <a:noFill/>
            </a:ln>
            <a:effectLst/>
          </c:spPr>
          <c:invertIfNegative val="0"/>
          <c:dLbls>
            <c:dLbl>
              <c:idx val="1"/>
              <c:layout>
                <c:manualLayout>
                  <c:x val="0"/>
                  <c:y val="1.231481316876950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FB99-43D2-BDB1-DBC4C87CD728}"/>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'新能源模板（二手车）'!$B$316:$E$316</c:f>
              <c:strCache>
                <c:ptCount val="4"/>
                <c:pt idx="0">
                  <c:v>2年以下</c:v>
                </c:pt>
                <c:pt idx="1">
                  <c:v>2-4年</c:v>
                </c:pt>
                <c:pt idx="2">
                  <c:v>4-6年</c:v>
                </c:pt>
                <c:pt idx="3">
                  <c:v>6年以上</c:v>
                </c:pt>
              </c:strCache>
            </c:strRef>
          </c:cat>
          <c:val>
            <c:numRef>
              <c:f>'新能源模板（二手车）'!$B$317:$E$317</c:f>
              <c:numCache>
                <c:formatCode>0.0%</c:formatCode>
                <c:ptCount val="4"/>
                <c:pt idx="0">
                  <c:v>0.38568871987025333</c:v>
                </c:pt>
                <c:pt idx="1">
                  <c:v>0.36130529612437778</c:v>
                </c:pt>
                <c:pt idx="2">
                  <c:v>0.11559756165762541</c:v>
                </c:pt>
                <c:pt idx="3">
                  <c:v>0.13740842234774342</c:v>
                </c:pt>
              </c:numCache>
            </c:numRef>
          </c:val>
          <c:extLst>
            <c:ext xmlns:c16="http://schemas.microsoft.com/office/drawing/2014/chart" uri="{C3380CC4-5D6E-409C-BE32-E72D297353CC}">
              <c16:uniqueId val="{00000001-FB99-43D2-BDB1-DBC4C87CD728}"/>
            </c:ext>
          </c:extLst>
        </c:ser>
        <c:ser>
          <c:idx val="1"/>
          <c:order val="1"/>
          <c:tx>
            <c:strRef>
              <c:f>'新能源模板（二手车）'!$A$318</c:f>
              <c:strCache>
                <c:ptCount val="1"/>
                <c:pt idx="0">
                  <c:v>2025年6月</c:v>
                </c:pt>
              </c:strCache>
            </c:strRef>
          </c:tx>
          <c:spPr>
            <a:solidFill>
              <a:schemeClr val="accent6">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altLang="zh-CN" sz="900" b="1"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'新能源模板（二手车）'!$B$316:$E$316</c:f>
              <c:strCache>
                <c:ptCount val="4"/>
                <c:pt idx="0">
                  <c:v>2年以下</c:v>
                </c:pt>
                <c:pt idx="1">
                  <c:v>2-4年</c:v>
                </c:pt>
                <c:pt idx="2">
                  <c:v>4-6年</c:v>
                </c:pt>
                <c:pt idx="3">
                  <c:v>6年以上</c:v>
                </c:pt>
              </c:strCache>
            </c:strRef>
          </c:cat>
          <c:val>
            <c:numRef>
              <c:f>'新能源模板（二手车）'!$B$318:$E$318</c:f>
              <c:numCache>
                <c:formatCode>0.0%</c:formatCode>
                <c:ptCount val="4"/>
                <c:pt idx="0">
                  <c:v>0.34414511980506296</c:v>
                </c:pt>
                <c:pt idx="1">
                  <c:v>0.3978069581697577</c:v>
                </c:pt>
                <c:pt idx="2">
                  <c:v>0.11246784892378503</c:v>
                </c:pt>
                <c:pt idx="3">
                  <c:v>0.14558007310139434</c:v>
                </c:pt>
              </c:numCache>
            </c:numRef>
          </c:val>
          <c:extLst>
            <c:ext xmlns:c16="http://schemas.microsoft.com/office/drawing/2014/chart" uri="{C3380CC4-5D6E-409C-BE32-E72D297353CC}">
              <c16:uniqueId val="{00000002-FB99-43D2-BDB1-DBC4C87CD728}"/>
            </c:ext>
          </c:extLst>
        </c:ser>
        <c:dLbls>
          <c:dLblPos val="outEnd"/>
          <c:showLegendKey val="0"/>
          <c:showVal val="1"/>
          <c:showCatName val="0"/>
          <c:showSerName val="0"/>
          <c:showPercent val="0"/>
          <c:showBubbleSize val="0"/>
        </c:dLbls>
        <c:gapWidth val="267"/>
        <c:overlap val="-43"/>
        <c:axId val="495918223"/>
        <c:axId val="281095039"/>
      </c:barChart>
      <c:catAx>
        <c:axId val="495918223"/>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1"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81095039"/>
        <c:crosses val="autoZero"/>
        <c:auto val="1"/>
        <c:lblAlgn val="ctr"/>
        <c:lblOffset val="100"/>
        <c:noMultiLvlLbl val="0"/>
      </c:catAx>
      <c:valAx>
        <c:axId val="281095039"/>
        <c:scaling>
          <c:orientation val="minMax"/>
          <c:max val="0.60000000000000009"/>
        </c:scaling>
        <c:delete val="0"/>
        <c:axPos val="l"/>
        <c:majorGridlines>
          <c:spPr>
            <a:ln w="9525" cap="flat" cmpd="sng" algn="ctr">
              <a:solidFill>
                <a:schemeClr val="dk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495918223"/>
        <c:crosses val="autoZero"/>
        <c:crossBetween val="between"/>
      </c:valAx>
      <c:spPr>
        <a:pattFill prst="ltDnDiag">
          <a:fgClr>
            <a:schemeClr val="dk1">
              <a:lumMod val="15000"/>
              <a:lumOff val="85000"/>
            </a:schemeClr>
          </a:fgClr>
          <a:bgClr>
            <a:schemeClr val="lt1"/>
          </a:bgClr>
        </a:pattFill>
        <a:ln>
          <a:noFill/>
        </a:ln>
        <a:effectLst/>
      </c:spPr>
    </c:plotArea>
    <c:legend>
      <c:legendPos val="t"/>
      <c:overlay val="0"/>
      <c:spPr>
        <a:noFill/>
        <a:ln>
          <a:noFill/>
        </a:ln>
        <a:effectLst/>
      </c:spPr>
      <c:txPr>
        <a:bodyPr rot="0" spcFirstLastPara="1" vertOverflow="ellipsis" vert="horz" wrap="square" anchor="ctr" anchorCtr="1"/>
        <a:lstStyle/>
        <a:p>
          <a:pPr>
            <a:defRPr sz="1000" b="1"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zh-C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r>
              <a:rPr lang="en-US" altLang="zh-CN"/>
              <a:t>2025</a:t>
            </a:r>
            <a:r>
              <a:rPr lang="zh-CN" altLang="en-US"/>
              <a:t>年二手车交易价格区间分布</a:t>
            </a:r>
            <a:endParaRPr lang="zh-CN"/>
          </a:p>
        </c:rich>
      </c:tx>
      <c:layout>
        <c:manualLayout>
          <c:xMode val="edge"/>
          <c:yMode val="edge"/>
          <c:x val="0.31958143470552219"/>
          <c:y val="1.8704136206170834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6.4880982794351436E-2"/>
          <c:y val="0.2301591352291513"/>
          <c:w val="0.87457568942751918"/>
          <c:h val="0.4831777200073708"/>
        </c:manualLayout>
      </c:layout>
      <c:barChart>
        <c:barDir val="col"/>
        <c:grouping val="clustered"/>
        <c:varyColors val="0"/>
        <c:ser>
          <c:idx val="0"/>
          <c:order val="0"/>
          <c:tx>
            <c:strRef>
              <c:f>'新能源模板（二手车）'!$A$110</c:f>
              <c:strCache>
                <c:ptCount val="1"/>
                <c:pt idx="0">
                  <c:v>2025年7月</c:v>
                </c:pt>
              </c:strCache>
            </c:strRef>
          </c:tx>
          <c:spPr>
            <a:solidFill>
              <a:srgbClr val="3A9673"/>
            </a:solidFill>
            <a:ln>
              <a:noFill/>
            </a:ln>
            <a:effectLst>
              <a:outerShdw blurRad="57150" dist="19050" dir="5400000" algn="ctr" rotWithShape="0">
                <a:srgbClr val="000000">
                  <a:alpha val="63000"/>
                </a:srgbClr>
              </a:outerShdw>
            </a:effectLst>
          </c:spPr>
          <c:invertIfNegative val="0"/>
          <c:cat>
            <c:strRef>
              <c:f>'新能源模板（二手车）'!$B$109:$H$109</c:f>
              <c:strCache>
                <c:ptCount val="7"/>
                <c:pt idx="0">
                  <c:v>3万以下</c:v>
                </c:pt>
                <c:pt idx="1">
                  <c:v>3-5万</c:v>
                </c:pt>
                <c:pt idx="2">
                  <c:v>5-8万</c:v>
                </c:pt>
                <c:pt idx="3">
                  <c:v>8-12万</c:v>
                </c:pt>
                <c:pt idx="4">
                  <c:v>12-15万</c:v>
                </c:pt>
                <c:pt idx="5">
                  <c:v>15-30万</c:v>
                </c:pt>
                <c:pt idx="6">
                  <c:v>30万以上</c:v>
                </c:pt>
              </c:strCache>
            </c:strRef>
          </c:cat>
          <c:val>
            <c:numRef>
              <c:f>'新能源模板（二手车）'!$B$110:$H$110</c:f>
              <c:numCache>
                <c:formatCode>0.0%</c:formatCode>
                <c:ptCount val="7"/>
                <c:pt idx="0">
                  <c:v>0.31080476483418151</c:v>
                </c:pt>
                <c:pt idx="1">
                  <c:v>0.1565907946982831</c:v>
                </c:pt>
                <c:pt idx="2">
                  <c:v>0.13578658911693978</c:v>
                </c:pt>
                <c:pt idx="3">
                  <c:v>0.12448968178513506</c:v>
                </c:pt>
                <c:pt idx="4">
                  <c:v>0.11649236619875845</c:v>
                </c:pt>
                <c:pt idx="5">
                  <c:v>0.13349365248028633</c:v>
                </c:pt>
                <c:pt idx="6">
                  <c:v>2.2342150886415748E-2</c:v>
                </c:pt>
              </c:numCache>
            </c:numRef>
          </c:val>
          <c:extLst>
            <c:ext xmlns:c16="http://schemas.microsoft.com/office/drawing/2014/chart" uri="{C3380CC4-5D6E-409C-BE32-E72D297353CC}">
              <c16:uniqueId val="{00000000-0165-4EC0-A5F9-5A6378CF4DE2}"/>
            </c:ext>
          </c:extLst>
        </c:ser>
        <c:ser>
          <c:idx val="1"/>
          <c:order val="1"/>
          <c:tx>
            <c:strRef>
              <c:f>'新能源模板（二手车）'!$A$111</c:f>
              <c:strCache>
                <c:ptCount val="1"/>
                <c:pt idx="0">
                  <c:v>2025年6月</c:v>
                </c:pt>
              </c:strCache>
            </c:strRef>
          </c:tx>
          <c:spPr>
            <a:solidFill>
              <a:schemeClr val="accent6">
                <a:lumMod val="60000"/>
                <a:lumOff val="40000"/>
              </a:schemeClr>
            </a:solidFill>
            <a:ln>
              <a:noFill/>
            </a:ln>
            <a:effectLst>
              <a:outerShdw blurRad="57150" dist="19050" dir="5400000" algn="ctr" rotWithShape="0">
                <a:srgbClr val="000000">
                  <a:alpha val="63000"/>
                </a:srgbClr>
              </a:outerShdw>
            </a:effectLst>
          </c:spPr>
          <c:invertIfNegative val="0"/>
          <c:cat>
            <c:strRef>
              <c:f>'新能源模板（二手车）'!$B$109:$H$109</c:f>
              <c:strCache>
                <c:ptCount val="7"/>
                <c:pt idx="0">
                  <c:v>3万以下</c:v>
                </c:pt>
                <c:pt idx="1">
                  <c:v>3-5万</c:v>
                </c:pt>
                <c:pt idx="2">
                  <c:v>5-8万</c:v>
                </c:pt>
                <c:pt idx="3">
                  <c:v>8-12万</c:v>
                </c:pt>
                <c:pt idx="4">
                  <c:v>12-15万</c:v>
                </c:pt>
                <c:pt idx="5">
                  <c:v>15-30万</c:v>
                </c:pt>
                <c:pt idx="6">
                  <c:v>30万以上</c:v>
                </c:pt>
              </c:strCache>
            </c:strRef>
          </c:cat>
          <c:val>
            <c:numRef>
              <c:f>'新能源模板（二手车）'!$B$111:$H$111</c:f>
              <c:numCache>
                <c:formatCode>0.0%</c:formatCode>
                <c:ptCount val="7"/>
                <c:pt idx="0">
                  <c:v>0.32719642615405442</c:v>
                </c:pt>
                <c:pt idx="1">
                  <c:v>0.12844185731690808</c:v>
                </c:pt>
                <c:pt idx="2">
                  <c:v>0.12346013266549344</c:v>
                </c:pt>
                <c:pt idx="3">
                  <c:v>0.13128468931907405</c:v>
                </c:pt>
                <c:pt idx="4">
                  <c:v>0.12394747529443617</c:v>
                </c:pt>
                <c:pt idx="5">
                  <c:v>0.14252064437525383</c:v>
                </c:pt>
                <c:pt idx="6">
                  <c:v>2.314877487478002E-2</c:v>
                </c:pt>
              </c:numCache>
            </c:numRef>
          </c:val>
          <c:extLst>
            <c:ext xmlns:c16="http://schemas.microsoft.com/office/drawing/2014/chart" uri="{C3380CC4-5D6E-409C-BE32-E72D297353CC}">
              <c16:uniqueId val="{00000001-0165-4EC0-A5F9-5A6378CF4DE2}"/>
            </c:ext>
          </c:extLst>
        </c:ser>
        <c:dLbls>
          <c:showLegendKey val="0"/>
          <c:showVal val="0"/>
          <c:showCatName val="0"/>
          <c:showSerName val="0"/>
          <c:showPercent val="0"/>
          <c:showBubbleSize val="0"/>
        </c:dLbls>
        <c:gapWidth val="100"/>
        <c:overlap val="-24"/>
        <c:axId val="443785999"/>
        <c:axId val="443792239"/>
        <c:extLst>
          <c:ext xmlns:c15="http://schemas.microsoft.com/office/drawing/2012/chart" uri="{02D57815-91ED-43cb-92C2-25804820EDAC}">
            <c15:filteredBarSeries>
              <c15:ser>
                <c:idx val="2"/>
                <c:order val="2"/>
                <c:tx>
                  <c:strRef>
                    <c:extLst>
                      <c:ext uri="{02D57815-91ED-43cb-92C2-25804820EDAC}">
                        <c15:formulaRef>
                          <c15:sqref>'新能源模板（二手车）'!$A$112</c15:sqref>
                        </c15:formulaRef>
                      </c:ext>
                    </c:extLst>
                    <c:strCache>
                      <c:ptCount val="1"/>
                      <c:pt idx="0">
                        <c:v>环比</c:v>
                      </c:pt>
                    </c:strCache>
                  </c:strRef>
                </c:tx>
                <c:spPr>
                  <a:gradFill rotWithShape="1">
                    <a:gsLst>
                      <a:gs pos="0">
                        <a:schemeClr val="accent6">
                          <a:tint val="65000"/>
                          <a:satMod val="103000"/>
                          <a:lumMod val="102000"/>
                          <a:tint val="94000"/>
                        </a:schemeClr>
                      </a:gs>
                      <a:gs pos="50000">
                        <a:schemeClr val="accent6">
                          <a:tint val="65000"/>
                          <a:satMod val="110000"/>
                          <a:lumMod val="100000"/>
                          <a:shade val="100000"/>
                        </a:schemeClr>
                      </a:gs>
                      <a:gs pos="100000">
                        <a:schemeClr val="accent6">
                          <a:tint val="65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extLst>
                      <c:ext uri="{02D57815-91ED-43cb-92C2-25804820EDAC}">
                        <c15:formulaRef>
                          <c15:sqref>'新能源模板（二手车）'!$B$109:$H$109</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c:ext uri="{02D57815-91ED-43cb-92C2-25804820EDAC}">
                        <c15:formulaRef>
                          <c15:sqref>'新能源模板（二手车）'!$B$112:$H$112</c15:sqref>
                        </c15:formulaRef>
                      </c:ext>
                    </c:extLst>
                    <c:numCache>
                      <c:formatCode>0.0%</c:formatCode>
                      <c:ptCount val="7"/>
                      <c:pt idx="0">
                        <c:v>-1.6391661319872908E-2</c:v>
                      </c:pt>
                      <c:pt idx="1">
                        <c:v>2.8148937381375028E-2</c:v>
                      </c:pt>
                      <c:pt idx="2">
                        <c:v>1.2326456451446338E-2</c:v>
                      </c:pt>
                      <c:pt idx="3">
                        <c:v>-6.7950075339389959E-3</c:v>
                      </c:pt>
                      <c:pt idx="4">
                        <c:v>-7.4551090956777172E-3</c:v>
                      </c:pt>
                      <c:pt idx="5">
                        <c:v>-9.026991894967501E-3</c:v>
                      </c:pt>
                      <c:pt idx="6">
                        <c:v>-8.0662398836427174E-4</c:v>
                      </c:pt>
                    </c:numCache>
                  </c:numRef>
                </c:val>
                <c:extLst>
                  <c:ext xmlns:c16="http://schemas.microsoft.com/office/drawing/2014/chart" uri="{C3380CC4-5D6E-409C-BE32-E72D297353CC}">
                    <c16:uniqueId val="{00000002-0165-4EC0-A5F9-5A6378CF4DE2}"/>
                  </c:ext>
                </c:extLst>
              </c15:ser>
            </c15:filteredBarSeries>
          </c:ext>
        </c:extLst>
      </c:barChart>
      <c:catAx>
        <c:axId val="44378599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443792239"/>
        <c:crosses val="autoZero"/>
        <c:auto val="1"/>
        <c:lblAlgn val="ctr"/>
        <c:lblOffset val="100"/>
        <c:noMultiLvlLbl val="0"/>
      </c:catAx>
      <c:valAx>
        <c:axId val="443792239"/>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443785999"/>
        <c:crosses val="autoZero"/>
        <c:crossBetween val="between"/>
      </c:valAx>
      <c:dTable>
        <c:showHorzBorder val="1"/>
        <c:showVertBorder val="1"/>
        <c:showOutline val="1"/>
        <c:showKeys val="1"/>
        <c:spPr>
          <a:noFill/>
          <a:ln w="9525" cap="flat" cmpd="sng" algn="ctr">
            <a:solidFill>
              <a:schemeClr val="bg2">
                <a:lumMod val="50000"/>
              </a:schemeClr>
            </a:solidFill>
            <a:round/>
          </a:ln>
          <a:effectLst/>
        </c:spPr>
        <c:txPr>
          <a:bodyPr rot="0" spcFirstLastPara="1" vertOverflow="ellipsis" vert="horz" wrap="square" anchor="ctr" anchorCtr="1"/>
          <a:lstStyle/>
          <a:p>
            <a:pPr rtl="0">
              <a:defRPr sz="900" b="1" i="0" u="none" strike="noStrike" kern="1200" baseline="0">
                <a:solidFill>
                  <a:schemeClr val="bg2">
                    <a:lumMod val="2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8451674983174267"/>
          <c:y val="0.14226588734063608"/>
          <c:w val="0.21032099890777775"/>
          <c:h val="7.658254708173055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kumimoji="1" lang="en-US" altLang="zh-CN" sz="1800" b="1" i="0" baseline="0">
                <a:effectLst/>
                <a:latin typeface="微软雅黑" panose="020B0503020204020204" pitchFamily="34" charset="-122"/>
                <a:ea typeface="微软雅黑" panose="020B0503020204020204" pitchFamily="34" charset="-122"/>
              </a:rPr>
              <a:t>2025</a:t>
            </a:r>
            <a:r>
              <a:rPr kumimoji="1" lang="zh-CN" altLang="zh-CN" sz="1800" b="1" i="0" baseline="0">
                <a:effectLst/>
                <a:latin typeface="微软雅黑" panose="020B0503020204020204" pitchFamily="34" charset="-122"/>
                <a:ea typeface="微软雅黑" panose="020B0503020204020204" pitchFamily="34" charset="-122"/>
              </a:rPr>
              <a:t>年跨区域流通情况</a:t>
            </a:r>
            <a:endParaRPr lang="zh-CN" altLang="zh-CN">
              <a:effectLst/>
              <a:latin typeface="微软雅黑" panose="020B0503020204020204" pitchFamily="34" charset="-122"/>
              <a:ea typeface="微软雅黑" panose="020B0503020204020204" pitchFamily="34" charset="-122"/>
            </a:endParaRPr>
          </a:p>
        </c:rich>
      </c:tx>
      <c:layout>
        <c:manualLayout>
          <c:xMode val="edge"/>
          <c:yMode val="edge"/>
          <c:x val="0.35625246577722464"/>
          <c:y val="1.4560721936644809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623929295850372"/>
          <c:y val="0.26415341961909805"/>
          <c:w val="0.82467512300623991"/>
          <c:h val="0.5020368641765468"/>
        </c:manualLayout>
      </c:layout>
      <c:lineChart>
        <c:grouping val="standard"/>
        <c:varyColors val="0"/>
        <c:ser>
          <c:idx val="0"/>
          <c:order val="0"/>
          <c:tx>
            <c:strRef>
              <c:f>PPT模板1!$A$249</c:f>
              <c:strCache>
                <c:ptCount val="1"/>
                <c:pt idx="0">
                  <c:v>2025转籍率</c:v>
                </c:pt>
              </c:strCache>
            </c:strRef>
          </c:tx>
          <c:spPr>
            <a:ln w="34925" cap="rnd">
              <a:solidFill>
                <a:schemeClr val="accent1"/>
              </a:solidFill>
              <a:round/>
            </a:ln>
            <a:effectLst>
              <a:outerShdw blurRad="57150" dist="19050" dir="5400000" algn="ctr" rotWithShape="0">
                <a:srgbClr val="000000">
                  <a:alpha val="63000"/>
                </a:srgbClr>
              </a:outerShdw>
            </a:effectLst>
          </c:spPr>
          <c:marker>
            <c:symbol val="circle"/>
            <c:size val="6"/>
            <c:spPr>
              <a:solidFill>
                <a:schemeClr val="accent1"/>
              </a:solidFill>
              <a:ln w="12700">
                <a:solidFill>
                  <a:schemeClr val="bg1"/>
                </a:solidFill>
                <a:round/>
              </a:ln>
              <a:effectLst>
                <a:outerShdw blurRad="57150" dist="19050" dir="5400000" algn="ctr" rotWithShape="0">
                  <a:srgbClr val="000000">
                    <a:alpha val="63000"/>
                  </a:srgbClr>
                </a:outerShdw>
              </a:effectLst>
            </c:spPr>
          </c:marker>
          <c:cat>
            <c:strRef>
              <c:f>PPT模板1!$B$248:$M$248</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PPT模板1!$B$249:$M$249</c:f>
              <c:numCache>
                <c:formatCode>0.00%</c:formatCode>
                <c:ptCount val="12"/>
                <c:pt idx="0">
                  <c:v>0.28933348388884894</c:v>
                </c:pt>
                <c:pt idx="1">
                  <c:v>0.29201859914163336</c:v>
                </c:pt>
                <c:pt idx="2">
                  <c:v>0.29515041447963386</c:v>
                </c:pt>
                <c:pt idx="3">
                  <c:v>0.30053748019129217</c:v>
                </c:pt>
                <c:pt idx="4">
                  <c:v>0.29764787758806299</c:v>
                </c:pt>
                <c:pt idx="5">
                  <c:v>0.29515000177973838</c:v>
                </c:pt>
                <c:pt idx="6">
                  <c:v>0.30411421442660402</c:v>
                </c:pt>
              </c:numCache>
            </c:numRef>
          </c:val>
          <c:smooth val="1"/>
          <c:extLst>
            <c:ext xmlns:c16="http://schemas.microsoft.com/office/drawing/2014/chart" uri="{C3380CC4-5D6E-409C-BE32-E72D297353CC}">
              <c16:uniqueId val="{00000000-F00B-4CE8-BB53-57049BB52CDB}"/>
            </c:ext>
          </c:extLst>
        </c:ser>
        <c:ser>
          <c:idx val="1"/>
          <c:order val="1"/>
          <c:tx>
            <c:strRef>
              <c:f>PPT模板1!$A$250</c:f>
              <c:strCache>
                <c:ptCount val="1"/>
                <c:pt idx="0">
                  <c:v>2024转籍率</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accent2"/>
              </a:solidFill>
              <a:ln w="12700">
                <a:solidFill>
                  <a:schemeClr val="bg1"/>
                </a:solidFill>
                <a:round/>
              </a:ln>
              <a:effectLst>
                <a:outerShdw blurRad="57150" dist="19050" dir="5400000" algn="ctr" rotWithShape="0">
                  <a:srgbClr val="000000">
                    <a:alpha val="63000"/>
                  </a:srgbClr>
                </a:outerShdw>
              </a:effectLst>
            </c:spPr>
          </c:marker>
          <c:cat>
            <c:strRef>
              <c:f>PPT模板1!$B$248:$M$248</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PPT模板1!$B$250:$M$250</c:f>
              <c:numCache>
                <c:formatCode>0.00%</c:formatCode>
                <c:ptCount val="12"/>
                <c:pt idx="0">
                  <c:v>0.29649999999999999</c:v>
                </c:pt>
                <c:pt idx="1">
                  <c:v>0.27648734501144706</c:v>
                </c:pt>
                <c:pt idx="2">
                  <c:v>0.29172981303995998</c:v>
                </c:pt>
                <c:pt idx="3">
                  <c:v>0.2893</c:v>
                </c:pt>
                <c:pt idx="4">
                  <c:v>0.2867407669652261</c:v>
                </c:pt>
                <c:pt idx="5">
                  <c:v>0.284214933540131</c:v>
                </c:pt>
                <c:pt idx="6">
                  <c:v>0.28977101854866599</c:v>
                </c:pt>
                <c:pt idx="7">
                  <c:v>0.29060000000000002</c:v>
                </c:pt>
                <c:pt idx="8">
                  <c:v>0.29349513193170595</c:v>
                </c:pt>
                <c:pt idx="9">
                  <c:v>0.29619690173318541</c:v>
                </c:pt>
                <c:pt idx="10">
                  <c:v>0.29792125301642042</c:v>
                </c:pt>
                <c:pt idx="11">
                  <c:v>0.3022645846577442</c:v>
                </c:pt>
              </c:numCache>
            </c:numRef>
          </c:val>
          <c:smooth val="1"/>
          <c:extLst>
            <c:ext xmlns:c16="http://schemas.microsoft.com/office/drawing/2014/chart" uri="{C3380CC4-5D6E-409C-BE32-E72D297353CC}">
              <c16:uniqueId val="{00000001-F00B-4CE8-BB53-57049BB52CDB}"/>
            </c:ext>
          </c:extLst>
        </c:ser>
        <c:ser>
          <c:idx val="2"/>
          <c:order val="2"/>
          <c:tx>
            <c:strRef>
              <c:f>PPT模板1!$A$251</c:f>
              <c:strCache>
                <c:ptCount val="1"/>
                <c:pt idx="0">
                  <c:v>2023转籍率</c:v>
                </c:pt>
              </c:strCache>
            </c:strRef>
          </c:tx>
          <c:spPr>
            <a:ln w="34925" cap="rnd">
              <a:solidFill>
                <a:schemeClr val="accent3"/>
              </a:solidFill>
              <a:round/>
            </a:ln>
            <a:effectLst>
              <a:outerShdw blurRad="57150" dist="19050" dir="5400000" algn="ctr" rotWithShape="0">
                <a:srgbClr val="000000">
                  <a:alpha val="63000"/>
                </a:srgbClr>
              </a:outerShdw>
            </a:effectLst>
          </c:spPr>
          <c:marker>
            <c:symbol val="circle"/>
            <c:size val="5"/>
            <c:spPr>
              <a:solidFill>
                <a:schemeClr val="bg1">
                  <a:lumMod val="95000"/>
                </a:schemeClr>
              </a:solidFill>
              <a:ln w="9525">
                <a:solidFill>
                  <a:schemeClr val="accent3"/>
                </a:solidFill>
                <a:round/>
              </a:ln>
              <a:effectLst>
                <a:outerShdw blurRad="57150" dist="19050" dir="5400000" algn="ctr" rotWithShape="0">
                  <a:srgbClr val="000000">
                    <a:alpha val="63000"/>
                  </a:srgbClr>
                </a:outerShdw>
              </a:effectLst>
            </c:spPr>
          </c:marker>
          <c:cat>
            <c:strRef>
              <c:f>PPT模板1!$B$248:$M$248</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PPT模板1!$B$251:$M$251</c:f>
              <c:numCache>
                <c:formatCode>0.00%</c:formatCode>
                <c:ptCount val="12"/>
                <c:pt idx="0">
                  <c:v>0.2490406231022764</c:v>
                </c:pt>
                <c:pt idx="1">
                  <c:v>0.26604907939994799</c:v>
                </c:pt>
                <c:pt idx="2">
                  <c:v>0.26088626403668214</c:v>
                </c:pt>
                <c:pt idx="3">
                  <c:v>0.25763348350768678</c:v>
                </c:pt>
                <c:pt idx="4">
                  <c:v>0.2675551677531296</c:v>
                </c:pt>
                <c:pt idx="5">
                  <c:v>0.27031671457862694</c:v>
                </c:pt>
                <c:pt idx="6">
                  <c:v>0.27642202990292297</c:v>
                </c:pt>
                <c:pt idx="7">
                  <c:v>0.27261131710545383</c:v>
                </c:pt>
                <c:pt idx="8">
                  <c:v>0.279658535727211</c:v>
                </c:pt>
                <c:pt idx="9">
                  <c:v>0.28073395180315142</c:v>
                </c:pt>
                <c:pt idx="10">
                  <c:v>0.28791517260838656</c:v>
                </c:pt>
                <c:pt idx="11">
                  <c:v>0.29268328101515817</c:v>
                </c:pt>
              </c:numCache>
            </c:numRef>
          </c:val>
          <c:smooth val="1"/>
          <c:extLst xmlns:c15="http://schemas.microsoft.com/office/drawing/2012/chart">
            <c:ext xmlns:c16="http://schemas.microsoft.com/office/drawing/2014/chart" uri="{C3380CC4-5D6E-409C-BE32-E72D297353CC}">
              <c16:uniqueId val="{00000002-F00B-4CE8-BB53-57049BB52CDB}"/>
            </c:ext>
          </c:extLst>
        </c:ser>
        <c:dLbls>
          <c:showLegendKey val="0"/>
          <c:showVal val="0"/>
          <c:showCatName val="0"/>
          <c:showSerName val="0"/>
          <c:showPercent val="0"/>
          <c:showBubbleSize val="0"/>
        </c:dLbls>
        <c:marker val="1"/>
        <c:smooth val="0"/>
        <c:axId val="650228048"/>
        <c:axId val="650240528"/>
        <c:extLst>
          <c:ext xmlns:c15="http://schemas.microsoft.com/office/drawing/2012/chart" uri="{02D57815-91ED-43cb-92C2-25804820EDAC}">
            <c15:filteredLineSeries>
              <c15:ser>
                <c:idx val="3"/>
                <c:order val="3"/>
                <c:tx>
                  <c:strRef>
                    <c:extLst>
                      <c:ext uri="{02D57815-91ED-43cb-92C2-25804820EDAC}">
                        <c15:formulaRef>
                          <c15:sqref>PPT模板1!$A$252</c15:sqref>
                        </c15:formulaRef>
                      </c:ext>
                    </c:extLst>
                    <c:strCache>
                      <c:ptCount val="1"/>
                      <c:pt idx="0">
                        <c:v>2022转籍率</c:v>
                      </c:pt>
                    </c:strCache>
                  </c:strRef>
                </c:tx>
                <c:spPr>
                  <a:ln w="34925" cap="rnd">
                    <a:solidFill>
                      <a:schemeClr val="accent4"/>
                    </a:solidFill>
                    <a:round/>
                  </a:ln>
                  <a:effectLst>
                    <a:outerShdw blurRad="57150" dist="19050" dir="5400000" algn="ctr" rotWithShape="0">
                      <a:srgbClr val="000000">
                        <a:alpha val="63000"/>
                      </a:srgbClr>
                    </a:outerShdw>
                  </a:effectLst>
                </c:spPr>
                <c:marker>
                  <c:symbol val="circle"/>
                  <c:size val="6"/>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9525">
                      <a:solidFill>
                        <a:schemeClr val="accent4"/>
                      </a:solidFill>
                      <a:round/>
                    </a:ln>
                    <a:effectLst>
                      <a:outerShdw blurRad="57150" dist="19050" dir="5400000" algn="ctr" rotWithShape="0">
                        <a:srgbClr val="000000">
                          <a:alpha val="63000"/>
                        </a:srgbClr>
                      </a:outerShdw>
                    </a:effectLst>
                  </c:spPr>
                </c:marker>
                <c:cat>
                  <c:strRef>
                    <c:extLst>
                      <c:ex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PPT模板1!$B$252:$M$252</c15:sqref>
                        </c15:formulaRef>
                      </c:ext>
                    </c:extLst>
                    <c:numCache>
                      <c:formatCode>0.00%</c:formatCode>
                      <c:ptCount val="12"/>
                      <c:pt idx="0">
                        <c:v>0.26125671624298569</c:v>
                      </c:pt>
                      <c:pt idx="1">
                        <c:v>0.24087443467278349</c:v>
                      </c:pt>
                      <c:pt idx="2">
                        <c:v>0.23537404334605838</c:v>
                      </c:pt>
                      <c:pt idx="3">
                        <c:v>0.22209999999999999</c:v>
                      </c:pt>
                      <c:pt idx="4">
                        <c:v>0.21765841360879429</c:v>
                      </c:pt>
                      <c:pt idx="5">
                        <c:v>0.25186010329044156</c:v>
                      </c:pt>
                      <c:pt idx="6">
                        <c:v>0.26738517394527705</c:v>
                      </c:pt>
                      <c:pt idx="7">
                        <c:v>0.26915259457312207</c:v>
                      </c:pt>
                      <c:pt idx="8">
                        <c:v>0.27206632404004061</c:v>
                      </c:pt>
                      <c:pt idx="9">
                        <c:v>0.25974982856102968</c:v>
                      </c:pt>
                      <c:pt idx="10">
                        <c:v>0.23234958230343231</c:v>
                      </c:pt>
                      <c:pt idx="11">
                        <c:v>0.25403392635498551</c:v>
                      </c:pt>
                    </c:numCache>
                  </c:numRef>
                </c:val>
                <c:smooth val="0"/>
                <c:extLst>
                  <c:ext xmlns:c16="http://schemas.microsoft.com/office/drawing/2014/chart" uri="{C3380CC4-5D6E-409C-BE32-E72D297353CC}">
                    <c16:uniqueId val="{00000003-F00B-4CE8-BB53-57049BB52CDB}"/>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PPT模板1!$A$253</c15:sqref>
                        </c15:formulaRef>
                      </c:ext>
                    </c:extLst>
                    <c:strCache>
                      <c:ptCount val="1"/>
                      <c:pt idx="0">
                        <c:v>2021转籍率</c:v>
                      </c:pt>
                    </c:strCache>
                  </c:strRef>
                </c:tx>
                <c:spPr>
                  <a:ln w="34925" cap="rnd">
                    <a:solidFill>
                      <a:schemeClr val="accent5"/>
                    </a:solidFill>
                    <a:round/>
                  </a:ln>
                  <a:effectLst>
                    <a:outerShdw blurRad="57150" dist="19050" dir="5400000" algn="ctr" rotWithShape="0">
                      <a:srgbClr val="000000">
                        <a:alpha val="63000"/>
                      </a:srgbClr>
                    </a:outerShdw>
                  </a:effectLst>
                </c:spPr>
                <c:marker>
                  <c:symbol val="circle"/>
                  <c:size val="6"/>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w="9525">
                      <a:solidFill>
                        <a:schemeClr val="accent5"/>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PPT模板1!$B$253:$M$253</c15:sqref>
                        </c15:formulaRef>
                      </c:ext>
                    </c:extLst>
                    <c:numCache>
                      <c:formatCode>0.00%</c:formatCode>
                      <c:ptCount val="12"/>
                      <c:pt idx="0">
                        <c:v>0.26219999999999999</c:v>
                      </c:pt>
                      <c:pt idx="1">
                        <c:v>0.2278</c:v>
                      </c:pt>
                      <c:pt idx="2">
                        <c:v>0.28652807900987814</c:v>
                      </c:pt>
                      <c:pt idx="3">
                        <c:v>0.27696442972263202</c:v>
                      </c:pt>
                      <c:pt idx="4">
                        <c:v>0.28326938465642121</c:v>
                      </c:pt>
                      <c:pt idx="5">
                        <c:v>0.2824207662655589</c:v>
                      </c:pt>
                      <c:pt idx="6">
                        <c:v>0.27529999999999999</c:v>
                      </c:pt>
                      <c:pt idx="7">
                        <c:v>0.27151226974619519</c:v>
                      </c:pt>
                      <c:pt idx="8">
                        <c:v>0.27673491359472968</c:v>
                      </c:pt>
                      <c:pt idx="9">
                        <c:v>0.26779999999999998</c:v>
                      </c:pt>
                      <c:pt idx="10">
                        <c:v>0.27084170076259129</c:v>
                      </c:pt>
                      <c:pt idx="11">
                        <c:v>0.27873888359842963</c:v>
                      </c:pt>
                    </c:numCache>
                  </c:numRef>
                </c:val>
                <c:smooth val="0"/>
                <c:extLst xmlns:c15="http://schemas.microsoft.com/office/drawing/2012/chart">
                  <c:ext xmlns:c16="http://schemas.microsoft.com/office/drawing/2014/chart" uri="{C3380CC4-5D6E-409C-BE32-E72D297353CC}">
                    <c16:uniqueId val="{00000004-F00B-4CE8-BB53-57049BB52CDB}"/>
                  </c:ext>
                </c:extLst>
              </c15:ser>
            </c15:filteredLineSeries>
            <c15:filteredLineSeries>
              <c15:ser>
                <c:idx val="5"/>
                <c:order val="5"/>
                <c:tx>
                  <c:strRef>
                    <c:extLst xmlns:c15="http://schemas.microsoft.com/office/drawing/2012/chart">
                      <c:ext xmlns:c15="http://schemas.microsoft.com/office/drawing/2012/chart" uri="{02D57815-91ED-43cb-92C2-25804820EDAC}">
                        <c15:formulaRef>
                          <c15:sqref>PPT模板1!$A$254</c15:sqref>
                        </c15:formulaRef>
                      </c:ext>
                    </c:extLst>
                    <c:strCache>
                      <c:ptCount val="1"/>
                      <c:pt idx="0">
                        <c:v>2020转籍率</c:v>
                      </c:pt>
                    </c:strCache>
                  </c:strRef>
                </c:tx>
                <c:spPr>
                  <a:ln w="34925" cap="rnd">
                    <a:solidFill>
                      <a:schemeClr val="accent6"/>
                    </a:solidFill>
                    <a:round/>
                  </a:ln>
                  <a:effectLst>
                    <a:outerShdw blurRad="57150" dist="19050" dir="5400000" algn="ctr" rotWithShape="0">
                      <a:srgbClr val="000000">
                        <a:alpha val="63000"/>
                      </a:srgbClr>
                    </a:outerShdw>
                  </a:effectLst>
                </c:spPr>
                <c:marker>
                  <c:symbol val="circle"/>
                  <c:size val="6"/>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w="9525">
                      <a:solidFill>
                        <a:schemeClr val="accent6"/>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PPT模板1!$B$254:$M$254</c15:sqref>
                        </c15:formulaRef>
                      </c:ext>
                    </c:extLst>
                    <c:numCache>
                      <c:formatCode>0.00%</c:formatCode>
                      <c:ptCount val="12"/>
                      <c:pt idx="0">
                        <c:v>0.25059999999999999</c:v>
                      </c:pt>
                      <c:pt idx="1">
                        <c:v>0.14862849908566605</c:v>
                      </c:pt>
                      <c:pt idx="2">
                        <c:v>0.22906657316709783</c:v>
                      </c:pt>
                      <c:pt idx="3">
                        <c:v>0.2681</c:v>
                      </c:pt>
                      <c:pt idx="4">
                        <c:v>0.27400000000000002</c:v>
                      </c:pt>
                      <c:pt idx="5">
                        <c:v>0.27681690568700201</c:v>
                      </c:pt>
                      <c:pt idx="6">
                        <c:v>0.2787</c:v>
                      </c:pt>
                      <c:pt idx="7">
                        <c:v>0.2772</c:v>
                      </c:pt>
                      <c:pt idx="8">
                        <c:v>0.28527738541086217</c:v>
                      </c:pt>
                      <c:pt idx="9">
                        <c:v>0.28341791110374837</c:v>
                      </c:pt>
                      <c:pt idx="10">
                        <c:v>0.2868436102074014</c:v>
                      </c:pt>
                      <c:pt idx="11">
                        <c:v>0.28882804751092278</c:v>
                      </c:pt>
                    </c:numCache>
                  </c:numRef>
                </c:val>
                <c:smooth val="0"/>
                <c:extLst xmlns:c15="http://schemas.microsoft.com/office/drawing/2012/chart">
                  <c:ext xmlns:c16="http://schemas.microsoft.com/office/drawing/2014/chart" uri="{C3380CC4-5D6E-409C-BE32-E72D297353CC}">
                    <c16:uniqueId val="{00000005-F00B-4CE8-BB53-57049BB52CDB}"/>
                  </c:ext>
                </c:extLst>
              </c15:ser>
            </c15:filteredLineSeries>
            <c15:filteredLineSeries>
              <c15:ser>
                <c:idx val="6"/>
                <c:order val="6"/>
                <c:tx>
                  <c:strRef>
                    <c:extLst xmlns:c15="http://schemas.microsoft.com/office/drawing/2012/chart">
                      <c:ext xmlns:c15="http://schemas.microsoft.com/office/drawing/2012/chart" uri="{02D57815-91ED-43cb-92C2-25804820EDAC}">
                        <c15:formulaRef>
                          <c15:sqref>PPT模板1!$A$255</c15:sqref>
                        </c15:formulaRef>
                      </c:ext>
                    </c:extLst>
                    <c:strCache>
                      <c:ptCount val="1"/>
                      <c:pt idx="0">
                        <c:v>2019转籍率</c:v>
                      </c:pt>
                    </c:strCache>
                  </c:strRef>
                </c:tx>
                <c:spPr>
                  <a:ln w="34925" cap="rnd">
                    <a:solidFill>
                      <a:schemeClr val="accent1">
                        <a:lumMod val="60000"/>
                      </a:schemeClr>
                    </a:solidFill>
                    <a:round/>
                  </a:ln>
                  <a:effectLst>
                    <a:outerShdw blurRad="57150" dist="19050" dir="5400000" algn="ctr" rotWithShape="0">
                      <a:srgbClr val="000000">
                        <a:alpha val="63000"/>
                      </a:srgbClr>
                    </a:outerShdw>
                  </a:effectLst>
                </c:spPr>
                <c:marker>
                  <c:symbol val="circle"/>
                  <c:size val="6"/>
                  <c:spPr>
                    <a:gradFill rotWithShape="1">
                      <a:gsLst>
                        <a:gs pos="0">
                          <a:schemeClr val="accent1">
                            <a:lumMod val="60000"/>
                            <a:satMod val="103000"/>
                            <a:lumMod val="102000"/>
                            <a:tint val="94000"/>
                          </a:schemeClr>
                        </a:gs>
                        <a:gs pos="50000">
                          <a:schemeClr val="accent1">
                            <a:lumMod val="60000"/>
                            <a:satMod val="110000"/>
                            <a:lumMod val="100000"/>
                            <a:shade val="100000"/>
                          </a:schemeClr>
                        </a:gs>
                        <a:gs pos="100000">
                          <a:schemeClr val="accent1">
                            <a:lumMod val="60000"/>
                            <a:lumMod val="99000"/>
                            <a:satMod val="120000"/>
                            <a:shade val="78000"/>
                          </a:schemeClr>
                        </a:gs>
                      </a:gsLst>
                      <a:lin ang="5400000" scaled="0"/>
                    </a:gradFill>
                    <a:ln w="9525">
                      <a:solidFill>
                        <a:schemeClr val="accent1">
                          <a:lumMod val="60000"/>
                        </a:schemeClr>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PPT模板1!$B$255:$M$255</c15:sqref>
                        </c15:formulaRef>
                      </c:ext>
                    </c:extLst>
                    <c:numCache>
                      <c:formatCode>0.00%</c:formatCode>
                      <c:ptCount val="12"/>
                      <c:pt idx="0">
                        <c:v>0.30630000000000002</c:v>
                      </c:pt>
                      <c:pt idx="1">
                        <c:v>0.30009999999999998</c:v>
                      </c:pt>
                      <c:pt idx="2">
                        <c:v>0.2979</c:v>
                      </c:pt>
                      <c:pt idx="3">
                        <c:v>0.29360000000000003</c:v>
                      </c:pt>
                      <c:pt idx="4">
                        <c:v>0.28620000000000001</c:v>
                      </c:pt>
                      <c:pt idx="5">
                        <c:v>0.33019999999999999</c:v>
                      </c:pt>
                      <c:pt idx="6">
                        <c:v>0.26550000000000001</c:v>
                      </c:pt>
                      <c:pt idx="7">
                        <c:v>0.27560000000000001</c:v>
                      </c:pt>
                      <c:pt idx="8">
                        <c:v>0.26</c:v>
                      </c:pt>
                      <c:pt idx="9">
                        <c:v>0.2505</c:v>
                      </c:pt>
                      <c:pt idx="10">
                        <c:v>0.25059999999999999</c:v>
                      </c:pt>
                      <c:pt idx="11">
                        <c:v>0.25109999999999999</c:v>
                      </c:pt>
                    </c:numCache>
                  </c:numRef>
                </c:val>
                <c:smooth val="0"/>
                <c:extLst xmlns:c15="http://schemas.microsoft.com/office/drawing/2012/chart">
                  <c:ext xmlns:c16="http://schemas.microsoft.com/office/drawing/2014/chart" uri="{C3380CC4-5D6E-409C-BE32-E72D297353CC}">
                    <c16:uniqueId val="{00000006-F00B-4CE8-BB53-57049BB52CDB}"/>
                  </c:ext>
                </c:extLst>
              </c15:ser>
            </c15:filteredLineSeries>
          </c:ext>
        </c:extLst>
      </c:lineChart>
      <c:catAx>
        <c:axId val="650228048"/>
        <c:scaling>
          <c:orientation val="minMax"/>
        </c:scaling>
        <c:delete val="0"/>
        <c:axPos val="b"/>
        <c:numFmt formatCode="General" sourceLinked="1"/>
        <c:majorTickMark val="none"/>
        <c:minorTickMark val="none"/>
        <c:tickLblPos val="nextTo"/>
        <c:spPr>
          <a:noFill/>
          <a:ln w="12700" cap="flat" cmpd="sng" algn="ctr">
            <a:solidFill>
              <a:schemeClr val="tx1">
                <a:lumMod val="65000"/>
                <a:lumOff val="3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650240528"/>
        <c:crosses val="autoZero"/>
        <c:auto val="1"/>
        <c:lblAlgn val="ctr"/>
        <c:lblOffset val="100"/>
        <c:noMultiLvlLbl val="0"/>
      </c:catAx>
      <c:valAx>
        <c:axId val="650240528"/>
        <c:scaling>
          <c:orientation val="minMax"/>
          <c:max val="0.33000000000000007"/>
          <c:min val="0.23"/>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650228048"/>
        <c:crosses val="autoZero"/>
        <c:crossBetween val="between"/>
      </c:valAx>
      <c:dTable>
        <c:showHorzBorder val="1"/>
        <c:showVertBorder val="1"/>
        <c:showOutline val="1"/>
        <c:showKeys val="1"/>
        <c:spPr>
          <a:noFill/>
          <a:ln w="9525" cap="flat" cmpd="sng" algn="ctr">
            <a:solidFill>
              <a:schemeClr val="tx1">
                <a:lumMod val="65000"/>
                <a:lumOff val="35000"/>
              </a:schemeClr>
            </a:solidFill>
            <a:round/>
          </a:ln>
          <a:effectLst/>
        </c:spPr>
        <c:txPr>
          <a:bodyPr rot="0" spcFirstLastPara="1" vertOverflow="ellipsis" vert="horz" wrap="square" anchor="ctr" anchorCtr="1"/>
          <a:lstStyle/>
          <a:p>
            <a:pPr rtl="0">
              <a:defRPr sz="1000" b="0" i="0" u="none" strike="noStrike" kern="1200" baseline="0">
                <a:solidFill>
                  <a:schemeClr val="tx1">
                    <a:lumMod val="85000"/>
                    <a:lumOff val="1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alpha val="75000"/>
      </a:schemeClr>
    </a:solidFill>
    <a:ln w="9525" cap="flat" cmpd="sng" algn="ctr">
      <a:noFill/>
      <a:round/>
    </a:ln>
    <a:effectLst/>
  </c:spPr>
  <c:txPr>
    <a:bodyPr/>
    <a:lstStyle/>
    <a:p>
      <a:pPr>
        <a:defRPr/>
      </a:pPr>
      <a:endParaRPr lang="zh-CN"/>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zh-CN" altLang="en-US" sz="1400" b="1" i="0" u="none" strike="noStrike" baseline="0">
                <a:effectLst/>
                <a:latin typeface="微软雅黑" panose="020B0503020204020204" pitchFamily="34" charset="-122"/>
                <a:ea typeface="微软雅黑" panose="020B0503020204020204" pitchFamily="34" charset="-122"/>
              </a:rPr>
              <a:t>平均</a:t>
            </a:r>
            <a:r>
              <a:rPr lang="zh-CN" altLang="zh-CN" sz="1400" b="1" i="0" u="none" strike="noStrike" baseline="0">
                <a:effectLst/>
                <a:latin typeface="微软雅黑" panose="020B0503020204020204" pitchFamily="34" charset="-122"/>
                <a:ea typeface="微软雅黑" panose="020B0503020204020204" pitchFamily="34" charset="-122"/>
              </a:rPr>
              <a:t>库存周期</a:t>
            </a:r>
            <a:endParaRPr lang="zh-CN" altLang="en-US" sz="1400">
              <a:latin typeface="微软雅黑" panose="020B0503020204020204" pitchFamily="34" charset="-122"/>
              <a:ea typeface="微软雅黑" panose="020B0503020204020204" pitchFamily="34" charset="-122"/>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0490073753736064"/>
          <c:y val="0.21832214036655828"/>
          <c:w val="0.81319992977972655"/>
          <c:h val="0.57900970005999941"/>
        </c:manualLayout>
      </c:layout>
      <c:barChart>
        <c:barDir val="col"/>
        <c:grouping val="stacked"/>
        <c:varyColors val="0"/>
        <c:ser>
          <c:idx val="0"/>
          <c:order val="0"/>
          <c:tx>
            <c:strRef>
              <c:f>调研模板!$A$4</c:f>
              <c:strCache>
                <c:ptCount val="1"/>
                <c:pt idx="0">
                  <c:v>15天以内</c:v>
                </c:pt>
              </c:strCache>
            </c:strRef>
          </c:tx>
          <c:spPr>
            <a:solidFill>
              <a:schemeClr val="tx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2025年7月</c:v>
                </c:pt>
                <c:pt idx="1">
                  <c:v>2025年8月</c:v>
                </c:pt>
              </c:strCache>
            </c:strRef>
          </c:cat>
          <c:val>
            <c:numRef>
              <c:f>调研模板!$B$4:$C$4</c:f>
              <c:numCache>
                <c:formatCode>0.0%</c:formatCode>
                <c:ptCount val="2"/>
                <c:pt idx="0">
                  <c:v>0.31264677148445608</c:v>
                </c:pt>
                <c:pt idx="1">
                  <c:v>0.32164677148445608</c:v>
                </c:pt>
              </c:numCache>
            </c:numRef>
          </c:val>
          <c:extLst>
            <c:ext xmlns:c16="http://schemas.microsoft.com/office/drawing/2014/chart" uri="{C3380CC4-5D6E-409C-BE32-E72D297353CC}">
              <c16:uniqueId val="{00000000-4E4D-40E0-A673-0DFE4D96E8CD}"/>
            </c:ext>
          </c:extLst>
        </c:ser>
        <c:ser>
          <c:idx val="1"/>
          <c:order val="1"/>
          <c:tx>
            <c:strRef>
              <c:f>调研模板!$A$5</c:f>
              <c:strCache>
                <c:ptCount val="1"/>
                <c:pt idx="0">
                  <c:v>15-30天</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2025年7月</c:v>
                </c:pt>
                <c:pt idx="1">
                  <c:v>2025年8月</c:v>
                </c:pt>
              </c:strCache>
            </c:strRef>
          </c:cat>
          <c:val>
            <c:numRef>
              <c:f>调研模板!$B$5:$C$5</c:f>
              <c:numCache>
                <c:formatCode>0.0%</c:formatCode>
                <c:ptCount val="2"/>
                <c:pt idx="0">
                  <c:v>0.32457755151621864</c:v>
                </c:pt>
                <c:pt idx="1">
                  <c:v>0.30757755151621863</c:v>
                </c:pt>
              </c:numCache>
            </c:numRef>
          </c:val>
          <c:extLst>
            <c:ext xmlns:c16="http://schemas.microsoft.com/office/drawing/2014/chart" uri="{C3380CC4-5D6E-409C-BE32-E72D297353CC}">
              <c16:uniqueId val="{00000001-4E4D-40E0-A673-0DFE4D96E8CD}"/>
            </c:ext>
          </c:extLst>
        </c:ser>
        <c:ser>
          <c:idx val="2"/>
          <c:order val="2"/>
          <c:tx>
            <c:strRef>
              <c:f>调研模板!$A$6</c:f>
              <c:strCache>
                <c:ptCount val="1"/>
                <c:pt idx="0">
                  <c:v>30天以上</c:v>
                </c:pt>
              </c:strCache>
            </c:strRef>
          </c:tx>
          <c:spPr>
            <a:solidFill>
              <a:srgbClr val="4BACC6"/>
            </a:solidFill>
            <a:ln>
              <a:noFill/>
            </a:ln>
            <a:effectLst/>
          </c:spPr>
          <c:invertIfNegative val="0"/>
          <c:dLbls>
            <c:dLbl>
              <c:idx val="0"/>
              <c:layout>
                <c:manualLayout>
                  <c:x val="0"/>
                  <c:y val="3.4698250284260217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4E4D-40E0-A673-0DFE4D96E8CD}"/>
                </c:ext>
              </c:extLst>
            </c:dLbl>
            <c:dLbl>
              <c:idx val="1"/>
              <c:layout>
                <c:manualLayout>
                  <c:x val="0"/>
                  <c:y val="-1.9056407451965285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4E4D-40E0-A673-0DFE4D96E8CD}"/>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2025年7月</c:v>
                </c:pt>
                <c:pt idx="1">
                  <c:v>2025年8月</c:v>
                </c:pt>
              </c:strCache>
            </c:strRef>
          </c:cat>
          <c:val>
            <c:numRef>
              <c:f>调研模板!$B$6:$C$6</c:f>
              <c:numCache>
                <c:formatCode>0.0%</c:formatCode>
                <c:ptCount val="2"/>
                <c:pt idx="0">
                  <c:v>0.36277567699932534</c:v>
                </c:pt>
                <c:pt idx="1">
                  <c:v>0.37077567699932534</c:v>
                </c:pt>
              </c:numCache>
            </c:numRef>
          </c:val>
          <c:extLst>
            <c:ext xmlns:c16="http://schemas.microsoft.com/office/drawing/2014/chart" uri="{C3380CC4-5D6E-409C-BE32-E72D297353CC}">
              <c16:uniqueId val="{00000004-4E4D-40E0-A673-0DFE4D96E8CD}"/>
            </c:ext>
          </c:extLst>
        </c:ser>
        <c:dLbls>
          <c:dLblPos val="ctr"/>
          <c:showLegendKey val="0"/>
          <c:showVal val="1"/>
          <c:showCatName val="0"/>
          <c:showSerName val="0"/>
          <c:showPercent val="0"/>
          <c:showBubbleSize val="0"/>
        </c:dLbls>
        <c:gapWidth val="150"/>
        <c:overlap val="100"/>
        <c:serLines>
          <c:spPr>
            <a:ln w="15875" cap="flat" cmpd="sng" algn="ctr">
              <a:solidFill>
                <a:srgbClr val="C00000"/>
              </a:solidFill>
              <a:prstDash val="dash"/>
              <a:round/>
            </a:ln>
            <a:effectLst/>
          </c:spPr>
        </c:serLines>
        <c:axId val="1763902016"/>
        <c:axId val="1763902848"/>
      </c:barChart>
      <c:catAx>
        <c:axId val="1763902016"/>
        <c:scaling>
          <c:orientation val="minMax"/>
        </c:scaling>
        <c:delete val="0"/>
        <c:axPos val="b"/>
        <c:numFmt formatCode="General" sourceLinked="1"/>
        <c:majorTickMark val="none"/>
        <c:minorTickMark val="none"/>
        <c:tickLblPos val="nextTo"/>
        <c:spPr>
          <a:noFill/>
          <a:ln w="19050" cap="flat" cmpd="sng" algn="ctr">
            <a:solidFill>
              <a:schemeClr val="tx1">
                <a:lumMod val="50000"/>
                <a:lumOff val="50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763902848"/>
        <c:crosses val="autoZero"/>
        <c:auto val="1"/>
        <c:lblAlgn val="ctr"/>
        <c:lblOffset val="100"/>
        <c:noMultiLvlLbl val="0"/>
      </c:catAx>
      <c:valAx>
        <c:axId val="1763902848"/>
        <c:scaling>
          <c:orientation val="minMax"/>
          <c:max val="1.2"/>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763902016"/>
        <c:crosses val="autoZero"/>
        <c:crossBetween val="between"/>
      </c:valAx>
      <c:spPr>
        <a:noFill/>
        <a:ln>
          <a:noFill/>
        </a:ln>
        <a:effectLst/>
      </c:spPr>
    </c:plotArea>
    <c:legend>
      <c:legendPos val="t"/>
      <c:layout>
        <c:manualLayout>
          <c:xMode val="edge"/>
          <c:yMode val="edge"/>
          <c:x val="0.29712494115956667"/>
          <c:y val="0.15614378395443157"/>
          <c:w val="0.41664409553005716"/>
          <c:h val="8.2879153357230173E-2"/>
        </c:manualLayout>
      </c:layout>
      <c:overlay val="0"/>
      <c:spPr>
        <a:noFill/>
        <a:ln>
          <a:noFill/>
        </a:ln>
        <a:effectLst/>
      </c:spPr>
      <c:txPr>
        <a:bodyPr rot="0" spcFirstLastPara="1" vertOverflow="ellipsis" vert="horz" wrap="square" anchor="ctr" anchorCtr="1"/>
        <a:lstStyle/>
        <a:p>
          <a:pPr>
            <a:defRPr sz="8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lumMod val="95000"/>
        <a:alpha val="65000"/>
      </a:schemeClr>
    </a:solidFill>
    <a:ln w="19050" cap="flat" cmpd="sng" algn="ctr">
      <a:noFill/>
      <a:round/>
    </a:ln>
    <a:effectLst>
      <a:outerShdw blurRad="50800" dist="38100" algn="l" rotWithShape="0">
        <a:prstClr val="black">
          <a:alpha val="40000"/>
        </a:prstClr>
      </a:outerShdw>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400" b="1" i="0" u="none" strike="noStrike" kern="1200" baseline="0">
                <a:solidFill>
                  <a:sysClr val="windowText" lastClr="000000">
                    <a:lumMod val="65000"/>
                    <a:lumOff val="35000"/>
                  </a:sysClr>
                </a:solidFill>
                <a:effectLst/>
                <a:latin typeface="微软雅黑" panose="020B0503020204020204" pitchFamily="34" charset="-122"/>
                <a:ea typeface="微软雅黑" panose="020B0503020204020204" pitchFamily="34" charset="-122"/>
                <a:cs typeface="+mn-cs"/>
              </a:defRPr>
            </a:pPr>
            <a:r>
              <a:rPr lang="en-US" altLang="zh-CN" sz="1400" b="1" i="0" u="none" strike="noStrike" kern="1200" baseline="0">
                <a:solidFill>
                  <a:sysClr val="windowText" lastClr="000000">
                    <a:lumMod val="65000"/>
                    <a:lumOff val="35000"/>
                  </a:sysClr>
                </a:solidFill>
                <a:effectLst/>
                <a:latin typeface="微软雅黑" panose="020B0503020204020204" pitchFamily="34" charset="-122"/>
                <a:ea typeface="微软雅黑" panose="020B0503020204020204" pitchFamily="34" charset="-122"/>
                <a:cs typeface="+mn-cs"/>
              </a:rPr>
              <a:t>2025年7月二手车各细分车型交易情况（单位：万辆）</a:t>
            </a:r>
          </a:p>
        </c:rich>
      </c:tx>
      <c:overlay val="0"/>
      <c:spPr>
        <a:noFill/>
        <a:ln>
          <a:noFill/>
        </a:ln>
        <a:effectLst/>
      </c:spPr>
      <c:txPr>
        <a:bodyPr rot="0" spcFirstLastPara="1" vertOverflow="ellipsis" vert="horz" wrap="square" anchor="ctr" anchorCtr="1"/>
        <a:lstStyle/>
        <a:p>
          <a:pPr algn="ctr" rtl="0">
            <a:defRPr lang="en-US" altLang="zh-CN" sz="1400" b="1" i="0" u="none" strike="noStrike" kern="1200" baseline="0">
              <a:solidFill>
                <a:sysClr val="windowText" lastClr="000000">
                  <a:lumMod val="65000"/>
                  <a:lumOff val="35000"/>
                </a:sys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0891556053667364"/>
          <c:y val="0.26524988449838405"/>
          <c:w val="0.86300694578010306"/>
          <c:h val="0.44364029464490445"/>
        </c:manualLayout>
      </c:layout>
      <c:barChart>
        <c:barDir val="col"/>
        <c:grouping val="clustered"/>
        <c:varyColors val="0"/>
        <c:ser>
          <c:idx val="0"/>
          <c:order val="0"/>
          <c:tx>
            <c:strRef>
              <c:f>PPT模板1!$P$314</c:f>
              <c:strCache>
                <c:ptCount val="1"/>
                <c:pt idx="0">
                  <c:v>2025.7</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PPT模板1!$O$316:$O$325</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PPT模板1!$P$316:$P$325</c:f>
              <c:numCache>
                <c:formatCode>0.00_);[Red]\(0.00\)</c:formatCode>
                <c:ptCount val="10"/>
                <c:pt idx="0">
                  <c:v>92.408199999999994</c:v>
                </c:pt>
                <c:pt idx="1">
                  <c:v>21.740100000000002</c:v>
                </c:pt>
                <c:pt idx="2">
                  <c:v>11.0319</c:v>
                </c:pt>
                <c:pt idx="3">
                  <c:v>4.1388999999999996</c:v>
                </c:pt>
                <c:pt idx="4">
                  <c:v>9.5984999999999996</c:v>
                </c:pt>
                <c:pt idx="5">
                  <c:v>14.7029</c:v>
                </c:pt>
                <c:pt idx="6">
                  <c:v>0.62770000000000004</c:v>
                </c:pt>
                <c:pt idx="7">
                  <c:v>2.0051000000000001</c:v>
                </c:pt>
                <c:pt idx="8">
                  <c:v>6.7108999999999996</c:v>
                </c:pt>
                <c:pt idx="9">
                  <c:v>3.1234000000000002</c:v>
                </c:pt>
              </c:numCache>
              <c:extLst/>
            </c:numRef>
          </c:val>
          <c:extLst>
            <c:ext xmlns:c16="http://schemas.microsoft.com/office/drawing/2014/chart" uri="{C3380CC4-5D6E-409C-BE32-E72D297353CC}">
              <c16:uniqueId val="{00000000-841E-4A13-9C63-E77EECD85291}"/>
            </c:ext>
          </c:extLst>
        </c:ser>
        <c:ser>
          <c:idx val="1"/>
          <c:order val="1"/>
          <c:tx>
            <c:strRef>
              <c:f>PPT模板1!$Q$314</c:f>
              <c:strCache>
                <c:ptCount val="1"/>
                <c:pt idx="0">
                  <c:v>2025.6</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PPT模板1!$O$316:$O$325</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PPT模板1!$Q$316:$Q$325</c:f>
              <c:numCache>
                <c:formatCode>0.00_);[Red]\(0.00\)</c:formatCode>
                <c:ptCount val="10"/>
                <c:pt idx="0">
                  <c:v>92.266099999999994</c:v>
                </c:pt>
                <c:pt idx="1">
                  <c:v>21.617000000000001</c:v>
                </c:pt>
                <c:pt idx="2">
                  <c:v>10.9718</c:v>
                </c:pt>
                <c:pt idx="3">
                  <c:v>4.1494</c:v>
                </c:pt>
                <c:pt idx="4">
                  <c:v>9.5710999999999995</c:v>
                </c:pt>
                <c:pt idx="5">
                  <c:v>14.6502</c:v>
                </c:pt>
                <c:pt idx="6">
                  <c:v>0.62370000000000003</c:v>
                </c:pt>
                <c:pt idx="7">
                  <c:v>1.9984</c:v>
                </c:pt>
                <c:pt idx="8">
                  <c:v>6.7285000000000004</c:v>
                </c:pt>
                <c:pt idx="9">
                  <c:v>3.1785000000000001</c:v>
                </c:pt>
              </c:numCache>
              <c:extLst/>
            </c:numRef>
          </c:val>
          <c:extLst>
            <c:ext xmlns:c16="http://schemas.microsoft.com/office/drawing/2014/chart" uri="{C3380CC4-5D6E-409C-BE32-E72D297353CC}">
              <c16:uniqueId val="{00000001-841E-4A13-9C63-E77EECD85291}"/>
            </c:ext>
          </c:extLst>
        </c:ser>
        <c:dLbls>
          <c:showLegendKey val="0"/>
          <c:showVal val="0"/>
          <c:showCatName val="0"/>
          <c:showSerName val="0"/>
          <c:showPercent val="0"/>
          <c:showBubbleSize val="0"/>
        </c:dLbls>
        <c:gapWidth val="100"/>
        <c:overlap val="-24"/>
        <c:axId val="1937073279"/>
        <c:axId val="1937072863"/>
      </c:barChart>
      <c:catAx>
        <c:axId val="193707327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2863"/>
        <c:crossesAt val="0.1"/>
        <c:auto val="1"/>
        <c:lblAlgn val="ctr"/>
        <c:lblOffset val="100"/>
        <c:noMultiLvlLbl val="0"/>
      </c:catAx>
      <c:valAx>
        <c:axId val="1937072863"/>
        <c:scaling>
          <c:logBase val="2"/>
          <c:orientation val="minMax"/>
          <c:max val="100"/>
        </c:scaling>
        <c:delete val="0"/>
        <c:axPos val="l"/>
        <c:numFmt formatCode="0.00_);[Red]\(0.00\)"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75000"/>
                    <a:lumOff val="25000"/>
                  </a:schemeClr>
                </a:solidFill>
                <a:latin typeface="+mn-lt"/>
                <a:ea typeface="+mn-ea"/>
                <a:cs typeface="+mn-cs"/>
              </a:defRPr>
            </a:pPr>
            <a:endParaRPr lang="zh-CN"/>
          </a:p>
        </c:txPr>
        <c:crossAx val="1937073279"/>
        <c:crosses val="autoZero"/>
        <c:crossBetween val="between"/>
      </c:valAx>
      <c:dTable>
        <c:showHorzBorder val="1"/>
        <c:showVertBorder val="1"/>
        <c:showOutline val="1"/>
        <c:showKeys val="1"/>
        <c:spPr>
          <a:noFill/>
          <a:ln w="12700" cap="flat" cmpd="sng" algn="ctr">
            <a:solidFill>
              <a:schemeClr val="bg1">
                <a:lumMod val="50000"/>
              </a:schemeClr>
            </a:solidFill>
            <a:round/>
          </a:ln>
          <a:effectLst/>
        </c:spPr>
        <c:txPr>
          <a:bodyPr rot="0" spcFirstLastPara="1" vertOverflow="ellipsis" vert="horz" wrap="square" anchor="ctr" anchorCtr="1"/>
          <a:lstStyle/>
          <a:p>
            <a:pPr rtl="0">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9597658866624141"/>
          <c:y val="0.15425170202503419"/>
          <c:w val="0.20809156222514852"/>
          <c:h val="6.4631193009641083E-2"/>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alpha val="75000"/>
      </a:schemeClr>
    </a:solidFill>
    <a:ln w="9525" cap="flat" cmpd="sng" algn="ctr">
      <a:solidFill>
        <a:schemeClr val="bg1">
          <a:lumMod val="50000"/>
        </a:schemeClr>
      </a:solidFill>
      <a:round/>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altLang="zh-CN" sz="1400" b="1" dirty="0">
                <a:effectLst/>
                <a:latin typeface="微软雅黑" panose="020B0503020204020204" pitchFamily="34" charset="-122"/>
                <a:ea typeface="微软雅黑" panose="020B0503020204020204" pitchFamily="34" charset="-122"/>
              </a:rPr>
              <a:t>2025</a:t>
            </a:r>
            <a:r>
              <a:rPr lang="zh-CN" altLang="zh-CN" sz="1400" b="1" dirty="0">
                <a:effectLst/>
                <a:latin typeface="微软雅黑" panose="020B0503020204020204" pitchFamily="34" charset="-122"/>
                <a:ea typeface="微软雅黑" panose="020B0503020204020204" pitchFamily="34" charset="-122"/>
              </a:rPr>
              <a:t>年</a:t>
            </a:r>
            <a:r>
              <a:rPr lang="en-US" altLang="zh-CN" sz="1400" b="1" dirty="0">
                <a:effectLst/>
                <a:latin typeface="微软雅黑" panose="020B0503020204020204" pitchFamily="34" charset="-122"/>
                <a:ea typeface="微软雅黑" panose="020B0503020204020204" pitchFamily="34" charset="-122"/>
              </a:rPr>
              <a:t>1-7</a:t>
            </a:r>
            <a:r>
              <a:rPr lang="zh-CN" altLang="en-US" sz="1400" b="1" dirty="0">
                <a:effectLst/>
                <a:latin typeface="微软雅黑" panose="020B0503020204020204" pitchFamily="34" charset="-122"/>
                <a:ea typeface="微软雅黑" panose="020B0503020204020204" pitchFamily="34" charset="-122"/>
              </a:rPr>
              <a:t>月</a:t>
            </a:r>
            <a:r>
              <a:rPr lang="zh-CN" altLang="zh-CN" sz="1400" b="1" dirty="0">
                <a:effectLst/>
                <a:latin typeface="微软雅黑" panose="020B0503020204020204" pitchFamily="34" charset="-122"/>
                <a:ea typeface="微软雅黑" panose="020B0503020204020204" pitchFamily="34" charset="-122"/>
              </a:rPr>
              <a:t>二手车各细分车型交易情况（单位：万辆）</a:t>
            </a:r>
            <a:endParaRPr lang="zh-CN" altLang="zh-CN" sz="1400" dirty="0">
              <a:effectLst/>
              <a:latin typeface="微软雅黑" panose="020B0503020204020204" pitchFamily="34" charset="-122"/>
              <a:ea typeface="微软雅黑" panose="020B0503020204020204" pitchFamily="34" charset="-122"/>
            </a:endParaRPr>
          </a:p>
        </c:rich>
      </c:tx>
      <c:layout>
        <c:manualLayout>
          <c:xMode val="edge"/>
          <c:yMode val="edge"/>
          <c:x val="0.25842482578375303"/>
          <c:y val="2.5577253919430141E-2"/>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0891556053667364"/>
          <c:y val="0.24731746946614055"/>
          <c:w val="0.86300694578010306"/>
          <c:h val="0.46157257300038235"/>
        </c:manualLayout>
      </c:layout>
      <c:barChart>
        <c:barDir val="col"/>
        <c:grouping val="clustered"/>
        <c:varyColors val="0"/>
        <c:ser>
          <c:idx val="0"/>
          <c:order val="0"/>
          <c:tx>
            <c:strRef>
              <c:f>PPT模板1!$B$314</c:f>
              <c:strCache>
                <c:ptCount val="1"/>
                <c:pt idx="0">
                  <c:v>2025.1-7</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PPT模板1!$A$316:$A$325</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PPT模板1!$B$316:$B$325</c:f>
              <c:numCache>
                <c:formatCode>0.00_);[Red]\(0.00\)</c:formatCode>
                <c:ptCount val="10"/>
                <c:pt idx="0">
                  <c:v>635.58569999999997</c:v>
                </c:pt>
                <c:pt idx="1">
                  <c:v>148.49469999999999</c:v>
                </c:pt>
                <c:pt idx="2">
                  <c:v>73.551900000000003</c:v>
                </c:pt>
                <c:pt idx="3">
                  <c:v>28.404800000000002</c:v>
                </c:pt>
                <c:pt idx="4">
                  <c:v>63.5792</c:v>
                </c:pt>
                <c:pt idx="5">
                  <c:v>94.62</c:v>
                </c:pt>
                <c:pt idx="6">
                  <c:v>4.5514000000000001</c:v>
                </c:pt>
                <c:pt idx="7">
                  <c:v>11.8919</c:v>
                </c:pt>
                <c:pt idx="8">
                  <c:v>42.183199999999999</c:v>
                </c:pt>
                <c:pt idx="9">
                  <c:v>20.236699999999999</c:v>
                </c:pt>
              </c:numCache>
              <c:extLst/>
            </c:numRef>
          </c:val>
          <c:extLst>
            <c:ext xmlns:c16="http://schemas.microsoft.com/office/drawing/2014/chart" uri="{C3380CC4-5D6E-409C-BE32-E72D297353CC}">
              <c16:uniqueId val="{00000000-8CEB-40A9-991C-EC208B8C891C}"/>
            </c:ext>
          </c:extLst>
        </c:ser>
        <c:ser>
          <c:idx val="1"/>
          <c:order val="1"/>
          <c:tx>
            <c:strRef>
              <c:f>PPT模板1!$C$314</c:f>
              <c:strCache>
                <c:ptCount val="1"/>
                <c:pt idx="0">
                  <c:v>2024.1-7</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PPT模板1!$A$316:$A$325</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PPT模板1!$C$316:$C$325</c:f>
              <c:numCache>
                <c:formatCode>0.00_);[Red]\(0.00\)</c:formatCode>
                <c:ptCount val="10"/>
                <c:pt idx="0">
                  <c:v>637.96690000000001</c:v>
                </c:pt>
                <c:pt idx="1">
                  <c:v>147.23490000000001</c:v>
                </c:pt>
                <c:pt idx="2">
                  <c:v>69.447999999999993</c:v>
                </c:pt>
                <c:pt idx="3">
                  <c:v>25.998699999999999</c:v>
                </c:pt>
                <c:pt idx="4">
                  <c:v>61.874499999999998</c:v>
                </c:pt>
                <c:pt idx="5">
                  <c:v>87.801199999999994</c:v>
                </c:pt>
                <c:pt idx="6">
                  <c:v>3.8473999999999999</c:v>
                </c:pt>
                <c:pt idx="7">
                  <c:v>8.0366999999999997</c:v>
                </c:pt>
                <c:pt idx="8">
                  <c:v>38.494</c:v>
                </c:pt>
                <c:pt idx="9">
                  <c:v>18.530100000000001</c:v>
                </c:pt>
              </c:numCache>
              <c:extLst/>
            </c:numRef>
          </c:val>
          <c:extLst>
            <c:ext xmlns:c16="http://schemas.microsoft.com/office/drawing/2014/chart" uri="{C3380CC4-5D6E-409C-BE32-E72D297353CC}">
              <c16:uniqueId val="{00000001-8CEB-40A9-991C-EC208B8C891C}"/>
            </c:ext>
          </c:extLst>
        </c:ser>
        <c:dLbls>
          <c:showLegendKey val="0"/>
          <c:showVal val="0"/>
          <c:showCatName val="0"/>
          <c:showSerName val="0"/>
          <c:showPercent val="0"/>
          <c:showBubbleSize val="0"/>
        </c:dLbls>
        <c:gapWidth val="100"/>
        <c:overlap val="-24"/>
        <c:axId val="1937073279"/>
        <c:axId val="1937072863"/>
      </c:barChart>
      <c:catAx>
        <c:axId val="193707327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2863"/>
        <c:crossesAt val="0.1"/>
        <c:auto val="1"/>
        <c:lblAlgn val="ctr"/>
        <c:lblOffset val="100"/>
        <c:noMultiLvlLbl val="0"/>
      </c:catAx>
      <c:valAx>
        <c:axId val="1937072863"/>
        <c:scaling>
          <c:logBase val="2"/>
          <c:orientation val="minMax"/>
        </c:scaling>
        <c:delete val="0"/>
        <c:axPos val="l"/>
        <c:numFmt formatCode="0.00_);[Red]\(0.00\)"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3279"/>
        <c:crosses val="autoZero"/>
        <c:crossBetween val="between"/>
      </c:valAx>
      <c:dTable>
        <c:showHorzBorder val="1"/>
        <c:showVertBorder val="1"/>
        <c:showOutline val="1"/>
        <c:showKeys val="1"/>
        <c:spPr>
          <a:noFill/>
          <a:ln w="12700" cap="flat" cmpd="sng" algn="ctr">
            <a:solidFill>
              <a:schemeClr val="bg1">
                <a:lumMod val="50000"/>
              </a:schemeClr>
            </a:solidFill>
            <a:round/>
          </a:ln>
          <a:effectLst/>
        </c:spPr>
        <c:txPr>
          <a:bodyPr rot="0" spcFirstLastPara="1" vertOverflow="ellipsis" vert="horz" wrap="square" anchor="ctr" anchorCtr="1"/>
          <a:lstStyle/>
          <a:p>
            <a:pPr rtl="0">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6770132173629105"/>
          <c:y val="0.14042045381218518"/>
          <c:w val="0.31608851670604687"/>
          <c:h val="6.4631193009641083E-2"/>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alpha val="75000"/>
      </a:schemeClr>
    </a:solidFill>
    <a:ln w="9525" cap="flat" cmpd="sng" algn="ctr">
      <a:solidFill>
        <a:schemeClr val="bg1">
          <a:lumMod val="50000"/>
        </a:schemeClr>
      </a:solidFill>
      <a:round/>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col"/>
        <c:grouping val="clustered"/>
        <c:varyColors val="0"/>
        <c:ser>
          <c:idx val="0"/>
          <c:order val="0"/>
          <c:tx>
            <c:strRef>
              <c:f>PPT模板新!$A$187</c:f>
              <c:strCache>
                <c:ptCount val="1"/>
                <c:pt idx="0">
                  <c:v>2025.7</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PPT模板新!$B$186:$G$186</c:f>
              <c:strCache>
                <c:ptCount val="6"/>
                <c:pt idx="0">
                  <c:v>A00级轿车</c:v>
                </c:pt>
                <c:pt idx="1">
                  <c:v>A0级轿车</c:v>
                </c:pt>
                <c:pt idx="2">
                  <c:v>A级轿车</c:v>
                </c:pt>
                <c:pt idx="3">
                  <c:v>B级轿车</c:v>
                </c:pt>
                <c:pt idx="4">
                  <c:v>C级轿车</c:v>
                </c:pt>
                <c:pt idx="5">
                  <c:v>D级轿车</c:v>
                </c:pt>
              </c:strCache>
            </c:strRef>
          </c:cat>
          <c:val>
            <c:numRef>
              <c:f>PPT模板新!$B$187:$G$187</c:f>
              <c:numCache>
                <c:formatCode>0.0%</c:formatCode>
                <c:ptCount val="6"/>
                <c:pt idx="0">
                  <c:v>5.239838102068238E-2</c:v>
                </c:pt>
                <c:pt idx="1">
                  <c:v>0.11850120763986778</c:v>
                </c:pt>
                <c:pt idx="2">
                  <c:v>0.48838934639068182</c:v>
                </c:pt>
                <c:pt idx="3">
                  <c:v>0.23590193799408132</c:v>
                </c:pt>
                <c:pt idx="4">
                  <c:v>8.2399782377525529E-2</c:v>
                </c:pt>
                <c:pt idx="5">
                  <c:v>2.2409344577161181E-2</c:v>
                </c:pt>
              </c:numCache>
            </c:numRef>
          </c:val>
          <c:extLst>
            <c:ext xmlns:c16="http://schemas.microsoft.com/office/drawing/2014/chart" uri="{C3380CC4-5D6E-409C-BE32-E72D297353CC}">
              <c16:uniqueId val="{00000000-CAD4-4F9A-969B-9856A2110054}"/>
            </c:ext>
          </c:extLst>
        </c:ser>
        <c:ser>
          <c:idx val="1"/>
          <c:order val="1"/>
          <c:tx>
            <c:strRef>
              <c:f>PPT模板新!$A$188</c:f>
              <c:strCache>
                <c:ptCount val="1"/>
                <c:pt idx="0">
                  <c:v>2025.6</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dLbl>
              <c:idx val="0"/>
              <c:layout>
                <c:manualLayout>
                  <c:x val="0"/>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AD4-4F9A-969B-9856A2110054}"/>
                </c:ext>
              </c:extLst>
            </c:dLbl>
            <c:dLbl>
              <c:idx val="1"/>
              <c:layout>
                <c:manualLayout>
                  <c:x val="3.0717537488698043E-3"/>
                  <c:y val="-8.4108948532267911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AD4-4F9A-969B-9856A2110054}"/>
                </c:ext>
              </c:extLst>
            </c:dLbl>
            <c:dLbl>
              <c:idx val="2"/>
              <c:layout>
                <c:manualLayout>
                  <c:x val="3.0717537488698606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CAD4-4F9A-969B-9856A2110054}"/>
                </c:ext>
              </c:extLst>
            </c:dLbl>
            <c:dLbl>
              <c:idx val="3"/>
              <c:layout>
                <c:manualLayout>
                  <c:x val="4.6076306233047912E-3"/>
                  <c:y val="-8.4108948532267911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CAD4-4F9A-969B-9856A2110054}"/>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PPT模板新!$B$186:$G$186</c:f>
              <c:strCache>
                <c:ptCount val="6"/>
                <c:pt idx="0">
                  <c:v>A00级轿车</c:v>
                </c:pt>
                <c:pt idx="1">
                  <c:v>A0级轿车</c:v>
                </c:pt>
                <c:pt idx="2">
                  <c:v>A级轿车</c:v>
                </c:pt>
                <c:pt idx="3">
                  <c:v>B级轿车</c:v>
                </c:pt>
                <c:pt idx="4">
                  <c:v>C级轿车</c:v>
                </c:pt>
                <c:pt idx="5">
                  <c:v>D级轿车</c:v>
                </c:pt>
              </c:strCache>
            </c:strRef>
          </c:cat>
          <c:val>
            <c:numRef>
              <c:f>PPT模板新!$B$188:$G$188</c:f>
              <c:numCache>
                <c:formatCode>0.0%</c:formatCode>
                <c:ptCount val="6"/>
                <c:pt idx="0">
                  <c:v>4.4800460865014421E-2</c:v>
                </c:pt>
                <c:pt idx="1">
                  <c:v>0.11249812367896857</c:v>
                </c:pt>
                <c:pt idx="2">
                  <c:v>0.49390043530647931</c:v>
                </c:pt>
                <c:pt idx="3">
                  <c:v>0.24119954724880627</c:v>
                </c:pt>
                <c:pt idx="4">
                  <c:v>8.5402019529966372E-2</c:v>
                </c:pt>
                <c:pt idx="5">
                  <c:v>2.2199413370765093E-2</c:v>
                </c:pt>
              </c:numCache>
            </c:numRef>
          </c:val>
          <c:extLst>
            <c:ext xmlns:c16="http://schemas.microsoft.com/office/drawing/2014/chart" uri="{C3380CC4-5D6E-409C-BE32-E72D297353CC}">
              <c16:uniqueId val="{00000005-CAD4-4F9A-969B-9856A2110054}"/>
            </c:ext>
          </c:extLst>
        </c:ser>
        <c:dLbls>
          <c:dLblPos val="outEnd"/>
          <c:showLegendKey val="0"/>
          <c:showVal val="1"/>
          <c:showCatName val="0"/>
          <c:showSerName val="0"/>
          <c:showPercent val="0"/>
          <c:showBubbleSize val="0"/>
        </c:dLbls>
        <c:gapWidth val="100"/>
        <c:overlap val="-24"/>
        <c:axId val="1874746480"/>
        <c:axId val="1874746896"/>
      </c:barChart>
      <c:catAx>
        <c:axId val="187474648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874746896"/>
        <c:crosses val="autoZero"/>
        <c:auto val="1"/>
        <c:lblAlgn val="ctr"/>
        <c:lblOffset val="100"/>
        <c:noMultiLvlLbl val="0"/>
      </c:catAx>
      <c:valAx>
        <c:axId val="1874746896"/>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87474648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2025年7月交易使用年限分析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0"/>
          <c:order val="0"/>
          <c:tx>
            <c:strRef>
              <c:f>PPT模板1!$B$67</c:f>
              <c:strCache>
                <c:ptCount val="1"/>
                <c:pt idx="0">
                  <c:v>车龄占比</c:v>
                </c:pt>
              </c:strCache>
            </c:strRef>
          </c:tx>
          <c:spPr>
            <a:ln>
              <a:solidFill>
                <a:schemeClr val="bg1"/>
              </a:solidFill>
            </a:ln>
          </c:spPr>
          <c:dPt>
            <c:idx val="0"/>
            <c:bubble3D val="0"/>
            <c:spPr>
              <a:solidFill>
                <a:schemeClr val="accent5">
                  <a:shade val="58000"/>
                </a:schemeClr>
              </a:solidFill>
              <a:ln>
                <a:solidFill>
                  <a:schemeClr val="bg1"/>
                </a:solidFill>
              </a:ln>
              <a:effectLst/>
            </c:spPr>
            <c:extLst>
              <c:ext xmlns:c16="http://schemas.microsoft.com/office/drawing/2014/chart" uri="{C3380CC4-5D6E-409C-BE32-E72D297353CC}">
                <c16:uniqueId val="{00000001-9EDE-4824-BEF6-587DCF98A80B}"/>
              </c:ext>
            </c:extLst>
          </c:dPt>
          <c:dPt>
            <c:idx val="1"/>
            <c:bubble3D val="0"/>
            <c:spPr>
              <a:solidFill>
                <a:schemeClr val="accent5">
                  <a:shade val="86000"/>
                </a:schemeClr>
              </a:solidFill>
              <a:ln>
                <a:solidFill>
                  <a:schemeClr val="bg1"/>
                </a:solidFill>
              </a:ln>
              <a:effectLst/>
            </c:spPr>
            <c:extLst>
              <c:ext xmlns:c16="http://schemas.microsoft.com/office/drawing/2014/chart" uri="{C3380CC4-5D6E-409C-BE32-E72D297353CC}">
                <c16:uniqueId val="{00000003-9EDE-4824-BEF6-587DCF98A80B}"/>
              </c:ext>
            </c:extLst>
          </c:dPt>
          <c:dPt>
            <c:idx val="2"/>
            <c:bubble3D val="0"/>
            <c:spPr>
              <a:solidFill>
                <a:schemeClr val="accent5">
                  <a:tint val="86000"/>
                </a:schemeClr>
              </a:solidFill>
              <a:ln>
                <a:solidFill>
                  <a:schemeClr val="bg1"/>
                </a:solidFill>
              </a:ln>
              <a:effectLst/>
            </c:spPr>
            <c:extLst>
              <c:ext xmlns:c16="http://schemas.microsoft.com/office/drawing/2014/chart" uri="{C3380CC4-5D6E-409C-BE32-E72D297353CC}">
                <c16:uniqueId val="{00000005-9EDE-4824-BEF6-587DCF98A80B}"/>
              </c:ext>
            </c:extLst>
          </c:dPt>
          <c:dPt>
            <c:idx val="3"/>
            <c:bubble3D val="0"/>
            <c:spPr>
              <a:solidFill>
                <a:schemeClr val="accent5">
                  <a:tint val="58000"/>
                </a:schemeClr>
              </a:solidFill>
              <a:ln>
                <a:solidFill>
                  <a:schemeClr val="bg1"/>
                </a:solidFill>
              </a:ln>
              <a:effectLst/>
            </c:spPr>
            <c:extLst>
              <c:ext xmlns:c16="http://schemas.microsoft.com/office/drawing/2014/chart" uri="{C3380CC4-5D6E-409C-BE32-E72D297353CC}">
                <c16:uniqueId val="{00000007-9EDE-4824-BEF6-587DCF98A80B}"/>
              </c:ext>
            </c:extLst>
          </c:dPt>
          <c:dLbls>
            <c:dLbl>
              <c:idx val="0"/>
              <c:layout>
                <c:manualLayout>
                  <c:x val="0.20420210826489907"/>
                  <c:y val="-9.6771842408661421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9EDE-4824-BEF6-587DCF98A80B}"/>
                </c:ext>
              </c:extLst>
            </c:dLbl>
            <c:dLbl>
              <c:idx val="1"/>
              <c:layout>
                <c:manualLayout>
                  <c:x val="-5.4655155794680839E-2"/>
                  <c:y val="0.15857603713058763"/>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9EDE-4824-BEF6-587DCF98A80B}"/>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9EDE-4824-BEF6-587DCF98A80B}"/>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9EDE-4824-BEF6-587DCF98A80B}"/>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xmlns:c15="http://schemas.microsoft.com/office/drawing/2012/chart" uri="{CE6537A1-D6FC-4f65-9D91-7224C49458BB}"/>
            </c:extLst>
          </c:dLbls>
          <c:cat>
            <c:strRef>
              <c:f>PPT模板1!$A$68:$A$71</c:f>
              <c:strCache>
                <c:ptCount val="4"/>
                <c:pt idx="0">
                  <c:v>3年内</c:v>
                </c:pt>
                <c:pt idx="1">
                  <c:v>3-6年</c:v>
                </c:pt>
                <c:pt idx="2">
                  <c:v>7-10年</c:v>
                </c:pt>
                <c:pt idx="3">
                  <c:v>10年以上</c:v>
                </c:pt>
              </c:strCache>
            </c:strRef>
          </c:cat>
          <c:val>
            <c:numRef>
              <c:f>PPT模板1!$B$68:$B$71</c:f>
              <c:numCache>
                <c:formatCode>0.00%</c:formatCode>
                <c:ptCount val="4"/>
                <c:pt idx="0">
                  <c:v>0.26201655030237053</c:v>
                </c:pt>
                <c:pt idx="1">
                  <c:v>0.43693508726720115</c:v>
                </c:pt>
                <c:pt idx="2">
                  <c:v>0.17612693542443866</c:v>
                </c:pt>
                <c:pt idx="3">
                  <c:v>0.12492142700598961</c:v>
                </c:pt>
              </c:numCache>
            </c:numRef>
          </c:val>
          <c:extLst>
            <c:ext xmlns:c16="http://schemas.microsoft.com/office/drawing/2014/chart" uri="{C3380CC4-5D6E-409C-BE32-E72D297353CC}">
              <c16:uniqueId val="{00000008-9EDE-4824-BEF6-587DCF98A80B}"/>
            </c:ext>
          </c:extLst>
        </c:ser>
        <c:dLbls>
          <c:showLegendKey val="0"/>
          <c:showVal val="0"/>
          <c:showCatName val="0"/>
          <c:showSerName val="0"/>
          <c:showPercent val="0"/>
          <c:showBubbleSize val="0"/>
          <c:showLeaderLines val="1"/>
        </c:dLbls>
        <c:firstSliceAng val="0"/>
        <c:holeSize val="60"/>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2025年6月交易使用年限分析</a:t>
            </a:r>
          </a:p>
        </c:rich>
      </c:tx>
      <c:layout>
        <c:manualLayout>
          <c:xMode val="edge"/>
          <c:yMode val="edge"/>
          <c:x val="0.22491870016799256"/>
          <c:y val="2.5481723680126519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2153448098618786"/>
          <c:y val="0.24504045314768039"/>
          <c:w val="0.55386248566386342"/>
          <c:h val="0.65624692565130927"/>
        </c:manualLayout>
      </c:layout>
      <c:doughnutChart>
        <c:varyColors val="1"/>
        <c:ser>
          <c:idx val="0"/>
          <c:order val="0"/>
          <c:spPr>
            <a:ln>
              <a:solidFill>
                <a:schemeClr val="bg1"/>
              </a:solidFill>
            </a:ln>
          </c:spPr>
          <c:dPt>
            <c:idx val="0"/>
            <c:bubble3D val="0"/>
            <c:spPr>
              <a:solidFill>
                <a:schemeClr val="accent1">
                  <a:tint val="58000"/>
                </a:schemeClr>
              </a:solidFill>
              <a:ln>
                <a:solidFill>
                  <a:schemeClr val="bg1"/>
                </a:solidFill>
              </a:ln>
              <a:effectLst/>
            </c:spPr>
            <c:extLst>
              <c:ext xmlns:c16="http://schemas.microsoft.com/office/drawing/2014/chart" uri="{C3380CC4-5D6E-409C-BE32-E72D297353CC}">
                <c16:uniqueId val="{00000001-EC59-403B-9A50-639D3991A0EB}"/>
              </c:ext>
            </c:extLst>
          </c:dPt>
          <c:dPt>
            <c:idx val="1"/>
            <c:bubble3D val="0"/>
            <c:spPr>
              <a:solidFill>
                <a:schemeClr val="accent1">
                  <a:tint val="86000"/>
                </a:schemeClr>
              </a:solidFill>
              <a:ln>
                <a:solidFill>
                  <a:schemeClr val="bg1"/>
                </a:solidFill>
              </a:ln>
              <a:effectLst/>
            </c:spPr>
            <c:extLst>
              <c:ext xmlns:c16="http://schemas.microsoft.com/office/drawing/2014/chart" uri="{C3380CC4-5D6E-409C-BE32-E72D297353CC}">
                <c16:uniqueId val="{00000003-EC59-403B-9A50-639D3991A0EB}"/>
              </c:ext>
            </c:extLst>
          </c:dPt>
          <c:dPt>
            <c:idx val="2"/>
            <c:bubble3D val="0"/>
            <c:spPr>
              <a:solidFill>
                <a:schemeClr val="accent1">
                  <a:shade val="86000"/>
                </a:schemeClr>
              </a:solidFill>
              <a:ln>
                <a:solidFill>
                  <a:schemeClr val="bg1"/>
                </a:solidFill>
              </a:ln>
              <a:effectLst/>
            </c:spPr>
            <c:extLst>
              <c:ext xmlns:c16="http://schemas.microsoft.com/office/drawing/2014/chart" uri="{C3380CC4-5D6E-409C-BE32-E72D297353CC}">
                <c16:uniqueId val="{00000005-EC59-403B-9A50-639D3991A0EB}"/>
              </c:ext>
            </c:extLst>
          </c:dPt>
          <c:dPt>
            <c:idx val="3"/>
            <c:bubble3D val="0"/>
            <c:spPr>
              <a:solidFill>
                <a:schemeClr val="accent1">
                  <a:shade val="58000"/>
                </a:schemeClr>
              </a:solidFill>
              <a:ln>
                <a:solidFill>
                  <a:schemeClr val="bg1"/>
                </a:solidFill>
              </a:ln>
              <a:effectLst/>
            </c:spPr>
            <c:extLst>
              <c:ext xmlns:c16="http://schemas.microsoft.com/office/drawing/2014/chart" uri="{C3380CC4-5D6E-409C-BE32-E72D297353CC}">
                <c16:uniqueId val="{00000007-EC59-403B-9A50-639D3991A0EB}"/>
              </c:ext>
            </c:extLst>
          </c:dPt>
          <c:dLbls>
            <c:dLbl>
              <c:idx val="0"/>
              <c:layout>
                <c:manualLayout>
                  <c:x val="0.18495908218097049"/>
                  <c:y val="-6.7319542545155778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EC59-403B-9A50-639D3991A0EB}"/>
                </c:ext>
              </c:extLst>
            </c:dLbl>
            <c:dLbl>
              <c:idx val="1"/>
              <c:layout>
                <c:manualLayout>
                  <c:x val="-3.3548772476464365E-2"/>
                  <c:y val="0.15474347483636167"/>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EC59-403B-9A50-639D3991A0EB}"/>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EC59-403B-9A50-639D3991A0EB}"/>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EC59-403B-9A50-639D3991A0EB}"/>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0"/>
            <c:extLst>
              <c:ext xmlns:c15="http://schemas.microsoft.com/office/drawing/2012/chart" uri="{CE6537A1-D6FC-4f65-9D91-7224C49458BB}"/>
            </c:extLst>
          </c:dLbls>
          <c:cat>
            <c:strRef>
              <c:f>PPT模板1!$A$74:$A$77</c:f>
              <c:strCache>
                <c:ptCount val="4"/>
                <c:pt idx="0">
                  <c:v>3年内</c:v>
                </c:pt>
                <c:pt idx="1">
                  <c:v>3-6年</c:v>
                </c:pt>
                <c:pt idx="2">
                  <c:v>7-10年</c:v>
                </c:pt>
                <c:pt idx="3">
                  <c:v>10年以上</c:v>
                </c:pt>
              </c:strCache>
            </c:strRef>
          </c:cat>
          <c:val>
            <c:numRef>
              <c:f>PPT模板1!$B$74:$B$77</c:f>
              <c:numCache>
                <c:formatCode>0.00%</c:formatCode>
                <c:ptCount val="4"/>
                <c:pt idx="0">
                  <c:v>0.27478858819689578</c:v>
                </c:pt>
                <c:pt idx="1">
                  <c:v>0.42233794878817915</c:v>
                </c:pt>
                <c:pt idx="2">
                  <c:v>0.17954724662407762</c:v>
                </c:pt>
                <c:pt idx="3">
                  <c:v>0.12332621639084744</c:v>
                </c:pt>
              </c:numCache>
            </c:numRef>
          </c:val>
          <c:extLst>
            <c:ext xmlns:c16="http://schemas.microsoft.com/office/drawing/2014/chart" uri="{C3380CC4-5D6E-409C-BE32-E72D297353CC}">
              <c16:uniqueId val="{00000008-EC59-403B-9A50-639D3991A0EB}"/>
            </c:ext>
          </c:extLst>
        </c:ser>
        <c:dLbls>
          <c:showLegendKey val="0"/>
          <c:showVal val="0"/>
          <c:showCatName val="0"/>
          <c:showSerName val="0"/>
          <c:showPercent val="0"/>
          <c:showBubbleSize val="0"/>
          <c:showLeaderLines val="0"/>
        </c:dLbls>
        <c:firstSliceAng val="0"/>
        <c:holeSize val="60"/>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dirty="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2024年1-7月交易使用年限分析</a:t>
            </a:r>
          </a:p>
        </c:rich>
      </c:tx>
      <c:layout>
        <c:manualLayout>
          <c:xMode val="edge"/>
          <c:yMode val="edge"/>
          <c:x val="0.21943515546871073"/>
          <c:y val="1.3368133444437262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1"/>
          <c:order val="1"/>
          <c:tx>
            <c:strRef>
              <c:f>PPT模板1!$C$96</c:f>
              <c:strCache>
                <c:ptCount val="1"/>
                <c:pt idx="0">
                  <c:v>2024年</c:v>
                </c:pt>
              </c:strCache>
            </c:strRef>
          </c:tx>
          <c:spPr>
            <a:ln w="19050">
              <a:solidFill>
                <a:schemeClr val="bg1"/>
              </a:solidFill>
            </a:ln>
          </c:spPr>
          <c:dPt>
            <c:idx val="0"/>
            <c:bubble3D val="0"/>
            <c:spPr>
              <a:solidFill>
                <a:schemeClr val="accent4">
                  <a:tint val="58000"/>
                </a:schemeClr>
              </a:solidFill>
              <a:ln w="19050">
                <a:solidFill>
                  <a:schemeClr val="bg1"/>
                </a:solidFill>
              </a:ln>
              <a:effectLst/>
            </c:spPr>
            <c:extLst>
              <c:ext xmlns:c16="http://schemas.microsoft.com/office/drawing/2014/chart" uri="{C3380CC4-5D6E-409C-BE32-E72D297353CC}">
                <c16:uniqueId val="{00000001-58EA-4340-95E8-64C1E07A26E1}"/>
              </c:ext>
            </c:extLst>
          </c:dPt>
          <c:dPt>
            <c:idx val="1"/>
            <c:bubble3D val="0"/>
            <c:spPr>
              <a:solidFill>
                <a:schemeClr val="accent4">
                  <a:tint val="86000"/>
                </a:schemeClr>
              </a:solidFill>
              <a:ln w="19050">
                <a:solidFill>
                  <a:schemeClr val="bg1"/>
                </a:solidFill>
              </a:ln>
              <a:effectLst/>
            </c:spPr>
            <c:extLst>
              <c:ext xmlns:c16="http://schemas.microsoft.com/office/drawing/2014/chart" uri="{C3380CC4-5D6E-409C-BE32-E72D297353CC}">
                <c16:uniqueId val="{00000003-58EA-4340-95E8-64C1E07A26E1}"/>
              </c:ext>
            </c:extLst>
          </c:dPt>
          <c:dPt>
            <c:idx val="2"/>
            <c:bubble3D val="0"/>
            <c:spPr>
              <a:solidFill>
                <a:schemeClr val="accent4">
                  <a:shade val="86000"/>
                </a:schemeClr>
              </a:solidFill>
              <a:ln w="19050">
                <a:solidFill>
                  <a:schemeClr val="bg1"/>
                </a:solidFill>
              </a:ln>
              <a:effectLst/>
            </c:spPr>
            <c:extLst>
              <c:ext xmlns:c16="http://schemas.microsoft.com/office/drawing/2014/chart" uri="{C3380CC4-5D6E-409C-BE32-E72D297353CC}">
                <c16:uniqueId val="{00000005-58EA-4340-95E8-64C1E07A26E1}"/>
              </c:ext>
            </c:extLst>
          </c:dPt>
          <c:dPt>
            <c:idx val="3"/>
            <c:bubble3D val="0"/>
            <c:spPr>
              <a:solidFill>
                <a:schemeClr val="accent4">
                  <a:shade val="58000"/>
                </a:schemeClr>
              </a:solidFill>
              <a:ln w="19050">
                <a:solidFill>
                  <a:schemeClr val="bg1"/>
                </a:solidFill>
              </a:ln>
              <a:effectLst/>
            </c:spPr>
            <c:extLst>
              <c:ext xmlns:c16="http://schemas.microsoft.com/office/drawing/2014/chart" uri="{C3380CC4-5D6E-409C-BE32-E72D297353CC}">
                <c16:uniqueId val="{00000007-58EA-4340-95E8-64C1E07A26E1}"/>
              </c:ext>
            </c:extLst>
          </c:dPt>
          <c:dLbls>
            <c:dLbl>
              <c:idx val="0"/>
              <c:layout>
                <c:manualLayout>
                  <c:x val="0.14433917114561676"/>
                  <c:y val="-0.15045608992628673"/>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3407603476303155"/>
                      <c:h val="7.8736520579035157E-2"/>
                    </c:manualLayout>
                  </c15:layout>
                </c:ext>
                <c:ext xmlns:c16="http://schemas.microsoft.com/office/drawing/2014/chart" uri="{C3380CC4-5D6E-409C-BE32-E72D297353CC}">
                  <c16:uniqueId val="{00000001-58EA-4340-95E8-64C1E07A26E1}"/>
                </c:ext>
              </c:extLst>
            </c:dLbl>
            <c:dLbl>
              <c:idx val="1"/>
              <c:layout>
                <c:manualLayout>
                  <c:x val="0.28296087138636217"/>
                  <c:y val="5.7382345595486516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1937867804370629"/>
                      <c:h val="0.13984025051841945"/>
                    </c:manualLayout>
                  </c15:layout>
                </c:ext>
                <c:ext xmlns:c16="http://schemas.microsoft.com/office/drawing/2014/chart" uri="{C3380CC4-5D6E-409C-BE32-E72D297353CC}">
                  <c16:uniqueId val="{00000003-58EA-4340-95E8-64C1E07A26E1}"/>
                </c:ext>
              </c:extLst>
            </c:dLbl>
            <c:dLbl>
              <c:idx val="2"/>
              <c:layout>
                <c:manualLayout>
                  <c:x val="-0.17730280101390133"/>
                  <c:y val="1.5275932484845989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18562384103429885"/>
                      <c:h val="0.24022494970455074"/>
                    </c:manualLayout>
                  </c15:layout>
                </c:ext>
                <c:ext xmlns:c16="http://schemas.microsoft.com/office/drawing/2014/chart" uri="{C3380CC4-5D6E-409C-BE32-E72D297353CC}">
                  <c16:uniqueId val="{00000005-58EA-4340-95E8-64C1E07A26E1}"/>
                </c:ext>
              </c:extLst>
            </c:dLbl>
            <c:dLbl>
              <c:idx val="3"/>
              <c:layout>
                <c:manualLayout>
                  <c:x val="-6.9987996109573652E-2"/>
                  <c:y val="-0.1462126684734309"/>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8073469883608063"/>
                      <c:h val="7.8736520579035157E-2"/>
                    </c:manualLayout>
                  </c15:layout>
                </c:ext>
                <c:ext xmlns:c16="http://schemas.microsoft.com/office/drawing/2014/chart" uri="{C3380CC4-5D6E-409C-BE32-E72D297353CC}">
                  <c16:uniqueId val="{00000007-58EA-4340-95E8-64C1E07A26E1}"/>
                </c:ext>
              </c:extLst>
            </c:dLbl>
            <c:spPr>
              <a:noFill/>
              <a:ln>
                <a:noFill/>
              </a:ln>
              <a:effectLst/>
            </c:spPr>
            <c:txPr>
              <a:bodyPr rot="0" spcFirstLastPara="1" vertOverflow="ellipsis" vert="horz" wrap="square" lIns="38100" tIns="19050" rIns="38100" bIns="19050" anchor="ctr" anchorCtr="0">
                <a:sp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0"/>
            <c:extLst>
              <c:ext xmlns:c15="http://schemas.microsoft.com/office/drawing/2012/chart" uri="{CE6537A1-D6FC-4f65-9D91-7224C49458BB}"/>
            </c:extLst>
          </c:dLbls>
          <c:cat>
            <c:strRef>
              <c:f>PPT模板1!$A$97:$A$100</c:f>
              <c:strCache>
                <c:ptCount val="4"/>
                <c:pt idx="0">
                  <c:v>3年内</c:v>
                </c:pt>
                <c:pt idx="1">
                  <c:v>3-6年</c:v>
                </c:pt>
                <c:pt idx="2">
                  <c:v>7-10年</c:v>
                </c:pt>
                <c:pt idx="3">
                  <c:v>10年以上</c:v>
                </c:pt>
              </c:strCache>
            </c:strRef>
          </c:cat>
          <c:val>
            <c:numRef>
              <c:f>PPT模板1!$C$97:$C$100</c:f>
              <c:numCache>
                <c:formatCode>0.00%</c:formatCode>
                <c:ptCount val="4"/>
                <c:pt idx="0">
                  <c:v>0.26652898877434833</c:v>
                </c:pt>
                <c:pt idx="1">
                  <c:v>0.46504688180588566</c:v>
                </c:pt>
                <c:pt idx="2">
                  <c:v>0.17719110171788968</c:v>
                </c:pt>
                <c:pt idx="3">
                  <c:v>9.1233027701876329E-2</c:v>
                </c:pt>
              </c:numCache>
            </c:numRef>
          </c:val>
          <c:extLst>
            <c:ext xmlns:c16="http://schemas.microsoft.com/office/drawing/2014/chart" uri="{C3380CC4-5D6E-409C-BE32-E72D297353CC}">
              <c16:uniqueId val="{00000008-58EA-4340-95E8-64C1E07A26E1}"/>
            </c:ext>
          </c:extLst>
        </c:ser>
        <c:dLbls>
          <c:showLegendKey val="0"/>
          <c:showVal val="0"/>
          <c:showCatName val="0"/>
          <c:showSerName val="0"/>
          <c:showPercent val="0"/>
          <c:showBubbleSize val="0"/>
          <c:showLeaderLines val="0"/>
        </c:dLbls>
        <c:firstSliceAng val="0"/>
        <c:holeSize val="60"/>
        <c:extLst>
          <c:ext xmlns:c15="http://schemas.microsoft.com/office/drawing/2012/chart" uri="{02D57815-91ED-43cb-92C2-25804820EDAC}">
            <c15:filteredPieSeries>
              <c15:ser>
                <c:idx val="0"/>
                <c:order val="0"/>
                <c:tx>
                  <c:strRef>
                    <c:extLst>
                      <c:ext uri="{02D57815-91ED-43cb-92C2-25804820EDAC}">
                        <c15:formulaRef>
                          <c15:sqref>PPT模板1!$B$96</c15:sqref>
                        </c15:formulaRef>
                      </c:ext>
                    </c:extLst>
                    <c:strCache>
                      <c:ptCount val="1"/>
                      <c:pt idx="0">
                        <c:v>2025年</c:v>
                      </c:pt>
                    </c:strCache>
                  </c:strRef>
                </c:tx>
                <c:spPr>
                  <a:ln w="19050">
                    <a:solidFill>
                      <a:schemeClr val="bg1"/>
                    </a:solidFill>
                  </a:ln>
                </c:spPr>
                <c:dPt>
                  <c:idx val="0"/>
                  <c:bubble3D val="0"/>
                  <c:spPr>
                    <a:solidFill>
                      <a:schemeClr val="accent4">
                        <a:tint val="58000"/>
                      </a:schemeClr>
                    </a:solidFill>
                    <a:ln w="19050">
                      <a:solidFill>
                        <a:schemeClr val="bg1"/>
                      </a:solidFill>
                    </a:ln>
                    <a:effectLst/>
                  </c:spPr>
                  <c:extLst>
                    <c:ext xmlns:c16="http://schemas.microsoft.com/office/drawing/2014/chart" uri="{C3380CC4-5D6E-409C-BE32-E72D297353CC}">
                      <c16:uniqueId val="{0000000A-58EA-4340-95E8-64C1E07A26E1}"/>
                    </c:ext>
                  </c:extLst>
                </c:dPt>
                <c:dPt>
                  <c:idx val="1"/>
                  <c:bubble3D val="0"/>
                  <c:spPr>
                    <a:solidFill>
                      <a:schemeClr val="accent4">
                        <a:tint val="86000"/>
                      </a:schemeClr>
                    </a:solidFill>
                    <a:ln w="19050">
                      <a:solidFill>
                        <a:schemeClr val="bg1"/>
                      </a:solidFill>
                    </a:ln>
                    <a:effectLst/>
                  </c:spPr>
                  <c:extLst>
                    <c:ext xmlns:c16="http://schemas.microsoft.com/office/drawing/2014/chart" uri="{C3380CC4-5D6E-409C-BE32-E72D297353CC}">
                      <c16:uniqueId val="{0000000C-58EA-4340-95E8-64C1E07A26E1}"/>
                    </c:ext>
                  </c:extLst>
                </c:dPt>
                <c:dPt>
                  <c:idx val="2"/>
                  <c:bubble3D val="0"/>
                  <c:spPr>
                    <a:solidFill>
                      <a:schemeClr val="accent4">
                        <a:shade val="86000"/>
                      </a:schemeClr>
                    </a:solidFill>
                    <a:ln w="19050">
                      <a:solidFill>
                        <a:schemeClr val="bg1"/>
                      </a:solidFill>
                    </a:ln>
                    <a:effectLst/>
                  </c:spPr>
                  <c:extLst>
                    <c:ext xmlns:c16="http://schemas.microsoft.com/office/drawing/2014/chart" uri="{C3380CC4-5D6E-409C-BE32-E72D297353CC}">
                      <c16:uniqueId val="{0000000E-58EA-4340-95E8-64C1E07A26E1}"/>
                    </c:ext>
                  </c:extLst>
                </c:dPt>
                <c:dPt>
                  <c:idx val="3"/>
                  <c:bubble3D val="0"/>
                  <c:spPr>
                    <a:solidFill>
                      <a:schemeClr val="accent4">
                        <a:shade val="58000"/>
                      </a:schemeClr>
                    </a:solidFill>
                    <a:ln w="19050">
                      <a:solidFill>
                        <a:schemeClr val="bg1"/>
                      </a:solidFill>
                    </a:ln>
                    <a:effectLst/>
                  </c:spPr>
                  <c:extLst>
                    <c:ext xmlns:c16="http://schemas.microsoft.com/office/drawing/2014/chart" uri="{C3380CC4-5D6E-409C-BE32-E72D297353CC}">
                      <c16:uniqueId val="{00000010-58EA-4340-95E8-64C1E07A26E1}"/>
                    </c:ext>
                  </c:extLst>
                </c:dPt>
                <c:dLbls>
                  <c:dLbl>
                    <c:idx val="0"/>
                    <c:layout>
                      <c:manualLayout>
                        <c:x val="0.20420210826489907"/>
                        <c:y val="-9.6771842408661421E-2"/>
                      </c:manualLayout>
                    </c:layout>
                    <c:showLegendKey val="0"/>
                    <c:showVal val="1"/>
                    <c:showCatName val="1"/>
                    <c:showSerName val="0"/>
                    <c:showPercent val="0"/>
                    <c:showBubbleSize val="0"/>
                    <c:extLst>
                      <c:ext uri="{CE6537A1-D6FC-4f65-9D91-7224C49458BB}">
                        <c15:layout>
                          <c:manualLayout>
                            <c:w val="0.34719645913026292"/>
                            <c:h val="0.13863222792579918"/>
                          </c:manualLayout>
                        </c15:layout>
                      </c:ext>
                      <c:ext xmlns:c16="http://schemas.microsoft.com/office/drawing/2014/chart" uri="{C3380CC4-5D6E-409C-BE32-E72D297353CC}">
                        <c16:uniqueId val="{0000000A-58EA-4340-95E8-64C1E07A26E1}"/>
                      </c:ext>
                    </c:extLst>
                  </c:dLbl>
                  <c:dLbl>
                    <c:idx val="1"/>
                    <c:layout>
                      <c:manualLayout>
                        <c:x val="-5.4655155794680839E-2"/>
                        <c:y val="0.15857603713058763"/>
                      </c:manualLayout>
                    </c:layout>
                    <c:showLegendKey val="0"/>
                    <c:showVal val="1"/>
                    <c:showCatName val="1"/>
                    <c:showSerName val="0"/>
                    <c:showPercent val="0"/>
                    <c:showBubbleSize val="0"/>
                    <c:extLst>
                      <c:ext uri="{CE6537A1-D6FC-4f65-9D91-7224C49458BB}">
                        <c15:layout>
                          <c:manualLayout>
                            <c:w val="0.32534157838246103"/>
                            <c:h val="9.9294875578155403E-2"/>
                          </c:manualLayout>
                        </c15:layout>
                      </c:ext>
                      <c:ext xmlns:c16="http://schemas.microsoft.com/office/drawing/2014/chart" uri="{C3380CC4-5D6E-409C-BE32-E72D297353CC}">
                        <c16:uniqueId val="{0000000C-58EA-4340-95E8-64C1E07A26E1}"/>
                      </c:ext>
                    </c:extLst>
                  </c:dLbl>
                  <c:dLbl>
                    <c:idx val="2"/>
                    <c:layout>
                      <c:manualLayout>
                        <c:x val="-0.19238003863826234"/>
                        <c:y val="8.3304720366245977E-2"/>
                      </c:manualLayout>
                    </c:layout>
                    <c:showLegendKey val="0"/>
                    <c:showVal val="1"/>
                    <c:showCatName val="1"/>
                    <c:showSerName val="0"/>
                    <c:showPercent val="0"/>
                    <c:showBubbleSize val="0"/>
                    <c:extLst>
                      <c:ext uri="{CE6537A1-D6FC-4f65-9D91-7224C49458BB}">
                        <c15:layout>
                          <c:manualLayout>
                            <c:w val="0.19056338763575603"/>
                            <c:h val="0.28424678297451123"/>
                          </c:manualLayout>
                        </c15:layout>
                      </c:ext>
                      <c:ext xmlns:c16="http://schemas.microsoft.com/office/drawing/2014/chart" uri="{C3380CC4-5D6E-409C-BE32-E72D297353CC}">
                        <c16:uniqueId val="{0000000E-58EA-4340-95E8-64C1E07A26E1}"/>
                      </c:ext>
                    </c:extLst>
                  </c:dLbl>
                  <c:dLbl>
                    <c:idx val="3"/>
                    <c:layout>
                      <c:manualLayout>
                        <c:x val="-7.0854349415204673E-2"/>
                        <c:y val="-0.14708565330363771"/>
                      </c:manualLayout>
                    </c:layout>
                    <c:showLegendKey val="0"/>
                    <c:showVal val="1"/>
                    <c:showCatName val="1"/>
                    <c:showSerName val="0"/>
                    <c:showPercent val="0"/>
                    <c:showBubbleSize val="0"/>
                    <c:extLst>
                      <c:ext uri="{CE6537A1-D6FC-4f65-9D91-7224C49458BB}">
                        <c15:layout>
                          <c:manualLayout>
                            <c:w val="0.31917549180944499"/>
                            <c:h val="0.11901972173988699"/>
                          </c:manualLayout>
                        </c15:layout>
                      </c:ext>
                      <c:ext xmlns:c16="http://schemas.microsoft.com/office/drawing/2014/chart" uri="{C3380CC4-5D6E-409C-BE32-E72D297353CC}">
                        <c16:uniqueId val="{00000010-58EA-4340-95E8-64C1E07A26E1}"/>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uri="{CE6537A1-D6FC-4f65-9D91-7224C49458BB}"/>
                  </c:extLst>
                </c:dLbls>
                <c:cat>
                  <c:strRef>
                    <c:extLst>
                      <c:ext uri="{02D57815-91ED-43cb-92C2-25804820EDAC}">
                        <c15:formulaRef>
                          <c15:sqref>PPT模板1!$A$97:$A$100</c15:sqref>
                        </c15:formulaRef>
                      </c:ext>
                    </c:extLst>
                    <c:strCache>
                      <c:ptCount val="4"/>
                      <c:pt idx="0">
                        <c:v>3年内</c:v>
                      </c:pt>
                      <c:pt idx="1">
                        <c:v>3-6年</c:v>
                      </c:pt>
                      <c:pt idx="2">
                        <c:v>7-10年</c:v>
                      </c:pt>
                      <c:pt idx="3">
                        <c:v>10年以上</c:v>
                      </c:pt>
                    </c:strCache>
                  </c:strRef>
                </c:cat>
                <c:val>
                  <c:numRef>
                    <c:extLst>
                      <c:ext uri="{02D57815-91ED-43cb-92C2-25804820EDAC}">
                        <c15:formulaRef>
                          <c15:sqref>PPT模板1!$B$97:$B$100</c15:sqref>
                        </c15:formulaRef>
                      </c:ext>
                    </c:extLst>
                    <c:numCache>
                      <c:formatCode>0.00%</c:formatCode>
                      <c:ptCount val="4"/>
                      <c:pt idx="0">
                        <c:v>0.26907233063499719</c:v>
                      </c:pt>
                      <c:pt idx="1">
                        <c:v>0.45023651065644671</c:v>
                      </c:pt>
                      <c:pt idx="2">
                        <c:v>0.16986740711753501</c:v>
                      </c:pt>
                      <c:pt idx="3">
                        <c:v>0.11082375159102111</c:v>
                      </c:pt>
                    </c:numCache>
                  </c:numRef>
                </c:val>
                <c:extLst>
                  <c:ext xmlns:c16="http://schemas.microsoft.com/office/drawing/2014/chart" uri="{C3380CC4-5D6E-409C-BE32-E72D297353CC}">
                    <c16:uniqueId val="{00000011-58EA-4340-95E8-64C1E07A26E1}"/>
                  </c:ext>
                </c:extLst>
              </c15:ser>
            </c15:filteredPieSeries>
          </c:ext>
        </c:extLst>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dirty="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2025年1-7月交易使用年限分析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0"/>
          <c:order val="0"/>
          <c:tx>
            <c:strRef>
              <c:f>PPT模板1!$B$96</c:f>
              <c:strCache>
                <c:ptCount val="1"/>
                <c:pt idx="0">
                  <c:v>2025年</c:v>
                </c:pt>
              </c:strCache>
            </c:strRef>
          </c:tx>
          <c:spPr>
            <a:ln w="19050">
              <a:solidFill>
                <a:schemeClr val="bg1"/>
              </a:solidFill>
            </a:ln>
          </c:spPr>
          <c:dPt>
            <c:idx val="0"/>
            <c:bubble3D val="0"/>
            <c:spPr>
              <a:solidFill>
                <a:schemeClr val="accent5">
                  <a:shade val="58000"/>
                </a:schemeClr>
              </a:solidFill>
              <a:ln w="19050">
                <a:solidFill>
                  <a:schemeClr val="bg1"/>
                </a:solidFill>
              </a:ln>
              <a:effectLst/>
            </c:spPr>
            <c:extLst>
              <c:ext xmlns:c16="http://schemas.microsoft.com/office/drawing/2014/chart" uri="{C3380CC4-5D6E-409C-BE32-E72D297353CC}">
                <c16:uniqueId val="{00000001-214C-4B28-81A9-52DAAF48FD35}"/>
              </c:ext>
            </c:extLst>
          </c:dPt>
          <c:dPt>
            <c:idx val="1"/>
            <c:bubble3D val="0"/>
            <c:spPr>
              <a:solidFill>
                <a:schemeClr val="accent5">
                  <a:shade val="86000"/>
                </a:schemeClr>
              </a:solidFill>
              <a:ln w="19050">
                <a:solidFill>
                  <a:schemeClr val="bg1"/>
                </a:solidFill>
              </a:ln>
              <a:effectLst/>
            </c:spPr>
            <c:extLst>
              <c:ext xmlns:c16="http://schemas.microsoft.com/office/drawing/2014/chart" uri="{C3380CC4-5D6E-409C-BE32-E72D297353CC}">
                <c16:uniqueId val="{00000003-214C-4B28-81A9-52DAAF48FD35}"/>
              </c:ext>
            </c:extLst>
          </c:dPt>
          <c:dPt>
            <c:idx val="2"/>
            <c:bubble3D val="0"/>
            <c:spPr>
              <a:solidFill>
                <a:schemeClr val="accent5">
                  <a:tint val="86000"/>
                </a:schemeClr>
              </a:solidFill>
              <a:ln w="19050">
                <a:solidFill>
                  <a:schemeClr val="bg1"/>
                </a:solidFill>
              </a:ln>
              <a:effectLst/>
            </c:spPr>
            <c:extLst>
              <c:ext xmlns:c16="http://schemas.microsoft.com/office/drawing/2014/chart" uri="{C3380CC4-5D6E-409C-BE32-E72D297353CC}">
                <c16:uniqueId val="{00000005-214C-4B28-81A9-52DAAF48FD35}"/>
              </c:ext>
            </c:extLst>
          </c:dPt>
          <c:dPt>
            <c:idx val="3"/>
            <c:bubble3D val="0"/>
            <c:spPr>
              <a:solidFill>
                <a:schemeClr val="accent5">
                  <a:tint val="58000"/>
                </a:schemeClr>
              </a:solidFill>
              <a:ln w="19050">
                <a:solidFill>
                  <a:schemeClr val="bg1"/>
                </a:solidFill>
              </a:ln>
              <a:effectLst/>
            </c:spPr>
            <c:extLst>
              <c:ext xmlns:c16="http://schemas.microsoft.com/office/drawing/2014/chart" uri="{C3380CC4-5D6E-409C-BE32-E72D297353CC}">
                <c16:uniqueId val="{00000007-214C-4B28-81A9-52DAAF48FD35}"/>
              </c:ext>
            </c:extLst>
          </c:dPt>
          <c:dLbls>
            <c:dLbl>
              <c:idx val="0"/>
              <c:layout>
                <c:manualLayout>
                  <c:x val="0.20420210826489907"/>
                  <c:y val="-9.6771842408661421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214C-4B28-81A9-52DAAF48FD35}"/>
                </c:ext>
              </c:extLst>
            </c:dLbl>
            <c:dLbl>
              <c:idx val="1"/>
              <c:layout>
                <c:manualLayout>
                  <c:x val="0.32172471486167847"/>
                  <c:y val="2.1151066428483547E-2"/>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214C-4B28-81A9-52DAAF48FD35}"/>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214C-4B28-81A9-52DAAF48FD35}"/>
                </c:ext>
              </c:extLst>
            </c:dLbl>
            <c:dLbl>
              <c:idx val="3"/>
              <c:layout>
                <c:manualLayout>
                  <c:x val="-6.7205234892348129E-2"/>
                  <c:y val="-0.15899040340806653"/>
                </c:manualLayout>
              </c:layout>
              <c:showLegendKey val="0"/>
              <c:showVal val="1"/>
              <c:showCatName val="1"/>
              <c:showSerName val="0"/>
              <c:showPercent val="0"/>
              <c:showBubbleSize val="0"/>
              <c:extLst>
                <c:ext xmlns:c15="http://schemas.microsoft.com/office/drawing/2012/chart" uri="{CE6537A1-D6FC-4f65-9D91-7224C49458BB}">
                  <c15:layout>
                    <c:manualLayout>
                      <c:w val="0.34836807563860878"/>
                      <c:h val="0.11901986216128137"/>
                    </c:manualLayout>
                  </c15:layout>
                </c:ext>
                <c:ext xmlns:c16="http://schemas.microsoft.com/office/drawing/2014/chart" uri="{C3380CC4-5D6E-409C-BE32-E72D297353CC}">
                  <c16:uniqueId val="{00000007-214C-4B28-81A9-52DAAF48FD35}"/>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xmlns:c15="http://schemas.microsoft.com/office/drawing/2012/chart" uri="{CE6537A1-D6FC-4f65-9D91-7224C49458BB}"/>
            </c:extLst>
          </c:dLbls>
          <c:cat>
            <c:strRef>
              <c:f>PPT模板1!$A$97:$A$100</c:f>
              <c:strCache>
                <c:ptCount val="4"/>
                <c:pt idx="0">
                  <c:v>3年内</c:v>
                </c:pt>
                <c:pt idx="1">
                  <c:v>3-6年</c:v>
                </c:pt>
                <c:pt idx="2">
                  <c:v>7-10年</c:v>
                </c:pt>
                <c:pt idx="3">
                  <c:v>10年以上</c:v>
                </c:pt>
              </c:strCache>
            </c:strRef>
          </c:cat>
          <c:val>
            <c:numRef>
              <c:f>PPT模板1!$B$97:$B$100</c:f>
              <c:numCache>
                <c:formatCode>0.00%</c:formatCode>
                <c:ptCount val="4"/>
                <c:pt idx="0">
                  <c:v>0.26907233063499719</c:v>
                </c:pt>
                <c:pt idx="1">
                  <c:v>0.45023651065644671</c:v>
                </c:pt>
                <c:pt idx="2">
                  <c:v>0.16986740711753501</c:v>
                </c:pt>
                <c:pt idx="3">
                  <c:v>0.11082375159102111</c:v>
                </c:pt>
              </c:numCache>
            </c:numRef>
          </c:val>
          <c:extLst>
            <c:ext xmlns:c16="http://schemas.microsoft.com/office/drawing/2014/chart" uri="{C3380CC4-5D6E-409C-BE32-E72D297353CC}">
              <c16:uniqueId val="{00000008-214C-4B28-81A9-52DAAF48FD35}"/>
            </c:ext>
          </c:extLst>
        </c:ser>
        <c:dLbls>
          <c:showLegendKey val="0"/>
          <c:showVal val="0"/>
          <c:showCatName val="0"/>
          <c:showSerName val="0"/>
          <c:showPercent val="0"/>
          <c:showBubbleSize val="0"/>
          <c:showLeaderLines val="1"/>
        </c:dLbls>
        <c:firstSliceAng val="0"/>
        <c:holeSize val="60"/>
        <c:extLst>
          <c:ext xmlns:c15="http://schemas.microsoft.com/office/drawing/2012/chart" uri="{02D57815-91ED-43cb-92C2-25804820EDAC}">
            <c15:filteredPieSeries>
              <c15:ser>
                <c:idx val="1"/>
                <c:order val="1"/>
                <c:tx>
                  <c:strRef>
                    <c:extLst>
                      <c:ext uri="{02D57815-91ED-43cb-92C2-25804820EDAC}">
                        <c15:formulaRef>
                          <c15:sqref>PPT模板1!$C$96</c15:sqref>
                        </c15:formulaRef>
                      </c:ext>
                    </c:extLst>
                    <c:strCache>
                      <c:ptCount val="1"/>
                      <c:pt idx="0">
                        <c:v>2024年</c:v>
                      </c:pt>
                    </c:strCache>
                  </c:strRef>
                </c:tx>
                <c:dPt>
                  <c:idx val="0"/>
                  <c:bubble3D val="0"/>
                  <c:spPr>
                    <a:solidFill>
                      <a:schemeClr val="accent5">
                        <a:shade val="58000"/>
                      </a:schemeClr>
                    </a:solidFill>
                    <a:ln>
                      <a:noFill/>
                    </a:ln>
                    <a:effectLst/>
                  </c:spPr>
                  <c:extLst>
                    <c:ext xmlns:c16="http://schemas.microsoft.com/office/drawing/2014/chart" uri="{C3380CC4-5D6E-409C-BE32-E72D297353CC}">
                      <c16:uniqueId val="{0000000A-214C-4B28-81A9-52DAAF48FD35}"/>
                    </c:ext>
                  </c:extLst>
                </c:dPt>
                <c:dPt>
                  <c:idx val="1"/>
                  <c:bubble3D val="0"/>
                  <c:spPr>
                    <a:solidFill>
                      <a:schemeClr val="accent5">
                        <a:shade val="86000"/>
                      </a:schemeClr>
                    </a:solidFill>
                    <a:ln>
                      <a:noFill/>
                    </a:ln>
                    <a:effectLst/>
                  </c:spPr>
                  <c:extLst>
                    <c:ext xmlns:c16="http://schemas.microsoft.com/office/drawing/2014/chart" uri="{C3380CC4-5D6E-409C-BE32-E72D297353CC}">
                      <c16:uniqueId val="{0000000C-214C-4B28-81A9-52DAAF48FD35}"/>
                    </c:ext>
                  </c:extLst>
                </c:dPt>
                <c:dPt>
                  <c:idx val="2"/>
                  <c:bubble3D val="0"/>
                  <c:spPr>
                    <a:solidFill>
                      <a:schemeClr val="accent5">
                        <a:tint val="86000"/>
                      </a:schemeClr>
                    </a:solidFill>
                    <a:ln>
                      <a:noFill/>
                    </a:ln>
                    <a:effectLst/>
                  </c:spPr>
                  <c:extLst>
                    <c:ext xmlns:c16="http://schemas.microsoft.com/office/drawing/2014/chart" uri="{C3380CC4-5D6E-409C-BE32-E72D297353CC}">
                      <c16:uniqueId val="{0000000E-214C-4B28-81A9-52DAAF48FD35}"/>
                    </c:ext>
                  </c:extLst>
                </c:dPt>
                <c:dPt>
                  <c:idx val="3"/>
                  <c:bubble3D val="0"/>
                  <c:spPr>
                    <a:solidFill>
                      <a:schemeClr val="accent5">
                        <a:tint val="58000"/>
                      </a:schemeClr>
                    </a:solidFill>
                    <a:ln>
                      <a:noFill/>
                    </a:ln>
                    <a:effectLst/>
                  </c:spPr>
                  <c:extLst>
                    <c:ext xmlns:c16="http://schemas.microsoft.com/office/drawing/2014/chart" uri="{C3380CC4-5D6E-409C-BE32-E72D297353CC}">
                      <c16:uniqueId val="{00000010-214C-4B28-81A9-52DAAF48FD35}"/>
                    </c:ext>
                  </c:extLst>
                </c:dPt>
                <c:cat>
                  <c:strRef>
                    <c:extLst>
                      <c:ext uri="{02D57815-91ED-43cb-92C2-25804820EDAC}">
                        <c15:formulaRef>
                          <c15:sqref>PPT模板1!$A$97:$A$100</c15:sqref>
                        </c15:formulaRef>
                      </c:ext>
                    </c:extLst>
                    <c:strCache>
                      <c:ptCount val="4"/>
                      <c:pt idx="0">
                        <c:v>3年内</c:v>
                      </c:pt>
                      <c:pt idx="1">
                        <c:v>3-6年</c:v>
                      </c:pt>
                      <c:pt idx="2">
                        <c:v>7-10年</c:v>
                      </c:pt>
                      <c:pt idx="3">
                        <c:v>10年以上</c:v>
                      </c:pt>
                    </c:strCache>
                  </c:strRef>
                </c:cat>
                <c:val>
                  <c:numRef>
                    <c:extLst>
                      <c:ext uri="{02D57815-91ED-43cb-92C2-25804820EDAC}">
                        <c15:formulaRef>
                          <c15:sqref>PPT模板1!$C$97:$C$100</c15:sqref>
                        </c15:formulaRef>
                      </c:ext>
                    </c:extLst>
                    <c:numCache>
                      <c:formatCode>0.00%</c:formatCode>
                      <c:ptCount val="4"/>
                      <c:pt idx="0">
                        <c:v>0.26652898877434833</c:v>
                      </c:pt>
                      <c:pt idx="1">
                        <c:v>0.46504688180588566</c:v>
                      </c:pt>
                      <c:pt idx="2">
                        <c:v>0.17719110171788968</c:v>
                      </c:pt>
                      <c:pt idx="3">
                        <c:v>9.1233027701876329E-2</c:v>
                      </c:pt>
                    </c:numCache>
                  </c:numRef>
                </c:val>
                <c:extLst>
                  <c:ext xmlns:c16="http://schemas.microsoft.com/office/drawing/2014/chart" uri="{C3380CC4-5D6E-409C-BE32-E72D297353CC}">
                    <c16:uniqueId val="{00000011-214C-4B28-81A9-52DAAF48FD35}"/>
                  </c:ext>
                </c:extLst>
              </c15:ser>
            </c15:filteredPieSeries>
          </c:ext>
        </c:extLst>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24601804090918494"/>
          <c:y val="0.196865918271732"/>
          <c:w val="0.55715819667282585"/>
          <c:h val="0.68171941917932977"/>
        </c:manualLayout>
      </c:layout>
      <c:doughnutChart>
        <c:varyColors val="1"/>
        <c:ser>
          <c:idx val="0"/>
          <c:order val="0"/>
          <c:tx>
            <c:strRef>
              <c:f>PPT模板1!$A$118</c:f>
              <c:strCache>
                <c:ptCount val="1"/>
                <c:pt idx="0">
                  <c:v>2025年7月</c:v>
                </c:pt>
              </c:strCache>
              <c:extLst xmlns:c15="http://schemas.microsoft.com/office/drawing/2012/chart"/>
            </c:strRef>
          </c:tx>
          <c:spPr>
            <a:ln w="19050">
              <a:solidFill>
                <a:schemeClr val="bg1"/>
              </a:solidFill>
            </a:ln>
          </c:spPr>
          <c:dPt>
            <c:idx val="0"/>
            <c:bubble3D val="0"/>
            <c:spPr>
              <a:solidFill>
                <a:schemeClr val="accent1">
                  <a:shade val="47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1-9EA3-48CE-A531-98B5310323B2}"/>
              </c:ext>
            </c:extLst>
          </c:dPt>
          <c:dPt>
            <c:idx val="1"/>
            <c:bubble3D val="0"/>
            <c:spPr>
              <a:solidFill>
                <a:schemeClr val="accent1">
                  <a:shade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3-9EA3-48CE-A531-98B5310323B2}"/>
              </c:ext>
            </c:extLst>
          </c:dPt>
          <c:dPt>
            <c:idx val="2"/>
            <c:bubble3D val="0"/>
            <c:spPr>
              <a:solidFill>
                <a:schemeClr val="accent1">
                  <a:shade val="82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5-9EA3-48CE-A531-98B5310323B2}"/>
              </c:ext>
            </c:extLst>
          </c:dPt>
          <c:dPt>
            <c:idx val="3"/>
            <c:bubble3D val="0"/>
            <c:spPr>
              <a:solidFill>
                <a:schemeClr val="accent1"/>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7-9EA3-48CE-A531-98B5310323B2}"/>
              </c:ext>
            </c:extLst>
          </c:dPt>
          <c:dPt>
            <c:idx val="4"/>
            <c:bubble3D val="0"/>
            <c:spPr>
              <a:solidFill>
                <a:schemeClr val="accent1">
                  <a:tint val="83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9-9EA3-48CE-A531-98B5310323B2}"/>
              </c:ext>
            </c:extLst>
          </c:dPt>
          <c:dPt>
            <c:idx val="5"/>
            <c:bubble3D val="0"/>
            <c:spPr>
              <a:solidFill>
                <a:schemeClr val="accent1">
                  <a:tint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B-9EA3-48CE-A531-98B5310323B2}"/>
              </c:ext>
            </c:extLst>
          </c:dPt>
          <c:dPt>
            <c:idx val="6"/>
            <c:bubble3D val="0"/>
            <c:spPr>
              <a:solidFill>
                <a:schemeClr val="accent1">
                  <a:tint val="48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D-9EA3-48CE-A531-98B5310323B2}"/>
              </c:ext>
            </c:extLst>
          </c:dPt>
          <c:dLbls>
            <c:dLbl>
              <c:idx val="0"/>
              <c:layout>
                <c:manualLayout>
                  <c:x val="0.20027613435684599"/>
                  <c:y val="-0.1403705491983708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15:layout>
                    <c:manualLayout>
                      <c:w val="0.21404226668857826"/>
                      <c:h val="6.7331230063643596E-2"/>
                    </c:manualLayout>
                  </c15:layout>
                </c:ext>
                <c:ext xmlns:c16="http://schemas.microsoft.com/office/drawing/2014/chart" uri="{C3380CC4-5D6E-409C-BE32-E72D297353CC}">
                  <c16:uniqueId val="{00000001-9EA3-48CE-A531-98B5310323B2}"/>
                </c:ext>
              </c:extLst>
            </c:dLbl>
            <c:dLbl>
              <c:idx val="1"/>
              <c:layout>
                <c:manualLayout>
                  <c:x val="0.29167514004178136"/>
                  <c:y val="0.12546404839655761"/>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3-9EA3-48CE-A531-98B5310323B2}"/>
                </c:ext>
              </c:extLst>
            </c:dLbl>
            <c:dLbl>
              <c:idx val="2"/>
              <c:layout>
                <c:manualLayout>
                  <c:x val="-0.22385015899773042"/>
                  <c:y val="0.13941336418932421"/>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5-9EA3-48CE-A531-98B5310323B2}"/>
                </c:ext>
              </c:extLst>
            </c:dLbl>
            <c:dLbl>
              <c:idx val="3"/>
              <c:layout>
                <c:manualLayout>
                  <c:x val="-0.20208651686167747"/>
                  <c:y val="3.2436202226323638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7-9EA3-48CE-A531-98B5310323B2}"/>
                </c:ext>
              </c:extLst>
            </c:dLbl>
            <c:dLbl>
              <c:idx val="4"/>
              <c:layout>
                <c:manualLayout>
                  <c:x val="-0.25382518769939733"/>
                  <c:y val="-0.15662869999912454"/>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9-9EA3-48CE-A531-98B5310323B2}"/>
                </c:ext>
              </c:extLst>
            </c:dLbl>
            <c:dLbl>
              <c:idx val="5"/>
              <c:layout>
                <c:manualLayout>
                  <c:x val="-0.1572485494482978"/>
                  <c:y val="-0.21615279497268353"/>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3389007865664307"/>
                      <c:h val="6.7331113652977018E-2"/>
                    </c:manualLayout>
                  </c15:layout>
                </c:ext>
                <c:ext xmlns:c16="http://schemas.microsoft.com/office/drawing/2014/chart" uri="{C3380CC4-5D6E-409C-BE32-E72D297353CC}">
                  <c16:uniqueId val="{0000000B-9EA3-48CE-A531-98B5310323B2}"/>
                </c:ext>
              </c:extLst>
            </c:dLbl>
            <c:dLbl>
              <c:idx val="6"/>
              <c:layout>
                <c:manualLayout>
                  <c:x val="7.9046418785868933E-2"/>
                  <c:y val="-0.21283030680854903"/>
                </c:manualLayout>
              </c:layout>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D-9EA3-48CE-A531-98B5310323B2}"/>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f>PPT模板1!$B$117:$H$117</c:f>
              <c:strCache>
                <c:ptCount val="7"/>
                <c:pt idx="0">
                  <c:v>3万以下</c:v>
                </c:pt>
                <c:pt idx="1">
                  <c:v>3-5万</c:v>
                </c:pt>
                <c:pt idx="2">
                  <c:v>5-8万</c:v>
                </c:pt>
                <c:pt idx="3">
                  <c:v>8-12万</c:v>
                </c:pt>
                <c:pt idx="4">
                  <c:v>12-15万</c:v>
                </c:pt>
                <c:pt idx="5">
                  <c:v>15-30万</c:v>
                </c:pt>
                <c:pt idx="6">
                  <c:v>30万以上</c:v>
                </c:pt>
              </c:strCache>
              <c:extLst xmlns:c15="http://schemas.microsoft.com/office/drawing/2012/chart"/>
            </c:strRef>
          </c:cat>
          <c:val>
            <c:numRef>
              <c:f>PPT模板1!$B$118:$H$118</c:f>
              <c:numCache>
                <c:formatCode>0.0%</c:formatCode>
                <c:ptCount val="7"/>
                <c:pt idx="0">
                  <c:v>0.30349973007625347</c:v>
                </c:pt>
                <c:pt idx="1">
                  <c:v>0.26080116742020382</c:v>
                </c:pt>
                <c:pt idx="2">
                  <c:v>0.15249848167892571</c:v>
                </c:pt>
                <c:pt idx="3">
                  <c:v>0.11510139010729468</c:v>
                </c:pt>
                <c:pt idx="4">
                  <c:v>6.5701126931641818E-2</c:v>
                </c:pt>
                <c:pt idx="5">
                  <c:v>8.0500539847493086E-2</c:v>
                </c:pt>
                <c:pt idx="6">
                  <c:v>2.1897563938187464E-2</c:v>
                </c:pt>
              </c:numCache>
              <c:extLst xmlns:c15="http://schemas.microsoft.com/office/drawing/2012/chart"/>
            </c:numRef>
          </c:val>
          <c:extLst xmlns:c15="http://schemas.microsoft.com/office/drawing/2012/chart">
            <c:ext xmlns:c16="http://schemas.microsoft.com/office/drawing/2014/chart" uri="{C3380CC4-5D6E-409C-BE32-E72D297353CC}">
              <c16:uniqueId val="{0000000E-9EA3-48CE-A531-98B5310323B2}"/>
            </c:ext>
          </c:extLst>
        </c:ser>
        <c:dLbls>
          <c:showLegendKey val="0"/>
          <c:showVal val="1"/>
          <c:showCatName val="0"/>
          <c:showSerName val="0"/>
          <c:showPercent val="0"/>
          <c:showBubbleSize val="0"/>
          <c:showLeaderLines val="1"/>
        </c:dLbls>
        <c:firstSliceAng val="0"/>
        <c:holeSize val="50"/>
        <c:extLst>
          <c:ext xmlns:c15="http://schemas.microsoft.com/office/drawing/2012/chart" uri="{02D57815-91ED-43cb-92C2-25804820EDAC}">
            <c15:filteredPieSeries>
              <c15:ser>
                <c:idx val="1"/>
                <c:order val="1"/>
                <c:tx>
                  <c:strRef>
                    <c:extLst>
                      <c:ext uri="{02D57815-91ED-43cb-92C2-25804820EDAC}">
                        <c15:formulaRef>
                          <c15:sqref>PPT模板1!$A$119</c15:sqref>
                        </c15:formulaRef>
                      </c:ext>
                    </c:extLst>
                    <c:strCache>
                      <c:ptCount val="1"/>
                      <c:pt idx="0">
                        <c:v>2025年6月</c:v>
                      </c:pt>
                    </c:strCache>
                  </c:strRef>
                </c:tx>
                <c:dPt>
                  <c:idx val="0"/>
                  <c:bubble3D val="0"/>
                  <c:spPr>
                    <a:solidFill>
                      <a:schemeClr val="accent1">
                        <a:shade val="47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0-9EA3-48CE-A531-98B5310323B2}"/>
                    </c:ext>
                  </c:extLst>
                </c:dPt>
                <c:dPt>
                  <c:idx val="1"/>
                  <c:bubble3D val="0"/>
                  <c:spPr>
                    <a:solidFill>
                      <a:schemeClr val="accent1">
                        <a:shade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2-9EA3-48CE-A531-98B5310323B2}"/>
                    </c:ext>
                  </c:extLst>
                </c:dPt>
                <c:dPt>
                  <c:idx val="2"/>
                  <c:bubble3D val="0"/>
                  <c:spPr>
                    <a:solidFill>
                      <a:schemeClr val="accent1">
                        <a:shade val="82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4-9EA3-48CE-A531-98B5310323B2}"/>
                    </c:ext>
                  </c:extLst>
                </c:dPt>
                <c:dPt>
                  <c:idx val="3"/>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6-9EA3-48CE-A531-98B5310323B2}"/>
                    </c:ext>
                  </c:extLst>
                </c:dPt>
                <c:dPt>
                  <c:idx val="4"/>
                  <c:bubble3D val="0"/>
                  <c:spPr>
                    <a:solidFill>
                      <a:schemeClr val="accent1">
                        <a:tint val="83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8-9EA3-48CE-A531-98B5310323B2}"/>
                    </c:ext>
                  </c:extLst>
                </c:dPt>
                <c:dPt>
                  <c:idx val="5"/>
                  <c:bubble3D val="0"/>
                  <c:spPr>
                    <a:solidFill>
                      <a:schemeClr val="accent1">
                        <a:tint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A-9EA3-48CE-A531-98B5310323B2}"/>
                    </c:ext>
                  </c:extLst>
                </c:dPt>
                <c:dPt>
                  <c:idx val="6"/>
                  <c:bubble3D val="0"/>
                  <c:spPr>
                    <a:solidFill>
                      <a:schemeClr val="accent1">
                        <a:tint val="48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C-9EA3-48CE-A531-98B5310323B2}"/>
                    </c:ext>
                  </c:extLst>
                </c:dPt>
                <c:dLbls>
                  <c:dLbl>
                    <c:idx val="0"/>
                    <c:layout>
                      <c:manualLayout>
                        <c:x val="0.19373096084494959"/>
                        <c:y val="-7.2587605237738759E-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0-9EA3-48CE-A531-98B5310323B2}"/>
                      </c:ext>
                    </c:extLst>
                  </c:dLbl>
                  <c:dLbl>
                    <c:idx val="1"/>
                    <c:layout>
                      <c:manualLayout>
                        <c:x val="0.17843641130455876"/>
                        <c:y val="0.12939529629336016"/>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2-9EA3-48CE-A531-98B5310323B2}"/>
                      </c:ext>
                    </c:extLst>
                  </c:dLbl>
                  <c:dLbl>
                    <c:idx val="2"/>
                    <c:layout>
                      <c:manualLayout>
                        <c:x val="-0.13765094586351681"/>
                        <c:y val="0.1767350388397116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4-9EA3-48CE-A531-98B5310323B2}"/>
                      </c:ext>
                    </c:extLst>
                  </c:dLbl>
                  <c:dLbl>
                    <c:idx val="3"/>
                    <c:layout>
                      <c:manualLayout>
                        <c:x val="-0.17843641130455884"/>
                        <c:y val="-1.2623931345693628E-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6-9EA3-48CE-A531-98B5310323B2}"/>
                      </c:ext>
                    </c:extLst>
                  </c:dLbl>
                  <c:dLbl>
                    <c:idx val="4"/>
                    <c:layout>
                      <c:manualLayout>
                        <c:x val="-0.20392732720521009"/>
                        <c:y val="-0.1167713649476666"/>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8-9EA3-48CE-A531-98B5310323B2}"/>
                      </c:ext>
                    </c:extLst>
                  </c:dLbl>
                  <c:dLbl>
                    <c:idx val="5"/>
                    <c:layout>
                      <c:manualLayout>
                        <c:x val="-0.12745457950325631"/>
                        <c:y val="-0.14201922763905397"/>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A-9EA3-48CE-A531-98B5310323B2}"/>
                      </c:ext>
                    </c:extLst>
                  </c:dLbl>
                  <c:dLbl>
                    <c:idx val="6"/>
                    <c:layout>
                      <c:manualLayout>
                        <c:x val="-1.2679623143905052E-2"/>
                        <c:y val="-0.20317422292620244"/>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C-9EA3-48CE-A531-98B5310323B2}"/>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anchor="ctr" anchorCtr="1"/>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uri="{CE6537A1-D6FC-4f65-9D91-7224C49458BB}"/>
                  </c:extLst>
                </c:dLbls>
                <c:cat>
                  <c:strRef>
                    <c:extLst>
                      <c:ext uri="{02D57815-91ED-43cb-92C2-25804820EDAC}">
                        <c15:formulaRef>
                          <c15:sqref>PPT模板1!$B$117:$H$117</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c:ext uri="{02D57815-91ED-43cb-92C2-25804820EDAC}">
                        <c15:formulaRef>
                          <c15:sqref>PPT模板1!$B$119:$H$119</c15:sqref>
                        </c15:formulaRef>
                      </c:ext>
                    </c:extLst>
                    <c:numCache>
                      <c:formatCode>0.0%</c:formatCode>
                      <c:ptCount val="7"/>
                      <c:pt idx="0">
                        <c:v>0.31150103950103952</c:v>
                      </c:pt>
                      <c:pt idx="1">
                        <c:v>0.26645322245322245</c:v>
                      </c:pt>
                      <c:pt idx="2">
                        <c:v>0.13682744282744283</c:v>
                      </c:pt>
                      <c:pt idx="3">
                        <c:v>0.11249896049896049</c:v>
                      </c:pt>
                      <c:pt idx="4">
                        <c:v>6.1201663201663203E-2</c:v>
                      </c:pt>
                      <c:pt idx="5">
                        <c:v>8.6798336798336803E-2</c:v>
                      </c:pt>
                      <c:pt idx="6">
                        <c:v>2.4719334719334719E-2</c:v>
                      </c:pt>
                    </c:numCache>
                  </c:numRef>
                </c:val>
                <c:extLst>
                  <c:ext xmlns:c16="http://schemas.microsoft.com/office/drawing/2014/chart" uri="{C3380CC4-5D6E-409C-BE32-E72D297353CC}">
                    <c16:uniqueId val="{0000001D-9EA3-48CE-A531-98B5310323B2}"/>
                  </c:ext>
                </c:extLst>
              </c15:ser>
            </c15:filteredPieSeries>
          </c:ext>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b="1"/>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withinLinear" id="18">
  <a:schemeClr val="accent5"/>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withinLinear" id="19">
  <a:schemeClr val="accent6"/>
</cs:colorStyle>
</file>

<file path=ppt/charts/colors14.xml><?xml version="1.0" encoding="utf-8"?>
<cs:colorStyle xmlns:cs="http://schemas.microsoft.com/office/drawing/2012/chartStyle" xmlns:a="http://schemas.openxmlformats.org/drawingml/2006/main" meth="withinLinear" id="19">
  <a:schemeClr val="accent6"/>
</cs:colorStyle>
</file>

<file path=ppt/charts/colors15.xml><?xml version="1.0" encoding="utf-8"?>
<cs:colorStyle xmlns:cs="http://schemas.microsoft.com/office/drawing/2012/chartStyle" xmlns:a="http://schemas.openxmlformats.org/drawingml/2006/main" meth="withinLinear" id="19">
  <a:schemeClr val="accent6"/>
</cs:colorStyle>
</file>

<file path=ppt/charts/colors16.xml><?xml version="1.0" encoding="utf-8"?>
<cs:colorStyle xmlns:cs="http://schemas.microsoft.com/office/drawing/2012/chartStyle" xmlns:a="http://schemas.openxmlformats.org/drawingml/2006/main" meth="withinLinear" id="19">
  <a:schemeClr val="accent6"/>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8">
  <a:schemeClr val="accent5"/>
</cs:colorStyle>
</file>

<file path=ppt/charts/colors3.xml><?xml version="1.0" encoding="utf-8"?>
<cs:colorStyle xmlns:cs="http://schemas.microsoft.com/office/drawing/2012/chartStyle" xmlns:a="http://schemas.openxmlformats.org/drawingml/2006/main" meth="withinLinear" id="18">
  <a:schemeClr val="accent5"/>
</cs:colorStyle>
</file>

<file path=ppt/charts/colors4.xml><?xml version="1.0" encoding="utf-8"?>
<cs:colorStyle xmlns:cs="http://schemas.microsoft.com/office/drawing/2012/chartStyle" xmlns:a="http://schemas.openxmlformats.org/drawingml/2006/main" meth="withinLinear" id="18">
  <a:schemeClr val="accent5"/>
</cs:colorStyle>
</file>

<file path=ppt/charts/colors5.xml><?xml version="1.0" encoding="utf-8"?>
<cs:colorStyle xmlns:cs="http://schemas.microsoft.com/office/drawing/2012/chartStyle" xmlns:a="http://schemas.openxmlformats.org/drawingml/2006/main" meth="withinLinearReversed" id="21">
  <a:schemeClr val="accent1"/>
</cs:colorStyle>
</file>

<file path=ppt/charts/colors6.xml><?xml version="1.0" encoding="utf-8"?>
<cs:colorStyle xmlns:cs="http://schemas.microsoft.com/office/drawing/2012/chartStyle" xmlns:a="http://schemas.openxmlformats.org/drawingml/2006/main" meth="withinLinearReversed" id="24">
  <a:schemeClr val="accent4"/>
</cs:colorStyle>
</file>

<file path=ppt/charts/colors7.xml><?xml version="1.0" encoding="utf-8"?>
<cs:colorStyle xmlns:cs="http://schemas.microsoft.com/office/drawing/2012/chartStyle" xmlns:a="http://schemas.openxmlformats.org/drawingml/2006/main" meth="withinLinear" id="18">
  <a:schemeClr val="accent5"/>
</cs:colorStyle>
</file>

<file path=ppt/charts/colors8.xml><?xml version="1.0" encoding="utf-8"?>
<cs:colorStyle xmlns:cs="http://schemas.microsoft.com/office/drawing/2012/chartStyle" xmlns:a="http://schemas.openxmlformats.org/drawingml/2006/main" meth="withinLinear" id="14">
  <a:schemeClr val="accent1"/>
</cs:colorStyle>
</file>

<file path=ppt/charts/colors9.xml><?xml version="1.0" encoding="utf-8"?>
<cs:colorStyle xmlns:cs="http://schemas.microsoft.com/office/drawing/2012/chartStyle" xmlns:a="http://schemas.openxmlformats.org/drawingml/2006/main" meth="withinLinearReversed" id="22">
  <a:schemeClr val="accent2"/>
</cs:colorStyle>
</file>

<file path=ppt/charts/style1.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0.xml><?xml version="1.0" encoding="utf-8"?>
<cs:chartStyle xmlns:cs="http://schemas.microsoft.com/office/drawing/2012/chartStyle" xmlns:a="http://schemas.openxmlformats.org/drawingml/2006/main" id="35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1.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4.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5.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16.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7.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4.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7.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9.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drawings/drawing1.xml><?xml version="1.0" encoding="utf-8"?>
<c:userShapes xmlns:c="http://schemas.openxmlformats.org/drawingml/2006/chart">
  <cdr:relSizeAnchor xmlns:cdr="http://schemas.openxmlformats.org/drawingml/2006/chartDrawing">
    <cdr:from>
      <cdr:x>0.87757</cdr:x>
      <cdr:y>0.04163</cdr:y>
    </cdr:from>
    <cdr:to>
      <cdr:x>0.97</cdr:x>
      <cdr:y>0.10846</cdr:y>
    </cdr:to>
    <cdr:sp macro="" textlink="">
      <cdr:nvSpPr>
        <cdr:cNvPr id="2" name="文本框 1">
          <a:extLst xmlns:a="http://schemas.openxmlformats.org/drawingml/2006/main">
            <a:ext uri="{FF2B5EF4-FFF2-40B4-BE49-F238E27FC236}">
              <a16:creationId xmlns:a16="http://schemas.microsoft.com/office/drawing/2014/main" id="{972E87DC-E14D-C956-08AF-536313FA972D}"/>
            </a:ext>
          </a:extLst>
        </cdr:cNvPr>
        <cdr:cNvSpPr txBox="1"/>
      </cdr:nvSpPr>
      <cdr:spPr>
        <a:xfrm xmlns:a="http://schemas.openxmlformats.org/drawingml/2006/main">
          <a:off x="7795209" y="162766"/>
          <a:ext cx="821094" cy="26125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zh-CN" altLang="en-US" sz="1200" b="1" dirty="0">
              <a:latin typeface="微软雅黑" panose="020B0503020204020204" pitchFamily="34" charset="-122"/>
              <a:ea typeface="微软雅黑" panose="020B0503020204020204" pitchFamily="34" charset="-122"/>
            </a:rPr>
            <a:t>单位：万元</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1ACB4A3-05D1-4D2B-861A-2CD2CD795624}" type="datetimeFigureOut">
              <a:rPr lang="zh-CN" altLang="en-US" smtClean="0"/>
              <a:pPr/>
              <a:t>2025/9/3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E8CE20C-2E0A-4871-96AA-75239D003391}" type="slidenum">
              <a:rPr lang="zh-CN" altLang="en-US" smtClean="0"/>
              <a:pPr/>
              <a:t>‹#›</a:t>
            </a:fld>
            <a:endParaRPr lang="zh-CN" altLang="en-US"/>
          </a:p>
        </p:txBody>
      </p:sp>
    </p:spTree>
    <p:extLst>
      <p:ext uri="{BB962C8B-B14F-4D97-AF65-F5344CB8AC3E}">
        <p14:creationId xmlns:p14="http://schemas.microsoft.com/office/powerpoint/2010/main" val="1438298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a:t>
            </a:fld>
            <a:endParaRPr lang="zh-CN" altLang="en-US"/>
          </a:p>
        </p:txBody>
      </p:sp>
    </p:spTree>
    <p:extLst>
      <p:ext uri="{BB962C8B-B14F-4D97-AF65-F5344CB8AC3E}">
        <p14:creationId xmlns:p14="http://schemas.microsoft.com/office/powerpoint/2010/main" val="14862727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21</a:t>
            </a:fld>
            <a:endParaRPr lang="zh-CN" altLang="en-US"/>
          </a:p>
        </p:txBody>
      </p:sp>
    </p:spTree>
    <p:extLst>
      <p:ext uri="{BB962C8B-B14F-4D97-AF65-F5344CB8AC3E}">
        <p14:creationId xmlns:p14="http://schemas.microsoft.com/office/powerpoint/2010/main" val="30100616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23</a:t>
            </a:fld>
            <a:endParaRPr lang="zh-CN" altLang="en-US"/>
          </a:p>
        </p:txBody>
      </p:sp>
    </p:spTree>
    <p:extLst>
      <p:ext uri="{BB962C8B-B14F-4D97-AF65-F5344CB8AC3E}">
        <p14:creationId xmlns:p14="http://schemas.microsoft.com/office/powerpoint/2010/main" val="1236244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5</a:t>
            </a:fld>
            <a:endParaRPr lang="zh-CN" altLang="en-US"/>
          </a:p>
        </p:txBody>
      </p:sp>
    </p:spTree>
    <p:extLst>
      <p:ext uri="{BB962C8B-B14F-4D97-AF65-F5344CB8AC3E}">
        <p14:creationId xmlns:p14="http://schemas.microsoft.com/office/powerpoint/2010/main" val="19290340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6</a:t>
            </a:fld>
            <a:endParaRPr lang="zh-CN" altLang="en-US"/>
          </a:p>
        </p:txBody>
      </p:sp>
    </p:spTree>
    <p:extLst>
      <p:ext uri="{BB962C8B-B14F-4D97-AF65-F5344CB8AC3E}">
        <p14:creationId xmlns:p14="http://schemas.microsoft.com/office/powerpoint/2010/main" val="29620622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7</a:t>
            </a:fld>
            <a:endParaRPr lang="zh-CN" altLang="en-US"/>
          </a:p>
        </p:txBody>
      </p:sp>
    </p:spTree>
    <p:extLst>
      <p:ext uri="{BB962C8B-B14F-4D97-AF65-F5344CB8AC3E}">
        <p14:creationId xmlns:p14="http://schemas.microsoft.com/office/powerpoint/2010/main" val="36582455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8</a:t>
            </a:fld>
            <a:endParaRPr lang="zh-CN" altLang="en-US"/>
          </a:p>
        </p:txBody>
      </p:sp>
    </p:spTree>
    <p:extLst>
      <p:ext uri="{BB962C8B-B14F-4D97-AF65-F5344CB8AC3E}">
        <p14:creationId xmlns:p14="http://schemas.microsoft.com/office/powerpoint/2010/main" val="28247831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12</a:t>
            </a:fld>
            <a:endParaRPr lang="zh-CN" altLang="en-US"/>
          </a:p>
        </p:txBody>
      </p:sp>
    </p:spTree>
    <p:extLst>
      <p:ext uri="{BB962C8B-B14F-4D97-AF65-F5344CB8AC3E}">
        <p14:creationId xmlns:p14="http://schemas.microsoft.com/office/powerpoint/2010/main" val="15191956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8CE20C-2E0A-4871-96AA-75239D00339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5357838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16</a:t>
            </a:fld>
            <a:endParaRPr lang="zh-CN" altLang="en-US"/>
          </a:p>
        </p:txBody>
      </p:sp>
    </p:spTree>
    <p:extLst>
      <p:ext uri="{BB962C8B-B14F-4D97-AF65-F5344CB8AC3E}">
        <p14:creationId xmlns:p14="http://schemas.microsoft.com/office/powerpoint/2010/main" val="9512197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20</a:t>
            </a:fld>
            <a:endParaRPr lang="zh-CN" altLang="en-US"/>
          </a:p>
        </p:txBody>
      </p:sp>
    </p:spTree>
    <p:extLst>
      <p:ext uri="{BB962C8B-B14F-4D97-AF65-F5344CB8AC3E}">
        <p14:creationId xmlns:p14="http://schemas.microsoft.com/office/powerpoint/2010/main" val="24963668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C9C81B4-DA54-4152-A8F1-C656843B0928}"/>
              </a:ext>
            </a:extLst>
          </p:cNvPr>
          <p:cNvSpPr/>
          <p:nvPr userDrawn="1"/>
        </p:nvSpPr>
        <p:spPr>
          <a:xfrm>
            <a:off x="0" y="955343"/>
            <a:ext cx="9144000" cy="5902657"/>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
        <p:nvSpPr>
          <p:cNvPr id="4" name="Rectangle 12"/>
          <p:cNvSpPr>
            <a:spLocks noChangeArrowheads="1"/>
          </p:cNvSpPr>
          <p:nvPr userDrawn="1"/>
        </p:nvSpPr>
        <p:spPr bwMode="auto">
          <a:xfrm>
            <a:off x="0" y="4319588"/>
            <a:ext cx="9144000" cy="2538412"/>
          </a:xfrm>
          <a:prstGeom prst="rect">
            <a:avLst/>
          </a:prstGeom>
          <a:gradFill rotWithShape="1">
            <a:gsLst>
              <a:gs pos="0">
                <a:srgbClr val="336699"/>
              </a:gs>
              <a:gs pos="100000">
                <a:schemeClr val="hlink">
                  <a:alpha val="20000"/>
                </a:schemeClr>
              </a:gs>
            </a:gsLst>
            <a:lin ang="5400000" scaled="1"/>
          </a:gradFill>
          <a:ln>
            <a:noFill/>
          </a:ln>
        </p:spPr>
        <p:txBody>
          <a:bodyPr wrap="none" anchor="ct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algn="ctr" eaLnBrk="1" hangingPunct="1">
              <a:defRPr/>
            </a:pPr>
            <a:endParaRPr lang="zh-CN" altLang="en-US"/>
          </a:p>
        </p:txBody>
      </p:sp>
      <p:pic>
        <p:nvPicPr>
          <p:cNvPr id="5" name="Picture 22" descr="SC036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r="14438"/>
          <a:stretch>
            <a:fillRect/>
          </a:stretch>
        </p:blipFill>
        <p:spPr bwMode="auto">
          <a:xfrm>
            <a:off x="0" y="4337050"/>
            <a:ext cx="91440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hf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044BA847-3E69-40A8-A2E8-E4E4A6837040}" type="datetimeFigureOut">
              <a:rPr lang="zh-CN" altLang="en-US"/>
              <a:pPr>
                <a:defRPr/>
              </a:pPr>
              <a:t>2025/9/3</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DD25900D-EFAB-4E42-9FB5-FF92E39DC838}" type="slidenum">
              <a:rPr lang="zh-CN" altLang="en-US"/>
              <a:pPr>
                <a:defRPr/>
              </a:pPr>
              <a:t>‹#›</a:t>
            </a:fld>
            <a:endParaRPr lang="zh-CN" altLang="en-US"/>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guide id="3" pos="2154"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2025/9/3</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extLst>
      <p:ext uri="{BB962C8B-B14F-4D97-AF65-F5344CB8AC3E}">
        <p14:creationId xmlns:p14="http://schemas.microsoft.com/office/powerpoint/2010/main" val="14457162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B57434DD-6F25-4C48-B62F-D9366D070DFB}" type="datetimeFigureOut">
              <a:rPr lang="zh-CN" altLang="en-US"/>
              <a:pPr>
                <a:defRPr/>
              </a:pPr>
              <a:t>2025/9/3</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BF9BE448-68F4-417C-ABD7-39060115F0F3}"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93526A-395D-402B-BF39-362D20E6C0FD}"/>
              </a:ext>
            </a:extLst>
          </p:cNvPr>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D80B967-20C5-4C9B-B871-F90B6B0DD77D}"/>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BED0700E-A0EA-42A6-BAB8-F1913CC11FB1}"/>
              </a:ext>
            </a:extLst>
          </p:cNvPr>
          <p:cNvSpPr>
            <a:spLocks noGrp="1"/>
          </p:cNvSpPr>
          <p:nvPr>
            <p:ph type="dt" sz="half" idx="10"/>
          </p:nvPr>
        </p:nvSpPr>
        <p:spPr/>
        <p:txBody>
          <a:bodyPr/>
          <a:lstStyle/>
          <a:p>
            <a:fld id="{08F852DD-A038-4ABE-B115-9D64ED562377}" type="datetimeFigureOut">
              <a:rPr lang="zh-CN" altLang="en-US" smtClean="0"/>
              <a:t>2025/9/3</a:t>
            </a:fld>
            <a:endParaRPr lang="zh-CN" altLang="en-US"/>
          </a:p>
        </p:txBody>
      </p:sp>
      <p:sp>
        <p:nvSpPr>
          <p:cNvPr id="5" name="页脚占位符 4">
            <a:extLst>
              <a:ext uri="{FF2B5EF4-FFF2-40B4-BE49-F238E27FC236}">
                <a16:creationId xmlns:a16="http://schemas.microsoft.com/office/drawing/2014/main" id="{757B0B9D-D263-4E0D-9B95-329C8F7D49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4453097-0EBE-4283-8AD0-E46D53EC1F5C}"/>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9107159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4D2683F-BB0C-41B3-8B46-79634CB52DD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3988F8A-5A28-4623-8785-88A1D06A6C67}"/>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3AA9D45-9C84-450A-94D0-B0E7A88EDEA1}"/>
              </a:ext>
            </a:extLst>
          </p:cNvPr>
          <p:cNvSpPr>
            <a:spLocks noGrp="1"/>
          </p:cNvSpPr>
          <p:nvPr>
            <p:ph type="dt" sz="half" idx="10"/>
          </p:nvPr>
        </p:nvSpPr>
        <p:spPr/>
        <p:txBody>
          <a:bodyPr/>
          <a:lstStyle/>
          <a:p>
            <a:fld id="{08F852DD-A038-4ABE-B115-9D64ED562377}" type="datetimeFigureOut">
              <a:rPr lang="zh-CN" altLang="en-US" smtClean="0"/>
              <a:t>2025/9/3</a:t>
            </a:fld>
            <a:endParaRPr lang="zh-CN" altLang="en-US"/>
          </a:p>
        </p:txBody>
      </p:sp>
      <p:sp>
        <p:nvSpPr>
          <p:cNvPr id="5" name="页脚占位符 4">
            <a:extLst>
              <a:ext uri="{FF2B5EF4-FFF2-40B4-BE49-F238E27FC236}">
                <a16:creationId xmlns:a16="http://schemas.microsoft.com/office/drawing/2014/main" id="{2837B340-4C91-4E2E-88C0-3316232BDD6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8FBD6CC-3CDD-4A76-9E99-36B978E38DE0}"/>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7871418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514D9F-C08F-49E2-9375-6C842A979952}"/>
              </a:ext>
            </a:extLst>
          </p:cNvPr>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A31B35A3-42FA-4DE0-9CED-E01897DCB8AD}"/>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6E0A571-B802-4371-843B-F5566E924F4A}"/>
              </a:ext>
            </a:extLst>
          </p:cNvPr>
          <p:cNvSpPr>
            <a:spLocks noGrp="1"/>
          </p:cNvSpPr>
          <p:nvPr>
            <p:ph type="dt" sz="half" idx="10"/>
          </p:nvPr>
        </p:nvSpPr>
        <p:spPr/>
        <p:txBody>
          <a:bodyPr/>
          <a:lstStyle/>
          <a:p>
            <a:fld id="{08F852DD-A038-4ABE-B115-9D64ED562377}" type="datetimeFigureOut">
              <a:rPr lang="zh-CN" altLang="en-US" smtClean="0"/>
              <a:t>2025/9/3</a:t>
            </a:fld>
            <a:endParaRPr lang="zh-CN" altLang="en-US"/>
          </a:p>
        </p:txBody>
      </p:sp>
      <p:sp>
        <p:nvSpPr>
          <p:cNvPr id="5" name="页脚占位符 4">
            <a:extLst>
              <a:ext uri="{FF2B5EF4-FFF2-40B4-BE49-F238E27FC236}">
                <a16:creationId xmlns:a16="http://schemas.microsoft.com/office/drawing/2014/main" id="{69D7439F-8996-4414-A344-607FC26653F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DB5617F-350D-4F46-96B0-39751BDD1455}"/>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6316368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7F6DE10-6947-43CD-B333-AA5E78BF24D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0DD6EE9-AEF4-4663-A734-62D2F5CCE360}"/>
              </a:ext>
            </a:extLst>
          </p:cNvPr>
          <p:cNvSpPr>
            <a:spLocks noGrp="1"/>
          </p:cNvSpPr>
          <p:nvPr>
            <p:ph sz="half" idx="1"/>
          </p:nvPr>
        </p:nvSpPr>
        <p:spPr>
          <a:xfrm>
            <a:off x="628650" y="1825625"/>
            <a:ext cx="386715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CDE4290A-15D0-4BE9-8F50-3FC3058CBF6C}"/>
              </a:ext>
            </a:extLst>
          </p:cNvPr>
          <p:cNvSpPr>
            <a:spLocks noGrp="1"/>
          </p:cNvSpPr>
          <p:nvPr>
            <p:ph sz="half" idx="2"/>
          </p:nvPr>
        </p:nvSpPr>
        <p:spPr>
          <a:xfrm>
            <a:off x="4648200" y="1825625"/>
            <a:ext cx="386715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BA9380BF-2B45-4AEF-92D5-4FB218694F26}"/>
              </a:ext>
            </a:extLst>
          </p:cNvPr>
          <p:cNvSpPr>
            <a:spLocks noGrp="1"/>
          </p:cNvSpPr>
          <p:nvPr>
            <p:ph type="dt" sz="half" idx="10"/>
          </p:nvPr>
        </p:nvSpPr>
        <p:spPr/>
        <p:txBody>
          <a:bodyPr/>
          <a:lstStyle/>
          <a:p>
            <a:fld id="{08F852DD-A038-4ABE-B115-9D64ED562377}" type="datetimeFigureOut">
              <a:rPr lang="zh-CN" altLang="en-US" smtClean="0"/>
              <a:t>2025/9/3</a:t>
            </a:fld>
            <a:endParaRPr lang="zh-CN" altLang="en-US"/>
          </a:p>
        </p:txBody>
      </p:sp>
      <p:sp>
        <p:nvSpPr>
          <p:cNvPr id="6" name="页脚占位符 5">
            <a:extLst>
              <a:ext uri="{FF2B5EF4-FFF2-40B4-BE49-F238E27FC236}">
                <a16:creationId xmlns:a16="http://schemas.microsoft.com/office/drawing/2014/main" id="{04EDCBC5-AB9A-4419-A428-D4384764284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E7F9B1E-D731-4F6A-8D51-DC5535577978}"/>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4313727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1E6608-E025-464A-97AB-551BED90404A}"/>
              </a:ext>
            </a:extLst>
          </p:cNvPr>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9A36693-F20F-4FB6-BA60-1D02CDBCB057}"/>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6A64D132-FFAC-4E48-82FD-7446D44A688E}"/>
              </a:ext>
            </a:extLst>
          </p:cNvPr>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92626921-926E-454A-B128-14E66B5B216A}"/>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E20D0697-7093-4860-B0FC-7FCBC3E4EB61}"/>
              </a:ext>
            </a:extLst>
          </p:cNvPr>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14D004DE-8D93-4BC1-ACB5-99D4F85071CF}"/>
              </a:ext>
            </a:extLst>
          </p:cNvPr>
          <p:cNvSpPr>
            <a:spLocks noGrp="1"/>
          </p:cNvSpPr>
          <p:nvPr>
            <p:ph type="dt" sz="half" idx="10"/>
          </p:nvPr>
        </p:nvSpPr>
        <p:spPr/>
        <p:txBody>
          <a:bodyPr/>
          <a:lstStyle/>
          <a:p>
            <a:fld id="{08F852DD-A038-4ABE-B115-9D64ED562377}" type="datetimeFigureOut">
              <a:rPr lang="zh-CN" altLang="en-US" smtClean="0"/>
              <a:t>2025/9/3</a:t>
            </a:fld>
            <a:endParaRPr lang="zh-CN" altLang="en-US"/>
          </a:p>
        </p:txBody>
      </p:sp>
      <p:sp>
        <p:nvSpPr>
          <p:cNvPr id="8" name="页脚占位符 7">
            <a:extLst>
              <a:ext uri="{FF2B5EF4-FFF2-40B4-BE49-F238E27FC236}">
                <a16:creationId xmlns:a16="http://schemas.microsoft.com/office/drawing/2014/main" id="{EE490E1C-279C-439B-81A4-5B118DD72A5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F68E4E4-7969-4A86-A2F6-4FFDD5CF7B07}"/>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6705437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99D04D-9297-421F-8060-FAD62230C0D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3624B1F-EEC8-424B-AD11-BAC94D2E689D}"/>
              </a:ext>
            </a:extLst>
          </p:cNvPr>
          <p:cNvSpPr>
            <a:spLocks noGrp="1"/>
          </p:cNvSpPr>
          <p:nvPr>
            <p:ph type="dt" sz="half" idx="10"/>
          </p:nvPr>
        </p:nvSpPr>
        <p:spPr/>
        <p:txBody>
          <a:bodyPr/>
          <a:lstStyle/>
          <a:p>
            <a:fld id="{08F852DD-A038-4ABE-B115-9D64ED562377}" type="datetimeFigureOut">
              <a:rPr lang="zh-CN" altLang="en-US" smtClean="0"/>
              <a:t>2025/9/3</a:t>
            </a:fld>
            <a:endParaRPr lang="zh-CN" altLang="en-US"/>
          </a:p>
        </p:txBody>
      </p:sp>
      <p:sp>
        <p:nvSpPr>
          <p:cNvPr id="4" name="页脚占位符 3">
            <a:extLst>
              <a:ext uri="{FF2B5EF4-FFF2-40B4-BE49-F238E27FC236}">
                <a16:creationId xmlns:a16="http://schemas.microsoft.com/office/drawing/2014/main" id="{1C51022C-1E7F-4FD0-BD51-91C09E540D4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67769C1-AB1E-4CA7-BEF3-CB4FF0617632}"/>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38190146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A854DC1-EFAB-4F72-B67F-8578F2BB1A62}"/>
              </a:ext>
            </a:extLst>
          </p:cNvPr>
          <p:cNvSpPr>
            <a:spLocks noGrp="1"/>
          </p:cNvSpPr>
          <p:nvPr>
            <p:ph type="dt" sz="half" idx="10"/>
          </p:nvPr>
        </p:nvSpPr>
        <p:spPr/>
        <p:txBody>
          <a:bodyPr/>
          <a:lstStyle/>
          <a:p>
            <a:fld id="{08F852DD-A038-4ABE-B115-9D64ED562377}" type="datetimeFigureOut">
              <a:rPr lang="zh-CN" altLang="en-US" smtClean="0"/>
              <a:t>2025/9/3</a:t>
            </a:fld>
            <a:endParaRPr lang="zh-CN" altLang="en-US"/>
          </a:p>
        </p:txBody>
      </p:sp>
      <p:sp>
        <p:nvSpPr>
          <p:cNvPr id="3" name="页脚占位符 2">
            <a:extLst>
              <a:ext uri="{FF2B5EF4-FFF2-40B4-BE49-F238E27FC236}">
                <a16:creationId xmlns:a16="http://schemas.microsoft.com/office/drawing/2014/main" id="{64202B86-64A9-47EF-A5AD-4E7A86F5B17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D9A50BD1-137C-4E1C-B3C0-482B5ACB48D3}"/>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9216428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13C78EC-F358-4512-9B6E-518730C3B38B}"/>
              </a:ext>
            </a:extLst>
          </p:cNvPr>
          <p:cNvSpPr/>
          <p:nvPr userDrawn="1"/>
        </p:nvSpPr>
        <p:spPr>
          <a:xfrm>
            <a:off x="0" y="0"/>
            <a:ext cx="9144000" cy="6858000"/>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0FF463-946B-4ADB-94A9-BEDC51616DA4}"/>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FB370FD2-0807-4E26-975D-DC5F93386980}"/>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09F24B33-F72B-4F0C-B61D-65F4098B9F9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99EA7F0-29C2-40B0-B308-A6B84359C9AF}"/>
              </a:ext>
            </a:extLst>
          </p:cNvPr>
          <p:cNvSpPr>
            <a:spLocks noGrp="1"/>
          </p:cNvSpPr>
          <p:nvPr>
            <p:ph type="dt" sz="half" idx="10"/>
          </p:nvPr>
        </p:nvSpPr>
        <p:spPr/>
        <p:txBody>
          <a:bodyPr/>
          <a:lstStyle/>
          <a:p>
            <a:fld id="{08F852DD-A038-4ABE-B115-9D64ED562377}" type="datetimeFigureOut">
              <a:rPr lang="zh-CN" altLang="en-US" smtClean="0"/>
              <a:t>2025/9/3</a:t>
            </a:fld>
            <a:endParaRPr lang="zh-CN" altLang="en-US"/>
          </a:p>
        </p:txBody>
      </p:sp>
      <p:sp>
        <p:nvSpPr>
          <p:cNvPr id="6" name="页脚占位符 5">
            <a:extLst>
              <a:ext uri="{FF2B5EF4-FFF2-40B4-BE49-F238E27FC236}">
                <a16:creationId xmlns:a16="http://schemas.microsoft.com/office/drawing/2014/main" id="{5F31A401-531F-4992-A2BA-D60CB7FCCEC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F606F43-7AF5-4202-860F-1BD25FA803E5}"/>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42657624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AA7936C-7062-42F8-98D7-930068139EAB}"/>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003D1DA-0B99-4178-98C7-97B7C867C1C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3732B0B3-2EF2-49DF-9AE6-63D04C98AF0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5EDD9F8-A849-40BB-9389-E21B4A5ED20B}"/>
              </a:ext>
            </a:extLst>
          </p:cNvPr>
          <p:cNvSpPr>
            <a:spLocks noGrp="1"/>
          </p:cNvSpPr>
          <p:nvPr>
            <p:ph type="dt" sz="half" idx="10"/>
          </p:nvPr>
        </p:nvSpPr>
        <p:spPr/>
        <p:txBody>
          <a:bodyPr/>
          <a:lstStyle/>
          <a:p>
            <a:fld id="{08F852DD-A038-4ABE-B115-9D64ED562377}" type="datetimeFigureOut">
              <a:rPr lang="zh-CN" altLang="en-US" smtClean="0"/>
              <a:t>2025/9/3</a:t>
            </a:fld>
            <a:endParaRPr lang="zh-CN" altLang="en-US"/>
          </a:p>
        </p:txBody>
      </p:sp>
      <p:sp>
        <p:nvSpPr>
          <p:cNvPr id="6" name="页脚占位符 5">
            <a:extLst>
              <a:ext uri="{FF2B5EF4-FFF2-40B4-BE49-F238E27FC236}">
                <a16:creationId xmlns:a16="http://schemas.microsoft.com/office/drawing/2014/main" id="{451C3D19-E142-4D84-9777-5D989C2E388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E7BF4EA-894B-4AB3-B4C6-CC1F0FC6E991}"/>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8630697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804C27-D919-49C4-AB73-70CB83CB13D4}"/>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09721F6-3AEE-4711-9D5D-79F8CC38B867}"/>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3590235-F6D2-4013-858C-28AF89112B0B}"/>
              </a:ext>
            </a:extLst>
          </p:cNvPr>
          <p:cNvSpPr>
            <a:spLocks noGrp="1"/>
          </p:cNvSpPr>
          <p:nvPr>
            <p:ph type="dt" sz="half" idx="10"/>
          </p:nvPr>
        </p:nvSpPr>
        <p:spPr/>
        <p:txBody>
          <a:bodyPr/>
          <a:lstStyle/>
          <a:p>
            <a:fld id="{08F852DD-A038-4ABE-B115-9D64ED562377}" type="datetimeFigureOut">
              <a:rPr lang="zh-CN" altLang="en-US" smtClean="0"/>
              <a:t>2025/9/3</a:t>
            </a:fld>
            <a:endParaRPr lang="zh-CN" altLang="en-US"/>
          </a:p>
        </p:txBody>
      </p:sp>
      <p:sp>
        <p:nvSpPr>
          <p:cNvPr id="5" name="页脚占位符 4">
            <a:extLst>
              <a:ext uri="{FF2B5EF4-FFF2-40B4-BE49-F238E27FC236}">
                <a16:creationId xmlns:a16="http://schemas.microsoft.com/office/drawing/2014/main" id="{84A91C0E-5DDD-4DEA-80D0-52675CE8DFE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78D05A1-A8B1-44D7-B22E-B5CF808E8F5D}"/>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4729109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B97450F-C828-4F9C-A27F-68BF5CA7BF96}"/>
              </a:ext>
            </a:extLst>
          </p:cNvPr>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64A146E-2F44-4C64-83CA-777458DB3B36}"/>
              </a:ext>
            </a:extLst>
          </p:cNvPr>
          <p:cNvSpPr>
            <a:spLocks noGrp="1"/>
          </p:cNvSpPr>
          <p:nvPr>
            <p:ph type="body" orient="vert" idx="1"/>
          </p:nvPr>
        </p:nvSpPr>
        <p:spPr>
          <a:xfrm>
            <a:off x="628650" y="365125"/>
            <a:ext cx="5762625"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424951D-6D6C-45A5-BFCE-E42C09A945D4}"/>
              </a:ext>
            </a:extLst>
          </p:cNvPr>
          <p:cNvSpPr>
            <a:spLocks noGrp="1"/>
          </p:cNvSpPr>
          <p:nvPr>
            <p:ph type="dt" sz="half" idx="10"/>
          </p:nvPr>
        </p:nvSpPr>
        <p:spPr/>
        <p:txBody>
          <a:bodyPr/>
          <a:lstStyle/>
          <a:p>
            <a:fld id="{08F852DD-A038-4ABE-B115-9D64ED562377}" type="datetimeFigureOut">
              <a:rPr lang="zh-CN" altLang="en-US" smtClean="0"/>
              <a:t>2025/9/3</a:t>
            </a:fld>
            <a:endParaRPr lang="zh-CN" altLang="en-US"/>
          </a:p>
        </p:txBody>
      </p:sp>
      <p:sp>
        <p:nvSpPr>
          <p:cNvPr id="5" name="页脚占位符 4">
            <a:extLst>
              <a:ext uri="{FF2B5EF4-FFF2-40B4-BE49-F238E27FC236}">
                <a16:creationId xmlns:a16="http://schemas.microsoft.com/office/drawing/2014/main" id="{7B63889D-F801-40A5-AE61-30012191F5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9E354A9-590A-4A20-83E6-40756F21AC94}"/>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34554329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6128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2025/9/3</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
        <p:nvSpPr>
          <p:cNvPr id="8"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79512" y="433604"/>
            <a:ext cx="8229600" cy="461665"/>
          </a:xfrm>
          <a:noFill/>
        </p:spPr>
        <p:txBody>
          <a:bodyPr wrap="square" rtlCol="0">
            <a:spAutoFit/>
          </a:bodyPr>
          <a:lstStyle>
            <a:lvl1pPr>
              <a:defRPr kumimoji="1"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lvl="0"/>
            <a:r>
              <a:rPr lang="zh-CN" altLang="en-US" dirty="0"/>
              <a:t>单击此处编辑母版标题样式</a:t>
            </a:r>
          </a:p>
        </p:txBody>
      </p:sp>
      <p:sp>
        <p:nvSpPr>
          <p:cNvPr id="3" name="内容占位符 2"/>
          <p:cNvSpPr>
            <a:spLocks noGrp="1"/>
          </p:cNvSpPr>
          <p:nvPr>
            <p:ph idx="1"/>
          </p:nvPr>
        </p:nvSpPr>
        <p:spPr>
          <a:xfrm>
            <a:off x="457200" y="1508787"/>
            <a:ext cx="8229600" cy="768085"/>
          </a:xfrm>
        </p:spPr>
        <p:txBody>
          <a:bodyPr/>
          <a:lstStyle>
            <a:lvl1pPr>
              <a:defRPr kumimoji="1" lang="zh-CN" altLang="en-US" sz="1800" b="0" kern="1200"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defRPr>
            </a:lvl1pPr>
            <a:lvl2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0" algn="l" defTabSz="914400" rtl="0" eaLnBrk="1" latinLnBrk="0" hangingPunct="1">
              <a:defRPr kumimoji="1" lang="zh-CN" altLang="en-US" sz="1800" kern="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a:xfrm>
            <a:off x="457200" y="6356351"/>
            <a:ext cx="2133600" cy="365125"/>
          </a:xfrm>
        </p:spPr>
        <p:txBody>
          <a:bodyPr/>
          <a:lstStyle/>
          <a:p>
            <a:endParaRPr lang="zh-CN" altLang="en-US"/>
          </a:p>
        </p:txBody>
      </p:sp>
      <p:sp>
        <p:nvSpPr>
          <p:cNvPr id="8" name="页脚占位符 7"/>
          <p:cNvSpPr>
            <a:spLocks noGrp="1"/>
          </p:cNvSpPr>
          <p:nvPr>
            <p:ph type="ftr" sz="quarter" idx="11"/>
          </p:nvPr>
        </p:nvSpPr>
        <p:spPr>
          <a:xfrm>
            <a:off x="3124200" y="6356351"/>
            <a:ext cx="2895600" cy="365125"/>
          </a:xfrm>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34" descr="SC0363"/>
          <p:cNvPicPr>
            <a:picLocks noChangeAspect="1" noChangeArrowheads="1"/>
          </p:cNvPicPr>
          <p:nvPr/>
        </p:nvPicPr>
        <p:blipFill>
          <a:blip r:embed="rId14" cstate="print">
            <a:extLst>
              <a:ext uri="{28A0092B-C50C-407E-A947-70E740481C1C}">
                <a14:useLocalDpi xmlns:a14="http://schemas.microsoft.com/office/drawing/2010/main" val="0"/>
              </a:ext>
            </a:extLst>
          </a:blip>
          <a:srcRect l="14438" t="56235" b="16121"/>
          <a:stretch>
            <a:fillRect/>
          </a:stretch>
        </p:blipFill>
        <p:spPr bwMode="auto">
          <a:xfrm>
            <a:off x="0" y="0"/>
            <a:ext cx="9144000"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35" descr="SC0363"/>
          <p:cNvPicPr>
            <a:picLocks noChangeAspect="1" noChangeArrowheads="1"/>
          </p:cNvPicPr>
          <p:nvPr/>
        </p:nvPicPr>
        <p:blipFill>
          <a:blip r:embed="rId14" cstate="print">
            <a:extLst>
              <a:ext uri="{28A0092B-C50C-407E-A947-70E740481C1C}">
                <a14:useLocalDpi xmlns:a14="http://schemas.microsoft.com/office/drawing/2010/main" val="0"/>
              </a:ext>
            </a:extLst>
          </a:blip>
          <a:srcRect l="14438" t="56235" r="15344" b="14987"/>
          <a:stretch>
            <a:fillRect/>
          </a:stretch>
        </p:blipFill>
        <p:spPr bwMode="auto">
          <a:xfrm>
            <a:off x="1639888" y="0"/>
            <a:ext cx="7504112"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pic>
        <p:nvPicPr>
          <p:cNvPr id="3" name="图片 2">
            <a:extLst>
              <a:ext uri="{FF2B5EF4-FFF2-40B4-BE49-F238E27FC236}">
                <a16:creationId xmlns:a16="http://schemas.microsoft.com/office/drawing/2014/main" id="{C9C83AF0-DD1F-C2EB-CA9F-45F461CC8658}"/>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985648" y="6311005"/>
            <a:ext cx="2062081" cy="42723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7" r:id="rId3"/>
    <p:sldLayoutId id="2147483651" r:id="rId4"/>
    <p:sldLayoutId id="2147483652" r:id="rId5"/>
    <p:sldLayoutId id="2147483653" r:id="rId6"/>
    <p:sldLayoutId id="2147483654" r:id="rId7"/>
    <p:sldLayoutId id="2147483658" r:id="rId8"/>
    <p:sldLayoutId id="2147483661" r:id="rId9"/>
    <p:sldLayoutId id="2147483663" r:id="rId10"/>
    <p:sldLayoutId id="2147483665" r:id="rId11"/>
    <p:sldLayoutId id="214748366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4ABF790-56F0-4F87-9849-A8685691B9D5}"/>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4C44A823-2CDF-478C-930E-46794555CC0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12FEEDA-7F3B-4A17-81E8-8AA17C996FA7}"/>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F852DD-A038-4ABE-B115-9D64ED562377}" type="datetimeFigureOut">
              <a:rPr lang="zh-CN" altLang="en-US" smtClean="0"/>
              <a:t>2025/9/3</a:t>
            </a:fld>
            <a:endParaRPr lang="zh-CN" altLang="en-US"/>
          </a:p>
        </p:txBody>
      </p:sp>
      <p:sp>
        <p:nvSpPr>
          <p:cNvPr id="5" name="页脚占位符 4">
            <a:extLst>
              <a:ext uri="{FF2B5EF4-FFF2-40B4-BE49-F238E27FC236}">
                <a16:creationId xmlns:a16="http://schemas.microsoft.com/office/drawing/2014/main" id="{130D77C3-2851-47DF-A5AA-5D41BB783219}"/>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CA46096-04D9-4F33-96FE-5F148E1ABB5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61359137"/>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chart" Target="../charts/chart11.xml"/></Relationships>
</file>

<file path=ppt/slides/_rels/slide13.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chart" Target="../charts/chart15.xml"/></Relationships>
</file>

<file path=ppt/slides/_rels/slide17.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chart" Target="../charts/chart4.xml"/><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096019" y="2545759"/>
            <a:ext cx="7369326" cy="646331"/>
          </a:xfrm>
          <a:prstGeom prst="rect">
            <a:avLst/>
          </a:prstGeom>
          <a:noFill/>
          <a:effectLst/>
        </p:spPr>
        <p:txBody>
          <a:bodyPr wrap="none">
            <a:spAutoFit/>
          </a:bodyPr>
          <a:lstStyle/>
          <a:p>
            <a:pPr algn="ctr">
              <a:defRPr/>
            </a:pPr>
            <a:r>
              <a:rPr lang="en-US" altLang="zh-CN" sz="3600" b="1" kern="10" dirty="0">
                <a:effectLst>
                  <a:reflection blurRad="6350" stA="27000" endPos="60000" dist="60007" dir="5400000" sy="-100000" algn="bl" rotWithShape="0"/>
                </a:effectLst>
                <a:latin typeface="黑体" panose="02010609060101010101" charset="-122"/>
                <a:ea typeface="黑体" panose="02010609060101010101" charset="-122"/>
              </a:rPr>
              <a:t>2025</a:t>
            </a:r>
            <a:r>
              <a:rPr lang="zh-CN" altLang="en-US" sz="3600" b="1" kern="10" dirty="0">
                <a:effectLst>
                  <a:reflection blurRad="6350" stA="27000" endPos="60000" dist="60007" dir="5400000" sy="-100000" algn="bl" rotWithShape="0"/>
                </a:effectLst>
                <a:latin typeface="黑体" panose="02010609060101010101" charset="-122"/>
                <a:ea typeface="黑体" panose="02010609060101010101" charset="-122"/>
              </a:rPr>
              <a:t>年</a:t>
            </a:r>
            <a:r>
              <a:rPr lang="en-US" altLang="zh-CN" sz="3600" b="1" kern="10" dirty="0">
                <a:effectLst>
                  <a:reflection blurRad="6350" stA="27000" endPos="60000" dist="60007" dir="5400000" sy="-100000" algn="bl" rotWithShape="0"/>
                </a:effectLst>
                <a:latin typeface="黑体" panose="02010609060101010101" charset="-122"/>
                <a:ea typeface="黑体" panose="02010609060101010101" charset="-122"/>
              </a:rPr>
              <a:t>7</a:t>
            </a:r>
            <a:r>
              <a:rPr lang="zh-CN" altLang="en-US" sz="3600" b="1" kern="10" dirty="0">
                <a:effectLst>
                  <a:reflection blurRad="6350" stA="27000" endPos="60000" dist="60007" dir="5400000" sy="-100000" algn="bl" rotWithShape="0"/>
                </a:effectLst>
                <a:latin typeface="黑体" panose="02010609060101010101" charset="-122"/>
                <a:ea typeface="黑体" panose="02010609060101010101" charset="-122"/>
              </a:rPr>
              <a:t>月全国二手车市场深度分析</a:t>
            </a:r>
            <a:endParaRPr lang="zh-CN" alt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reflection blurRad="6350" stA="27000" endPos="60000" dist="60007" dir="5400000" sy="-100000" algn="bl" rotWithShape="0"/>
              </a:effectLst>
              <a:latin typeface="Arial" panose="020B0604020202020204" pitchFamily="34" charset="0"/>
            </a:endParaRPr>
          </a:p>
        </p:txBody>
      </p:sp>
      <p:pic>
        <p:nvPicPr>
          <p:cNvPr id="3" name="图片 2">
            <a:extLst>
              <a:ext uri="{FF2B5EF4-FFF2-40B4-BE49-F238E27FC236}">
                <a16:creationId xmlns:a16="http://schemas.microsoft.com/office/drawing/2014/main" id="{BD9FF379-C1F5-0880-588D-0E56982339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614" y="1008770"/>
            <a:ext cx="3575969" cy="74089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72EAD8E7-60D4-B56B-840B-B3564D2EA548}"/>
              </a:ext>
            </a:extLst>
          </p:cNvPr>
          <p:cNvSpPr txBox="1"/>
          <p:nvPr/>
        </p:nvSpPr>
        <p:spPr>
          <a:xfrm>
            <a:off x="457200" y="4591597"/>
            <a:ext cx="8229600" cy="1750864"/>
          </a:xfrm>
          <a:prstGeom prst="rect">
            <a:avLst/>
          </a:prstGeom>
          <a:noFill/>
        </p:spPr>
        <p:txBody>
          <a:bodyPr wrap="square" rtlCol="0">
            <a:spAutoFit/>
          </a:bodyPr>
          <a:lstStyle/>
          <a:p>
            <a:pPr algn="l">
              <a:lnSpc>
                <a:spcPct val="200000"/>
              </a:lnSpc>
            </a:pPr>
            <a:r>
              <a:rPr lang="en-US" altLang="zh-CN" sz="1400" dirty="0">
                <a:latin typeface="微软雅黑" panose="020B0503020204020204" pitchFamily="34" charset="-122"/>
                <a:ea typeface="微软雅黑" panose="020B0503020204020204" pitchFamily="34" charset="-122"/>
                <a:cs typeface="+mn-cs"/>
              </a:rPr>
              <a:t>1-7</a:t>
            </a:r>
            <a:r>
              <a:rPr lang="zh-CN" altLang="en-US" sz="1400" dirty="0">
                <a:latin typeface="微软雅黑" panose="020B0503020204020204" pitchFamily="34" charset="-122"/>
                <a:ea typeface="微软雅黑" panose="020B0503020204020204" pitchFamily="34" charset="-122"/>
                <a:cs typeface="+mn-cs"/>
              </a:rPr>
              <a:t>月，二手车使用年限在</a:t>
            </a:r>
            <a:r>
              <a:rPr lang="en-US" altLang="zh-CN" sz="1400" dirty="0">
                <a:latin typeface="微软雅黑" panose="020B0503020204020204" pitchFamily="34" charset="-122"/>
                <a:ea typeface="微软雅黑" panose="020B0503020204020204" pitchFamily="34" charset="-122"/>
                <a:cs typeface="+mn-cs"/>
              </a:rPr>
              <a:t>3-6</a:t>
            </a:r>
            <a:r>
              <a:rPr lang="zh-CN" altLang="en-US" sz="1400" dirty="0">
                <a:latin typeface="微软雅黑" panose="020B0503020204020204" pitchFamily="34" charset="-122"/>
                <a:ea typeface="微软雅黑" panose="020B0503020204020204" pitchFamily="34" charset="-122"/>
                <a:cs typeface="+mn-cs"/>
              </a:rPr>
              <a:t>年的交易量最多</a:t>
            </a:r>
            <a:r>
              <a:rPr lang="en-US" altLang="zh-CN" sz="1400" dirty="0">
                <a:latin typeface="微软雅黑" panose="020B0503020204020204" pitchFamily="34" charset="-122"/>
                <a:ea typeface="微软雅黑" panose="020B0503020204020204" pitchFamily="34" charset="-122"/>
                <a:cs typeface="+mn-cs"/>
              </a:rPr>
              <a:t>,</a:t>
            </a:r>
            <a:r>
              <a:rPr lang="zh-CN" altLang="en-US" sz="1400" dirty="0">
                <a:latin typeface="微软雅黑" panose="020B0503020204020204" pitchFamily="34" charset="-122"/>
                <a:ea typeface="微软雅黑" panose="020B0503020204020204" pitchFamily="34" charset="-122"/>
                <a:cs typeface="+mn-cs"/>
              </a:rPr>
              <a:t>占比为</a:t>
            </a:r>
            <a:r>
              <a:rPr lang="en-US" altLang="zh-CN" sz="1400" dirty="0">
                <a:latin typeface="微软雅黑" panose="020B0503020204020204" pitchFamily="34" charset="-122"/>
                <a:ea typeface="微软雅黑" panose="020B0503020204020204" pitchFamily="34" charset="-122"/>
                <a:cs typeface="+mn-cs"/>
              </a:rPr>
              <a:t>45.02%</a:t>
            </a:r>
            <a:r>
              <a:rPr lang="zh-CN" altLang="en-US" sz="1400" dirty="0">
                <a:latin typeface="微软雅黑" panose="020B0503020204020204" pitchFamily="34" charset="-122"/>
                <a:ea typeface="微软雅黑" panose="020B0503020204020204" pitchFamily="34" charset="-122"/>
                <a:cs typeface="+mn-cs"/>
              </a:rPr>
              <a:t>，较去年同期</a:t>
            </a:r>
            <a:r>
              <a:rPr lang="zh-CN" altLang="en-US" sz="1400" dirty="0">
                <a:latin typeface="微软雅黑" panose="020B0503020204020204" pitchFamily="34" charset="-122"/>
                <a:ea typeface="微软雅黑" panose="020B0503020204020204" pitchFamily="34" charset="-122"/>
              </a:rPr>
              <a:t>下降</a:t>
            </a:r>
            <a:r>
              <a:rPr lang="en-US" altLang="zh-CN" sz="1400" dirty="0">
                <a:latin typeface="微软雅黑" panose="020B0503020204020204" pitchFamily="34" charset="-122"/>
                <a:ea typeface="微软雅黑" panose="020B0503020204020204" pitchFamily="34" charset="-122"/>
              </a:rPr>
              <a:t>1.5</a:t>
            </a:r>
            <a:r>
              <a:rPr lang="zh-CN" altLang="en-US" sz="1400" dirty="0">
                <a:latin typeface="微软雅黑" panose="020B0503020204020204" pitchFamily="34" charset="-122"/>
                <a:ea typeface="微软雅黑" panose="020B0503020204020204" pitchFamily="34" charset="-122"/>
                <a:cs typeface="+mn-cs"/>
              </a:rPr>
              <a:t>个百分点；</a:t>
            </a:r>
            <a:endParaRPr lang="zh-CN" altLang="en-US" sz="14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cs typeface="+mn-cs"/>
              </a:rPr>
              <a:t>使用年限在</a:t>
            </a:r>
            <a:r>
              <a:rPr lang="en-US" altLang="zh-CN" sz="1400" dirty="0">
                <a:latin typeface="微软雅黑" panose="020B0503020204020204" pitchFamily="34" charset="-122"/>
                <a:ea typeface="微软雅黑" panose="020B0503020204020204" pitchFamily="34" charset="-122"/>
                <a:cs typeface="+mn-cs"/>
              </a:rPr>
              <a:t>3</a:t>
            </a:r>
            <a:r>
              <a:rPr lang="zh-CN" altLang="en-US" sz="1400" dirty="0">
                <a:latin typeface="微软雅黑" panose="020B0503020204020204" pitchFamily="34" charset="-122"/>
                <a:ea typeface="微软雅黑" panose="020B0503020204020204" pitchFamily="34" charset="-122"/>
                <a:cs typeface="+mn-cs"/>
              </a:rPr>
              <a:t>年内车型占比为</a:t>
            </a:r>
            <a:r>
              <a:rPr lang="en-US" altLang="zh-CN" sz="1400" dirty="0">
                <a:latin typeface="微软雅黑" panose="020B0503020204020204" pitchFamily="34" charset="-122"/>
                <a:ea typeface="微软雅黑" panose="020B0503020204020204" pitchFamily="34" charset="-122"/>
              </a:rPr>
              <a:t>26.91%</a:t>
            </a:r>
            <a:r>
              <a:rPr lang="zh-CN" altLang="en-US" sz="1400" dirty="0">
                <a:latin typeface="微软雅黑" panose="020B0503020204020204" pitchFamily="34" charset="-122"/>
                <a:ea typeface="微软雅黑" panose="020B0503020204020204" pitchFamily="34" charset="-122"/>
                <a:cs typeface="+mn-cs"/>
              </a:rPr>
              <a:t>，较去年同期增加了</a:t>
            </a:r>
            <a:r>
              <a:rPr lang="en-US" altLang="zh-CN" sz="1400" dirty="0">
                <a:latin typeface="微软雅黑" panose="020B0503020204020204" pitchFamily="34" charset="-122"/>
                <a:ea typeface="微软雅黑" panose="020B0503020204020204" pitchFamily="34" charset="-122"/>
              </a:rPr>
              <a:t>0.3</a:t>
            </a:r>
            <a:r>
              <a:rPr lang="zh-CN" altLang="en-US" sz="1400" dirty="0">
                <a:latin typeface="微软雅黑" panose="020B0503020204020204" pitchFamily="34" charset="-122"/>
                <a:ea typeface="微软雅黑" panose="020B0503020204020204" pitchFamily="34" charset="-122"/>
                <a:cs typeface="+mn-cs"/>
              </a:rPr>
              <a:t>个百分点；</a:t>
            </a:r>
            <a:endParaRPr lang="en-US" altLang="zh-CN" sz="1400" dirty="0">
              <a:latin typeface="微软雅黑" panose="020B0503020204020204" pitchFamily="34" charset="-122"/>
              <a:ea typeface="微软雅黑" panose="020B0503020204020204" pitchFamily="34" charset="-122"/>
              <a:cs typeface="+mn-cs"/>
            </a:endParaRPr>
          </a:p>
          <a:p>
            <a:pPr>
              <a:lnSpc>
                <a:spcPct val="200000"/>
              </a:lnSpc>
              <a:defRPr/>
            </a:pPr>
            <a:r>
              <a:rPr lang="zh-CN" altLang="en-US" sz="1400" dirty="0">
                <a:latin typeface="微软雅黑" panose="020B0503020204020204" pitchFamily="34" charset="-122"/>
                <a:ea typeface="微软雅黑" panose="020B0503020204020204" pitchFamily="34" charset="-122"/>
                <a:cs typeface="+mn-cs"/>
              </a:rPr>
              <a:t>车龄在</a:t>
            </a:r>
            <a:r>
              <a:rPr lang="en-US" altLang="zh-CN" sz="1400" dirty="0">
                <a:latin typeface="微软雅黑" panose="020B0503020204020204" pitchFamily="34" charset="-122"/>
                <a:ea typeface="微软雅黑" panose="020B0503020204020204" pitchFamily="34" charset="-122"/>
                <a:cs typeface="+mn-cs"/>
              </a:rPr>
              <a:t>7-10</a:t>
            </a:r>
            <a:r>
              <a:rPr lang="zh-CN" altLang="en-US" sz="1400" dirty="0">
                <a:latin typeface="微软雅黑" panose="020B0503020204020204" pitchFamily="34" charset="-122"/>
                <a:ea typeface="微软雅黑" panose="020B0503020204020204" pitchFamily="34" charset="-122"/>
                <a:cs typeface="+mn-cs"/>
              </a:rPr>
              <a:t>年的车型占比为</a:t>
            </a:r>
            <a:r>
              <a:rPr lang="en-US" altLang="zh-CN" sz="1400" dirty="0">
                <a:latin typeface="微软雅黑" panose="020B0503020204020204" pitchFamily="34" charset="-122"/>
                <a:ea typeface="微软雅黑" panose="020B0503020204020204" pitchFamily="34" charset="-122"/>
                <a:cs typeface="+mn-cs"/>
              </a:rPr>
              <a:t>16.99%</a:t>
            </a:r>
            <a:r>
              <a:rPr lang="zh-CN" altLang="en-US" sz="1400" dirty="0">
                <a:latin typeface="微软雅黑" panose="020B0503020204020204" pitchFamily="34" charset="-122"/>
                <a:ea typeface="微软雅黑" panose="020B0503020204020204" pitchFamily="34" charset="-122"/>
                <a:cs typeface="+mn-cs"/>
              </a:rPr>
              <a:t>，较去年同期</a:t>
            </a:r>
            <a:r>
              <a:rPr lang="zh-CN" altLang="en-US" sz="1400" dirty="0">
                <a:latin typeface="微软雅黑" panose="020B0503020204020204" pitchFamily="34" charset="-122"/>
                <a:ea typeface="微软雅黑" panose="020B0503020204020204" pitchFamily="34" charset="-122"/>
              </a:rPr>
              <a:t>下降了</a:t>
            </a:r>
            <a:r>
              <a:rPr lang="en-US" altLang="zh-CN" sz="1400" dirty="0">
                <a:latin typeface="微软雅黑" panose="020B0503020204020204" pitchFamily="34" charset="-122"/>
                <a:ea typeface="微软雅黑" panose="020B0503020204020204" pitchFamily="34" charset="-122"/>
              </a:rPr>
              <a:t>0.7</a:t>
            </a:r>
            <a:r>
              <a:rPr lang="zh-CN" altLang="en-US" sz="1400" dirty="0">
                <a:latin typeface="微软雅黑" panose="020B0503020204020204" pitchFamily="34" charset="-122"/>
                <a:ea typeface="微软雅黑" panose="020B0503020204020204" pitchFamily="34" charset="-122"/>
                <a:cs typeface="+mn-cs"/>
              </a:rPr>
              <a:t>个百分点；</a:t>
            </a:r>
            <a:endParaRPr lang="en-US" altLang="zh-CN" sz="1400" dirty="0">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cs typeface="+mn-cs"/>
              </a:rPr>
              <a:t>车龄</a:t>
            </a:r>
            <a:r>
              <a:rPr lang="en-US" altLang="zh-CN" sz="1400" dirty="0">
                <a:latin typeface="微软雅黑" panose="020B0503020204020204" pitchFamily="34" charset="-122"/>
                <a:ea typeface="微软雅黑" panose="020B0503020204020204" pitchFamily="34" charset="-122"/>
                <a:cs typeface="+mn-cs"/>
              </a:rPr>
              <a:t>10</a:t>
            </a:r>
            <a:r>
              <a:rPr lang="zh-CN" altLang="en-US" sz="1400" dirty="0">
                <a:latin typeface="微软雅黑" panose="020B0503020204020204" pitchFamily="34" charset="-122"/>
                <a:ea typeface="微软雅黑" panose="020B0503020204020204" pitchFamily="34" charset="-122"/>
                <a:cs typeface="+mn-cs"/>
              </a:rPr>
              <a:t>年以上的车型占比为</a:t>
            </a:r>
            <a:r>
              <a:rPr lang="en-US" altLang="zh-CN" sz="1400" dirty="0">
                <a:latin typeface="微软雅黑" panose="020B0503020204020204" pitchFamily="34" charset="-122"/>
                <a:ea typeface="微软雅黑" panose="020B0503020204020204" pitchFamily="34" charset="-122"/>
              </a:rPr>
              <a:t>11.08%</a:t>
            </a:r>
            <a:r>
              <a:rPr lang="zh-CN" altLang="en-US" sz="1400" dirty="0">
                <a:latin typeface="微软雅黑" panose="020B0503020204020204" pitchFamily="34" charset="-122"/>
                <a:ea typeface="微软雅黑" panose="020B0503020204020204" pitchFamily="34" charset="-122"/>
                <a:cs typeface="+mn-cs"/>
              </a:rPr>
              <a:t>，较去年同期</a:t>
            </a:r>
            <a:r>
              <a:rPr lang="zh-CN" altLang="en-US" sz="1400" dirty="0">
                <a:latin typeface="微软雅黑" panose="020B0503020204020204" pitchFamily="34" charset="-122"/>
                <a:ea typeface="微软雅黑" panose="020B0503020204020204" pitchFamily="34" charset="-122"/>
              </a:rPr>
              <a:t>增加</a:t>
            </a:r>
            <a:r>
              <a:rPr lang="zh-CN" altLang="en-US" sz="1400" dirty="0">
                <a:latin typeface="微软雅黑" panose="020B0503020204020204" pitchFamily="34" charset="-122"/>
                <a:ea typeface="微软雅黑" panose="020B0503020204020204" pitchFamily="34" charset="-122"/>
                <a:cs typeface="+mn-cs"/>
              </a:rPr>
              <a:t>了</a:t>
            </a:r>
            <a:r>
              <a:rPr lang="en-US" altLang="zh-CN" sz="1400" dirty="0">
                <a:latin typeface="微软雅黑" panose="020B0503020204020204" pitchFamily="34" charset="-122"/>
                <a:ea typeface="微软雅黑" panose="020B0503020204020204" pitchFamily="34" charset="-122"/>
                <a:cs typeface="+mn-cs"/>
              </a:rPr>
              <a:t>2</a:t>
            </a:r>
            <a:r>
              <a:rPr lang="zh-CN" altLang="en-US" sz="1400" dirty="0">
                <a:latin typeface="微软雅黑" panose="020B0503020204020204" pitchFamily="34" charset="-122"/>
                <a:ea typeface="微软雅黑" panose="020B0503020204020204" pitchFamily="34" charset="-122"/>
                <a:cs typeface="+mn-cs"/>
              </a:rPr>
              <a:t>个百分点。</a:t>
            </a:r>
          </a:p>
        </p:txBody>
      </p:sp>
      <p:sp>
        <p:nvSpPr>
          <p:cNvPr id="2" name="标题 1">
            <a:extLst>
              <a:ext uri="{FF2B5EF4-FFF2-40B4-BE49-F238E27FC236}">
                <a16:creationId xmlns:a16="http://schemas.microsoft.com/office/drawing/2014/main" id="{E25A622F-1BB2-480E-BE65-A034999E12B5}"/>
              </a:ext>
            </a:extLst>
          </p:cNvPr>
          <p:cNvSpPr>
            <a:spLocks noGrp="1"/>
          </p:cNvSpPr>
          <p:nvPr>
            <p:ph type="title"/>
          </p:nvPr>
        </p:nvSpPr>
        <p:spPr>
          <a:xfrm>
            <a:off x="392675" y="377751"/>
            <a:ext cx="8229600" cy="4169664"/>
          </a:xfrm>
        </p:spPr>
        <p:txBody>
          <a:bodyPr/>
          <a:lstStyle/>
          <a:p>
            <a:r>
              <a:rPr lang="en-US" altLang="zh-CN" sz="2000" b="1" kern="0" dirty="0">
                <a:solidFill>
                  <a:schemeClr val="tx1"/>
                </a:solidFill>
              </a:rPr>
              <a:t>2025</a:t>
            </a:r>
            <a:r>
              <a:rPr lang="zh-CN" altLang="en-US" sz="2000" b="1" kern="0" dirty="0">
                <a:solidFill>
                  <a:schemeClr val="tx1"/>
                </a:solidFill>
              </a:rPr>
              <a:t>年</a:t>
            </a:r>
            <a:r>
              <a:rPr lang="en-US" altLang="zh-CN" sz="2000" b="1" kern="0" dirty="0">
                <a:solidFill>
                  <a:schemeClr val="tx1"/>
                </a:solidFill>
              </a:rPr>
              <a:t>1-7</a:t>
            </a:r>
            <a:r>
              <a:rPr lang="zh-CN" altLang="en-US" sz="2000" b="1" kern="0" dirty="0">
                <a:solidFill>
                  <a:schemeClr val="tx1"/>
                </a:solidFill>
              </a:rPr>
              <a:t>月二手车交易车辆使用年限分析</a:t>
            </a:r>
            <a:br>
              <a:rPr lang="zh-CN" altLang="en-US" dirty="0">
                <a:solidFill>
                  <a:schemeClr val="bg2">
                    <a:lumMod val="25000"/>
                  </a:schemeClr>
                </a:solidFill>
                <a:latin typeface="Calibri" panose="020F0502020204030204" charset="0"/>
                <a:ea typeface="宋体" panose="02010600030101010101" pitchFamily="2" charset="-122"/>
              </a:rPr>
            </a:br>
            <a:endParaRPr lang="zh-CN" altLang="en-US" dirty="0"/>
          </a:p>
        </p:txBody>
      </p:sp>
      <p:sp>
        <p:nvSpPr>
          <p:cNvPr id="21" name="箭头: 下 20">
            <a:extLst>
              <a:ext uri="{FF2B5EF4-FFF2-40B4-BE49-F238E27FC236}">
                <a16:creationId xmlns:a16="http://schemas.microsoft.com/office/drawing/2014/main" id="{461F067E-1592-4850-B94E-3BB44679C4B8}"/>
              </a:ext>
            </a:extLst>
          </p:cNvPr>
          <p:cNvSpPr/>
          <p:nvPr/>
        </p:nvSpPr>
        <p:spPr>
          <a:xfrm rot="10800000" flipH="1" flipV="1">
            <a:off x="7980950" y="5628046"/>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箭头: 下 9">
            <a:extLst>
              <a:ext uri="{FF2B5EF4-FFF2-40B4-BE49-F238E27FC236}">
                <a16:creationId xmlns:a16="http://schemas.microsoft.com/office/drawing/2014/main" id="{03F345D1-DF6B-82BB-2CE2-5AC17869B836}"/>
              </a:ext>
            </a:extLst>
          </p:cNvPr>
          <p:cNvSpPr/>
          <p:nvPr/>
        </p:nvSpPr>
        <p:spPr>
          <a:xfrm flipH="1" flipV="1">
            <a:off x="7980951" y="5987920"/>
            <a:ext cx="206629" cy="17964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箭头: 下 11">
            <a:extLst>
              <a:ext uri="{FF2B5EF4-FFF2-40B4-BE49-F238E27FC236}">
                <a16:creationId xmlns:a16="http://schemas.microsoft.com/office/drawing/2014/main" id="{7A4ED3BD-C411-69F5-1512-A33FFC4DC69C}"/>
              </a:ext>
            </a:extLst>
          </p:cNvPr>
          <p:cNvSpPr/>
          <p:nvPr/>
        </p:nvSpPr>
        <p:spPr>
          <a:xfrm rot="10800000" flipH="1" flipV="1">
            <a:off x="7980949" y="4846967"/>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箭头: 下 5">
            <a:extLst>
              <a:ext uri="{FF2B5EF4-FFF2-40B4-BE49-F238E27FC236}">
                <a16:creationId xmlns:a16="http://schemas.microsoft.com/office/drawing/2014/main" id="{0F0F947E-7E38-CAA4-AE43-E9F4723179F9}"/>
              </a:ext>
            </a:extLst>
          </p:cNvPr>
          <p:cNvSpPr/>
          <p:nvPr/>
        </p:nvSpPr>
        <p:spPr>
          <a:xfrm flipH="1" flipV="1">
            <a:off x="7980948" y="5199935"/>
            <a:ext cx="206629" cy="17964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00000000-0008-0000-0300-000082000000}"/>
              </a:ext>
            </a:extLst>
          </p:cNvPr>
          <p:cNvGrpSpPr/>
          <p:nvPr/>
        </p:nvGrpSpPr>
        <p:grpSpPr>
          <a:xfrm>
            <a:off x="521725" y="1167458"/>
            <a:ext cx="8099493" cy="3151789"/>
            <a:chOff x="0" y="0"/>
            <a:chExt cx="8313978" cy="2967965"/>
          </a:xfrm>
        </p:grpSpPr>
        <p:graphicFrame>
          <p:nvGraphicFramePr>
            <p:cNvPr id="8" name="图表 7">
              <a:extLst>
                <a:ext uri="{FF2B5EF4-FFF2-40B4-BE49-F238E27FC236}">
                  <a16:creationId xmlns:a16="http://schemas.microsoft.com/office/drawing/2014/main" id="{00000000-0008-0000-0300-000083000000}"/>
                </a:ext>
              </a:extLst>
            </p:cNvPr>
            <p:cNvGraphicFramePr>
              <a:graphicFrameLocks noChangeAspect="1"/>
            </p:cNvGraphicFramePr>
            <p:nvPr>
              <p:extLst>
                <p:ext uri="{D42A27DB-BD31-4B8C-83A1-F6EECF244321}">
                  <p14:modId xmlns:p14="http://schemas.microsoft.com/office/powerpoint/2010/main" val="738445663"/>
                </p:ext>
              </p:extLst>
            </p:nvPr>
          </p:nvGraphicFramePr>
          <p:xfrm>
            <a:off x="4254425" y="0"/>
            <a:ext cx="4059553" cy="295743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图表 8">
              <a:extLst>
                <a:ext uri="{FF2B5EF4-FFF2-40B4-BE49-F238E27FC236}">
                  <a16:creationId xmlns:a16="http://schemas.microsoft.com/office/drawing/2014/main" id="{00000000-0008-0000-0300-00008B000000}"/>
                </a:ext>
              </a:extLst>
            </p:cNvPr>
            <p:cNvGraphicFramePr>
              <a:graphicFrameLocks noChangeAspect="1"/>
            </p:cNvGraphicFramePr>
            <p:nvPr>
              <p:extLst>
                <p:ext uri="{D42A27DB-BD31-4B8C-83A1-F6EECF244321}">
                  <p14:modId xmlns:p14="http://schemas.microsoft.com/office/powerpoint/2010/main" val="646695528"/>
                </p:ext>
              </p:extLst>
            </p:nvPr>
          </p:nvGraphicFramePr>
          <p:xfrm>
            <a:off x="0" y="10534"/>
            <a:ext cx="4059554" cy="2957431"/>
          </p:xfrm>
          <a:graphic>
            <a:graphicData uri="http://schemas.openxmlformats.org/drawingml/2006/chart">
              <c:chart xmlns:c="http://schemas.openxmlformats.org/drawingml/2006/chart" xmlns:r="http://schemas.openxmlformats.org/officeDocument/2006/relationships" r:id="rId3"/>
            </a:graphicData>
          </a:graphic>
        </p:graphicFrame>
      </p:grpSp>
    </p:spTree>
    <p:extLst>
      <p:ext uri="{BB962C8B-B14F-4D97-AF65-F5344CB8AC3E}">
        <p14:creationId xmlns:p14="http://schemas.microsoft.com/office/powerpoint/2010/main" val="7690471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8BCCBF2-083B-43A1-9093-4BD84F106EBE}"/>
              </a:ext>
            </a:extLst>
          </p:cNvPr>
          <p:cNvSpPr txBox="1"/>
          <p:nvPr/>
        </p:nvSpPr>
        <p:spPr>
          <a:xfrm>
            <a:off x="171914" y="4807124"/>
            <a:ext cx="8896782" cy="1513941"/>
          </a:xfrm>
          <a:prstGeom prst="rect">
            <a:avLst/>
          </a:prstGeom>
          <a:noFill/>
        </p:spPr>
        <p:txBody>
          <a:bodyPr wrap="square" rtlCol="0">
            <a:spAutoFit/>
          </a:bodyPr>
          <a:lstStyle/>
          <a:p>
            <a:pPr algn="l">
              <a:lnSpc>
                <a:spcPct val="200000"/>
              </a:lnSpc>
            </a:pPr>
            <a:r>
              <a:rPr lang="en-US" altLang="zh-CN" sz="1200" dirty="0">
                <a:latin typeface="微软雅黑" panose="020B0503020204020204" pitchFamily="34" charset="-122"/>
                <a:ea typeface="微软雅黑" panose="020B0503020204020204" pitchFamily="34" charset="-122"/>
                <a:cs typeface="+mn-cs"/>
              </a:rPr>
              <a:t>7</a:t>
            </a:r>
            <a:r>
              <a:rPr lang="zh-CN" altLang="en-US" sz="1200" dirty="0">
                <a:latin typeface="微软雅黑" panose="020B0503020204020204" pitchFamily="34" charset="-122"/>
                <a:ea typeface="微软雅黑" panose="020B0503020204020204" pitchFamily="34" charset="-122"/>
                <a:cs typeface="+mn-cs"/>
              </a:rPr>
              <a:t>月，二手车交易价格区间在</a:t>
            </a:r>
            <a:r>
              <a:rPr lang="en-US" altLang="zh-CN" sz="1200" dirty="0">
                <a:latin typeface="微软雅黑" panose="020B0503020204020204" pitchFamily="34" charset="-122"/>
                <a:ea typeface="微软雅黑" panose="020B0503020204020204" pitchFamily="34" charset="-122"/>
                <a:cs typeface="+mn-cs"/>
              </a:rPr>
              <a:t>3</a:t>
            </a:r>
            <a:r>
              <a:rPr lang="zh-CN" altLang="en-US" sz="1200" dirty="0">
                <a:latin typeface="微软雅黑" panose="020B0503020204020204" pitchFamily="34" charset="-122"/>
                <a:ea typeface="微软雅黑" panose="020B0503020204020204" pitchFamily="34" charset="-122"/>
                <a:cs typeface="+mn-cs"/>
              </a:rPr>
              <a:t>万元以下的车辆市场占比最大，占</a:t>
            </a:r>
            <a:r>
              <a:rPr lang="en-US" altLang="zh-CN" sz="1200" dirty="0">
                <a:latin typeface="微软雅黑" panose="020B0503020204020204" pitchFamily="34" charset="-122"/>
                <a:ea typeface="微软雅黑" panose="020B0503020204020204" pitchFamily="34" charset="-122"/>
                <a:cs typeface="+mn-cs"/>
              </a:rPr>
              <a:t>30.3%</a:t>
            </a:r>
            <a:r>
              <a:rPr lang="zh-CN" altLang="en-US" sz="1200" dirty="0">
                <a:latin typeface="微软雅黑" panose="020B0503020204020204" pitchFamily="34" charset="-122"/>
                <a:ea typeface="微软雅黑" panose="020B0503020204020204" pitchFamily="34" charset="-122"/>
                <a:cs typeface="+mn-cs"/>
              </a:rPr>
              <a:t>，</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0.8</a:t>
            </a:r>
            <a:r>
              <a:rPr lang="zh-CN" altLang="en-US" sz="1200" dirty="0">
                <a:latin typeface="微软雅黑" panose="020B0503020204020204" pitchFamily="34" charset="-122"/>
                <a:ea typeface="微软雅黑" panose="020B0503020204020204" pitchFamily="34" charset="-122"/>
                <a:cs typeface="+mn-cs"/>
              </a:rPr>
              <a:t>个百分点。其次是</a:t>
            </a:r>
            <a:r>
              <a:rPr lang="en-US" altLang="zh-CN" sz="1200" dirty="0">
                <a:latin typeface="微软雅黑" panose="020B0503020204020204" pitchFamily="34" charset="-122"/>
                <a:ea typeface="微软雅黑" panose="020B0503020204020204" pitchFamily="34" charset="-122"/>
              </a:rPr>
              <a:t>3-5</a:t>
            </a:r>
            <a:r>
              <a:rPr lang="zh-CN" altLang="en-US" sz="1200" dirty="0">
                <a:latin typeface="微软雅黑" panose="020B0503020204020204" pitchFamily="34" charset="-122"/>
                <a:ea typeface="微软雅黑" panose="020B0503020204020204" pitchFamily="34" charset="-122"/>
              </a:rPr>
              <a:t>万的车辆占</a:t>
            </a:r>
            <a:r>
              <a:rPr lang="en-US" altLang="zh-CN" sz="1200" dirty="0">
                <a:latin typeface="微软雅黑" panose="020B0503020204020204" pitchFamily="34" charset="-122"/>
                <a:ea typeface="微软雅黑" panose="020B0503020204020204" pitchFamily="34" charset="-122"/>
              </a:rPr>
              <a:t>26.1%</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0.6</a:t>
            </a:r>
            <a:r>
              <a:rPr lang="zh-CN" altLang="en-US" sz="1200" dirty="0">
                <a:latin typeface="微软雅黑" panose="020B0503020204020204" pitchFamily="34" charset="-122"/>
                <a:ea typeface="微软雅黑" panose="020B0503020204020204" pitchFamily="34" charset="-122"/>
              </a:rPr>
              <a:t>个百分点；</a:t>
            </a:r>
            <a:r>
              <a:rPr lang="en-US" altLang="zh-CN" sz="1200" dirty="0">
                <a:latin typeface="微软雅黑" panose="020B0503020204020204" pitchFamily="34" charset="-122"/>
                <a:ea typeface="微软雅黑" panose="020B0503020204020204" pitchFamily="34" charset="-122"/>
              </a:rPr>
              <a:t> 5-8</a:t>
            </a:r>
            <a:r>
              <a:rPr lang="zh-CN" altLang="en-US" sz="1200" dirty="0">
                <a:latin typeface="微软雅黑" panose="020B0503020204020204" pitchFamily="34" charset="-122"/>
                <a:ea typeface="微软雅黑" panose="020B0503020204020204" pitchFamily="34" charset="-122"/>
              </a:rPr>
              <a:t>万占</a:t>
            </a:r>
            <a:r>
              <a:rPr lang="en-US" altLang="zh-CN" sz="1200" dirty="0">
                <a:latin typeface="微软雅黑" panose="020B0503020204020204" pitchFamily="34" charset="-122"/>
                <a:ea typeface="微软雅黑" panose="020B0503020204020204" pitchFamily="34" charset="-122"/>
              </a:rPr>
              <a:t>15.2%</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cs typeface="+mn-cs"/>
              </a:rPr>
              <a:t>1.6</a:t>
            </a:r>
            <a:r>
              <a:rPr lang="zh-CN" altLang="en-US" sz="1200" dirty="0">
                <a:latin typeface="微软雅黑" panose="020B0503020204020204" pitchFamily="34" charset="-122"/>
                <a:ea typeface="微软雅黑" panose="020B0503020204020204" pitchFamily="34" charset="-122"/>
                <a:cs typeface="+mn-cs"/>
              </a:rPr>
              <a:t>个百分点；</a:t>
            </a:r>
            <a:r>
              <a:rPr lang="en-US" altLang="zh-CN" sz="1200" dirty="0">
                <a:latin typeface="微软雅黑" panose="020B0503020204020204" pitchFamily="34" charset="-122"/>
                <a:ea typeface="微软雅黑" panose="020B0503020204020204" pitchFamily="34" charset="-122"/>
              </a:rPr>
              <a:t> 8-12</a:t>
            </a:r>
            <a:r>
              <a:rPr lang="zh-CN" altLang="en-US" sz="1200" dirty="0">
                <a:latin typeface="微软雅黑" panose="020B0503020204020204" pitchFamily="34" charset="-122"/>
                <a:ea typeface="微软雅黑" panose="020B0503020204020204" pitchFamily="34" charset="-122"/>
              </a:rPr>
              <a:t>万和</a:t>
            </a:r>
            <a:r>
              <a:rPr lang="en-US" altLang="zh-CN" sz="1200" dirty="0">
                <a:latin typeface="微软雅黑" panose="020B0503020204020204" pitchFamily="34" charset="-122"/>
                <a:ea typeface="微软雅黑" panose="020B0503020204020204" pitchFamily="34" charset="-122"/>
              </a:rPr>
              <a:t>12-15</a:t>
            </a:r>
            <a:r>
              <a:rPr lang="zh-CN" altLang="en-US" sz="1200" dirty="0">
                <a:latin typeface="微软雅黑" panose="020B0503020204020204" pitchFamily="34" charset="-122"/>
                <a:ea typeface="微软雅黑" panose="020B0503020204020204" pitchFamily="34" charset="-122"/>
              </a:rPr>
              <a:t>万两个区间较上月分别增长</a:t>
            </a:r>
            <a:r>
              <a:rPr lang="en-US" altLang="zh-CN" sz="1200" dirty="0">
                <a:latin typeface="微软雅黑" panose="020B0503020204020204" pitchFamily="34" charset="-122"/>
                <a:ea typeface="微软雅黑" panose="020B0503020204020204" pitchFamily="34" charset="-122"/>
              </a:rPr>
              <a:t>0.3</a:t>
            </a:r>
            <a:r>
              <a:rPr lang="zh-CN" altLang="en-US" sz="1200" dirty="0">
                <a:latin typeface="微软雅黑" panose="020B0503020204020204" pitchFamily="34" charset="-122"/>
                <a:ea typeface="微软雅黑" panose="020B0503020204020204" pitchFamily="34" charset="-122"/>
              </a:rPr>
              <a:t>个百分点和</a:t>
            </a:r>
            <a:r>
              <a:rPr lang="en-US" altLang="zh-CN" sz="1200" dirty="0">
                <a:latin typeface="微软雅黑" panose="020B0503020204020204" pitchFamily="34" charset="-122"/>
                <a:ea typeface="微软雅黑" panose="020B0503020204020204" pitchFamily="34" charset="-122"/>
              </a:rPr>
              <a:t>0.4</a:t>
            </a:r>
            <a:r>
              <a:rPr lang="zh-CN" altLang="en-US" sz="1200" dirty="0">
                <a:latin typeface="微软雅黑" panose="020B0503020204020204" pitchFamily="34" charset="-122"/>
                <a:ea typeface="微软雅黑" panose="020B0503020204020204" pitchFamily="34" charset="-122"/>
              </a:rPr>
              <a:t>个百分点；</a:t>
            </a:r>
            <a:r>
              <a:rPr lang="en-US" altLang="zh-CN" sz="1200" dirty="0">
                <a:latin typeface="微软雅黑" panose="020B0503020204020204" pitchFamily="34" charset="-122"/>
                <a:ea typeface="微软雅黑" panose="020B0503020204020204" pitchFamily="34" charset="-122"/>
              </a:rPr>
              <a:t>15-30</a:t>
            </a:r>
            <a:r>
              <a:rPr lang="zh-CN" altLang="en-US" sz="1200" dirty="0">
                <a:latin typeface="微软雅黑" panose="020B0503020204020204" pitchFamily="34" charset="-122"/>
                <a:ea typeface="微软雅黑" panose="020B0503020204020204" pitchFamily="34" charset="-122"/>
              </a:rPr>
              <a:t>万区间较上月减少了</a:t>
            </a:r>
            <a:r>
              <a:rPr lang="en-US" altLang="zh-CN" sz="1200" dirty="0">
                <a:latin typeface="微软雅黑" panose="020B0503020204020204" pitchFamily="34" charset="-122"/>
                <a:ea typeface="微软雅黑" panose="020B0503020204020204" pitchFamily="34" charset="-122"/>
              </a:rPr>
              <a:t>0.6</a:t>
            </a:r>
            <a:r>
              <a:rPr lang="zh-CN" altLang="en-US" sz="1200" dirty="0">
                <a:latin typeface="微软雅黑" panose="020B0503020204020204" pitchFamily="34" charset="-122"/>
                <a:ea typeface="微软雅黑" panose="020B0503020204020204" pitchFamily="34" charset="-122"/>
              </a:rPr>
              <a:t>个百分点；</a:t>
            </a:r>
            <a:r>
              <a:rPr lang="en-US" altLang="zh-CN" sz="1200" dirty="0">
                <a:latin typeface="微软雅黑" panose="020B0503020204020204" pitchFamily="34" charset="-122"/>
                <a:ea typeface="微软雅黑" panose="020B0503020204020204" pitchFamily="34" charset="-122"/>
              </a:rPr>
              <a:t>30</a:t>
            </a:r>
            <a:r>
              <a:rPr lang="zh-CN" altLang="en-US" sz="1200" dirty="0">
                <a:latin typeface="微软雅黑" panose="020B0503020204020204" pitchFamily="34" charset="-122"/>
                <a:ea typeface="微软雅黑" panose="020B0503020204020204" pitchFamily="34" charset="-122"/>
              </a:rPr>
              <a:t>万以上区间较上月减少了</a:t>
            </a:r>
            <a:r>
              <a:rPr lang="en-US" altLang="zh-CN" sz="1200" dirty="0">
                <a:latin typeface="微软雅黑" panose="020B0503020204020204" pitchFamily="34" charset="-122"/>
                <a:ea typeface="微软雅黑" panose="020B0503020204020204" pitchFamily="34" charset="-122"/>
              </a:rPr>
              <a:t>0.3</a:t>
            </a:r>
            <a:r>
              <a:rPr lang="zh-CN" altLang="en-US" sz="1200" dirty="0">
                <a:latin typeface="微软雅黑" panose="020B0503020204020204" pitchFamily="34" charset="-122"/>
                <a:ea typeface="微软雅黑" panose="020B0503020204020204" pitchFamily="34" charset="-122"/>
              </a:rPr>
              <a:t>个百分点。</a:t>
            </a:r>
            <a:endParaRPr lang="en-US" altLang="zh-CN" sz="1200" dirty="0">
              <a:latin typeface="微软雅黑" panose="020B0503020204020204" pitchFamily="34" charset="-122"/>
              <a:ea typeface="微软雅黑" panose="020B0503020204020204" pitchFamily="34" charset="-122"/>
            </a:endParaRPr>
          </a:p>
          <a:p>
            <a:pPr algn="l">
              <a:lnSpc>
                <a:spcPct val="200000"/>
              </a:lnSpc>
            </a:pPr>
            <a:r>
              <a:rPr lang="zh-CN" altLang="en-US" sz="1200" dirty="0">
                <a:latin typeface="微软雅黑" panose="020B0503020204020204" pitchFamily="34" charset="-122"/>
                <a:ea typeface="微软雅黑" panose="020B0503020204020204" pitchFamily="34" charset="-122"/>
              </a:rPr>
              <a:t>从价格分布上看，</a:t>
            </a:r>
            <a:r>
              <a:rPr lang="en-US" altLang="zh-CN" sz="1200" dirty="0">
                <a:latin typeface="微软雅黑" panose="020B0503020204020204" pitchFamily="34" charset="-122"/>
                <a:ea typeface="微软雅黑" panose="020B0503020204020204" pitchFamily="34" charset="-122"/>
              </a:rPr>
              <a:t>7</a:t>
            </a:r>
            <a:r>
              <a:rPr lang="zh-CN" altLang="en-US" sz="1200" dirty="0">
                <a:latin typeface="微软雅黑" panose="020B0503020204020204" pitchFamily="34" charset="-122"/>
                <a:ea typeface="微软雅黑" panose="020B0503020204020204" pitchFamily="34" charset="-122"/>
              </a:rPr>
              <a:t>月份中间价格区间的占比较上月有较明显的增加，较低价格</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区间与高价区间的占比</a:t>
            </a:r>
            <a:r>
              <a:rPr lang="zh-CN" altLang="en-US" sz="1200" dirty="0">
                <a:latin typeface="微软雅黑" panose="020B0503020204020204" pitchFamily="34" charset="-122"/>
                <a:ea typeface="微软雅黑" panose="020B0503020204020204" pitchFamily="34" charset="-122"/>
              </a:rPr>
              <a:t>则出现不同程度的下滑。</a:t>
            </a:r>
            <a:endParaRPr lang="en-US" altLang="zh-CN" sz="1200" dirty="0">
              <a:latin typeface="微软雅黑" panose="020B0503020204020204" pitchFamily="34" charset="-122"/>
              <a:ea typeface="微软雅黑" panose="020B0503020204020204" pitchFamily="34" charset="-122"/>
            </a:endParaRPr>
          </a:p>
        </p:txBody>
      </p:sp>
      <p:sp>
        <p:nvSpPr>
          <p:cNvPr id="4" name="文本框 3"/>
          <p:cNvSpPr txBox="1"/>
          <p:nvPr/>
        </p:nvSpPr>
        <p:spPr>
          <a:xfrm>
            <a:off x="286488" y="337238"/>
            <a:ext cx="5999205"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2025</a:t>
            </a:r>
            <a:r>
              <a:rPr lang="zh-CN" altLang="en-US" sz="2000" b="1" dirty="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7</a:t>
            </a:r>
            <a:r>
              <a:rPr lang="zh-CN" altLang="en-US" sz="2000" b="1" dirty="0">
                <a:latin typeface="微软雅黑" panose="020B0503020204020204" pitchFamily="34" charset="-122"/>
                <a:ea typeface="微软雅黑" panose="020B0503020204020204" pitchFamily="34" charset="-122"/>
              </a:rPr>
              <a:t>月二手车交易价格区间分析</a:t>
            </a:r>
          </a:p>
        </p:txBody>
      </p:sp>
      <p:grpSp>
        <p:nvGrpSpPr>
          <p:cNvPr id="2" name="组合 1">
            <a:extLst>
              <a:ext uri="{FF2B5EF4-FFF2-40B4-BE49-F238E27FC236}">
                <a16:creationId xmlns:a16="http://schemas.microsoft.com/office/drawing/2014/main" id="{00000000-0008-0000-0300-000015000000}"/>
              </a:ext>
            </a:extLst>
          </p:cNvPr>
          <p:cNvGrpSpPr/>
          <p:nvPr/>
        </p:nvGrpSpPr>
        <p:grpSpPr>
          <a:xfrm>
            <a:off x="250507" y="1146230"/>
            <a:ext cx="8642985" cy="3489774"/>
            <a:chOff x="0" y="0"/>
            <a:chExt cx="8511447" cy="2820307"/>
          </a:xfrm>
        </p:grpSpPr>
        <p:grpSp>
          <p:nvGrpSpPr>
            <p:cNvPr id="3" name="组合 2">
              <a:extLst>
                <a:ext uri="{FF2B5EF4-FFF2-40B4-BE49-F238E27FC236}">
                  <a16:creationId xmlns:a16="http://schemas.microsoft.com/office/drawing/2014/main" id="{00000000-0008-0000-0300-000017000000}"/>
                </a:ext>
              </a:extLst>
            </p:cNvPr>
            <p:cNvGrpSpPr/>
            <p:nvPr/>
          </p:nvGrpSpPr>
          <p:grpSpPr>
            <a:xfrm>
              <a:off x="0" y="512536"/>
              <a:ext cx="8511447" cy="2307771"/>
              <a:chOff x="0" y="512536"/>
              <a:chExt cx="8504615" cy="3208021"/>
            </a:xfrm>
          </p:grpSpPr>
          <p:graphicFrame>
            <p:nvGraphicFramePr>
              <p:cNvPr id="8" name="图表 7">
                <a:extLst>
                  <a:ext uri="{FF2B5EF4-FFF2-40B4-BE49-F238E27FC236}">
                    <a16:creationId xmlns:a16="http://schemas.microsoft.com/office/drawing/2014/main" id="{00000000-0008-0000-0300-00001B000000}"/>
                  </a:ext>
                </a:extLst>
              </p:cNvPr>
              <p:cNvGraphicFramePr>
                <a:graphicFrameLocks/>
              </p:cNvGraphicFramePr>
              <p:nvPr/>
            </p:nvGraphicFramePr>
            <p:xfrm>
              <a:off x="0" y="512536"/>
              <a:ext cx="4204777" cy="320802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图表 8">
                <a:extLst>
                  <a:ext uri="{FF2B5EF4-FFF2-40B4-BE49-F238E27FC236}">
                    <a16:creationId xmlns:a16="http://schemas.microsoft.com/office/drawing/2014/main" id="{00000000-0008-0000-0300-00001C000000}"/>
                  </a:ext>
                </a:extLst>
              </p:cNvPr>
              <p:cNvGraphicFramePr>
                <a:graphicFrameLocks/>
              </p:cNvGraphicFramePr>
              <p:nvPr/>
            </p:nvGraphicFramePr>
            <p:xfrm>
              <a:off x="4299840" y="512536"/>
              <a:ext cx="4204775" cy="3208021"/>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5" name="组合 4">
              <a:extLst>
                <a:ext uri="{FF2B5EF4-FFF2-40B4-BE49-F238E27FC236}">
                  <a16:creationId xmlns:a16="http://schemas.microsoft.com/office/drawing/2014/main" id="{00000000-0008-0000-0300-000018000000}"/>
                </a:ext>
              </a:extLst>
            </p:cNvPr>
            <p:cNvGrpSpPr/>
            <p:nvPr/>
          </p:nvGrpSpPr>
          <p:grpSpPr>
            <a:xfrm>
              <a:off x="715292" y="0"/>
              <a:ext cx="7080861" cy="359213"/>
              <a:chOff x="715292" y="0"/>
              <a:chExt cx="6592402" cy="359213"/>
            </a:xfrm>
          </p:grpSpPr>
          <p:sp>
            <p:nvSpPr>
              <p:cNvPr id="6" name="文本框 4">
                <a:extLst>
                  <a:ext uri="{FF2B5EF4-FFF2-40B4-BE49-F238E27FC236}">
                    <a16:creationId xmlns:a16="http://schemas.microsoft.com/office/drawing/2014/main" id="{00000000-0008-0000-0300-000019000000}"/>
                  </a:ext>
                </a:extLst>
              </p:cNvPr>
              <p:cNvSpPr txBox="1"/>
              <p:nvPr/>
            </p:nvSpPr>
            <p:spPr>
              <a:xfrm>
                <a:off x="715292" y="0"/>
                <a:ext cx="2585965" cy="35921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2025年7月价格区间分布</a:t>
                </a:r>
              </a:p>
            </p:txBody>
          </p:sp>
          <p:sp>
            <p:nvSpPr>
              <p:cNvPr id="7" name="文本框 17">
                <a:extLst>
                  <a:ext uri="{FF2B5EF4-FFF2-40B4-BE49-F238E27FC236}">
                    <a16:creationId xmlns:a16="http://schemas.microsoft.com/office/drawing/2014/main" id="{00000000-0008-0000-0300-00001A000000}"/>
                  </a:ext>
                </a:extLst>
              </p:cNvPr>
              <p:cNvSpPr txBox="1"/>
              <p:nvPr/>
            </p:nvSpPr>
            <p:spPr>
              <a:xfrm>
                <a:off x="4721729" y="0"/>
                <a:ext cx="2585965" cy="35921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2025年6月价格区间分布</a:t>
                </a:r>
              </a:p>
            </p:txBody>
          </p:sp>
        </p:grpSp>
      </p:grpSp>
    </p:spTree>
    <p:extLst>
      <p:ext uri="{BB962C8B-B14F-4D97-AF65-F5344CB8AC3E}">
        <p14:creationId xmlns:p14="http://schemas.microsoft.com/office/powerpoint/2010/main" val="37616461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F5CAED6D-4C1B-4B80-8517-A06DC4C53F80}"/>
              </a:ext>
            </a:extLst>
          </p:cNvPr>
          <p:cNvSpPr txBox="1"/>
          <p:nvPr/>
        </p:nvSpPr>
        <p:spPr>
          <a:xfrm>
            <a:off x="278198" y="365943"/>
            <a:ext cx="3542958" cy="369332"/>
          </a:xfrm>
          <a:prstGeom prst="rect">
            <a:avLst/>
          </a:prstGeom>
          <a:noFill/>
        </p:spPr>
        <p:txBody>
          <a:bodyPr wrap="none" rtlCol="0">
            <a:spAutoFit/>
          </a:bodyPr>
          <a:lstStyle/>
          <a:p>
            <a:pPr fontAlgn="base">
              <a:lnSpc>
                <a:spcPct val="90000"/>
              </a:lnSpc>
              <a:spcBef>
                <a:spcPct val="0"/>
              </a:spcBef>
              <a:spcAft>
                <a:spcPct val="0"/>
              </a:spcAft>
              <a:defRPr/>
            </a:pPr>
            <a:r>
              <a:rPr kumimoji="1" lang="en-US" altLang="zh-CN" sz="2000" b="1" kern="0" dirty="0">
                <a:solidFill>
                  <a:schemeClr val="tx1">
                    <a:lumMod val="85000"/>
                    <a:lumOff val="15000"/>
                  </a:schemeClr>
                </a:solidFill>
                <a:latin typeface="微软雅黑" panose="020B0503020204020204" pitchFamily="34" charset="-122"/>
                <a:ea typeface="微软雅黑" panose="020B0503020204020204" pitchFamily="34" charset="-122"/>
              </a:rPr>
              <a:t>2025</a:t>
            </a:r>
            <a:r>
              <a:rPr kumimoji="1"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年</a:t>
            </a:r>
            <a:r>
              <a:rPr kumimoji="1" lang="en-US" altLang="zh-CN" sz="2000" b="1" kern="0" dirty="0">
                <a:solidFill>
                  <a:schemeClr val="tx1">
                    <a:lumMod val="85000"/>
                    <a:lumOff val="15000"/>
                  </a:schemeClr>
                </a:solidFill>
                <a:latin typeface="微软雅黑" panose="020B0503020204020204" pitchFamily="34" charset="-122"/>
                <a:ea typeface="微软雅黑" panose="020B0503020204020204" pitchFamily="34" charset="-122"/>
              </a:rPr>
              <a:t>7</a:t>
            </a:r>
            <a:r>
              <a:rPr kumimoji="1"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月六大区域情况分析</a:t>
            </a:r>
          </a:p>
        </p:txBody>
      </p:sp>
      <p:sp>
        <p:nvSpPr>
          <p:cNvPr id="2" name="文本框 1">
            <a:extLst>
              <a:ext uri="{FF2B5EF4-FFF2-40B4-BE49-F238E27FC236}">
                <a16:creationId xmlns:a16="http://schemas.microsoft.com/office/drawing/2014/main" id="{FFAE573C-9928-4046-8ECF-C4F799CC52A4}"/>
              </a:ext>
            </a:extLst>
          </p:cNvPr>
          <p:cNvSpPr txBox="1"/>
          <p:nvPr/>
        </p:nvSpPr>
        <p:spPr>
          <a:xfrm>
            <a:off x="600395" y="4307284"/>
            <a:ext cx="8123758" cy="2275688"/>
          </a:xfrm>
          <a:prstGeom prst="rect">
            <a:avLst/>
          </a:prstGeom>
          <a:noFill/>
        </p:spPr>
        <p:txBody>
          <a:bodyPr wrap="square" rtlCol="0">
            <a:spAutoFit/>
          </a:bodyPr>
          <a:lstStyle/>
          <a:p>
            <a:pPr indent="266700">
              <a:lnSpc>
                <a:spcPct val="150000"/>
              </a:lnSpc>
            </a:pPr>
            <a:r>
              <a:rPr lang="en-US" altLang="zh-CN" sz="1200" dirty="0">
                <a:latin typeface="微软雅黑" panose="020B0503020204020204" pitchFamily="34" charset="-122"/>
                <a:ea typeface="微软雅黑" panose="020B0503020204020204" pitchFamily="34" charset="-122"/>
              </a:rPr>
              <a:t>2025</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7</a:t>
            </a:r>
            <a:r>
              <a:rPr lang="zh-CN" altLang="en-US" sz="1200" dirty="0">
                <a:latin typeface="微软雅黑" panose="020B0503020204020204" pitchFamily="34" charset="-122"/>
                <a:ea typeface="微软雅黑" panose="020B0503020204020204" pitchFamily="34" charset="-122"/>
              </a:rPr>
              <a:t>月，全国二手车交易量相较于上月基本保持持平。从六大区市场表现来看，华东与中南地区的交易量呈现下滑态势，而其余区域则均实现了不同程度的增长，其中，东北地区的增长势头尤为突出。</a:t>
            </a:r>
            <a:endParaRPr lang="en-US" altLang="zh-CN" sz="1200" dirty="0">
              <a:latin typeface="微软雅黑" panose="020B0503020204020204" pitchFamily="34" charset="-122"/>
              <a:ea typeface="微软雅黑" panose="020B0503020204020204" pitchFamily="34" charset="-122"/>
            </a:endParaRPr>
          </a:p>
          <a:p>
            <a:pPr indent="266700">
              <a:lnSpc>
                <a:spcPct val="150000"/>
              </a:lnSpc>
            </a:pPr>
            <a:r>
              <a:rPr lang="zh-CN" altLang="en-US" sz="1200" dirty="0">
                <a:latin typeface="微软雅黑" panose="020B0503020204020204" pitchFamily="34" charset="-122"/>
                <a:ea typeface="微软雅黑" panose="020B0503020204020204" pitchFamily="34" charset="-122"/>
              </a:rPr>
              <a:t>华东地区二手车交易量为</a:t>
            </a:r>
            <a:r>
              <a:rPr lang="en-US" altLang="zh-CN" sz="1200" dirty="0">
                <a:latin typeface="微软雅黑" panose="020B0503020204020204" pitchFamily="34" charset="-122"/>
                <a:ea typeface="微软雅黑" panose="020B0503020204020204" pitchFamily="34" charset="-122"/>
              </a:rPr>
              <a:t>46.44</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1.59%</a:t>
            </a:r>
            <a:r>
              <a:rPr lang="zh-CN" altLang="en-US" sz="1200" dirty="0">
                <a:latin typeface="微软雅黑" panose="020B0503020204020204" pitchFamily="34" charset="-122"/>
                <a:ea typeface="微软雅黑" panose="020B0503020204020204" pitchFamily="34" charset="-122"/>
              </a:rPr>
              <a:t>，交易量较上月减少</a:t>
            </a:r>
            <a:r>
              <a:rPr lang="en-US" altLang="zh-CN" sz="1200" dirty="0">
                <a:latin typeface="微软雅黑" panose="020B0503020204020204" pitchFamily="34" charset="-122"/>
                <a:ea typeface="微软雅黑" panose="020B0503020204020204" pitchFamily="34" charset="-122"/>
              </a:rPr>
              <a:t>0.75</a:t>
            </a:r>
            <a:r>
              <a:rPr lang="zh-CN" altLang="en-US" sz="1200" dirty="0">
                <a:latin typeface="微软雅黑" panose="020B0503020204020204" pitchFamily="34" charset="-122"/>
                <a:ea typeface="微软雅黑" panose="020B0503020204020204" pitchFamily="34" charset="-122"/>
              </a:rPr>
              <a:t>万辆。</a:t>
            </a:r>
            <a:endParaRPr lang="en-US" altLang="zh-CN" sz="1200" dirty="0">
              <a:latin typeface="微软雅黑" panose="020B0503020204020204" pitchFamily="34" charset="-122"/>
              <a:ea typeface="微软雅黑" panose="020B0503020204020204" pitchFamily="34" charset="-122"/>
            </a:endParaRPr>
          </a:p>
          <a:p>
            <a:pPr indent="266700">
              <a:lnSpc>
                <a:spcPct val="150000"/>
              </a:lnSpc>
            </a:pPr>
            <a:r>
              <a:rPr lang="zh-CN" altLang="en-US" sz="1200" dirty="0">
                <a:latin typeface="微软雅黑" panose="020B0503020204020204" pitchFamily="34" charset="-122"/>
                <a:ea typeface="微软雅黑" panose="020B0503020204020204" pitchFamily="34" charset="-122"/>
              </a:rPr>
              <a:t>中南地区二手车交易量为</a:t>
            </a:r>
            <a:r>
              <a:rPr lang="en-US" altLang="zh-CN" sz="1200" dirty="0">
                <a:latin typeface="微软雅黑" panose="020B0503020204020204" pitchFamily="34" charset="-122"/>
                <a:ea typeface="微软雅黑" panose="020B0503020204020204" pitchFamily="34" charset="-122"/>
              </a:rPr>
              <a:t>44.17</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2.39%</a:t>
            </a:r>
            <a:r>
              <a:rPr lang="zh-CN" altLang="en-US" sz="1200" dirty="0">
                <a:latin typeface="微软雅黑" panose="020B0503020204020204" pitchFamily="34" charset="-122"/>
                <a:ea typeface="微软雅黑" panose="020B0503020204020204" pitchFamily="34" charset="-122"/>
              </a:rPr>
              <a:t>，交易量较上月减少</a:t>
            </a:r>
            <a:r>
              <a:rPr lang="en-US" altLang="zh-CN" sz="1200" dirty="0">
                <a:latin typeface="微软雅黑" panose="020B0503020204020204" pitchFamily="34" charset="-122"/>
                <a:ea typeface="微软雅黑" panose="020B0503020204020204" pitchFamily="34" charset="-122"/>
              </a:rPr>
              <a:t>1.08</a:t>
            </a:r>
            <a:r>
              <a:rPr lang="zh-CN" altLang="en-US" sz="1200" dirty="0">
                <a:latin typeface="微软雅黑" panose="020B0503020204020204" pitchFamily="34" charset="-122"/>
                <a:ea typeface="微软雅黑" panose="020B0503020204020204" pitchFamily="34" charset="-122"/>
              </a:rPr>
              <a:t>万辆。</a:t>
            </a:r>
            <a:endParaRPr lang="en-US" altLang="zh-CN" sz="1200" dirty="0">
              <a:latin typeface="微软雅黑" panose="020B0503020204020204" pitchFamily="34" charset="-122"/>
              <a:ea typeface="微软雅黑" panose="020B0503020204020204" pitchFamily="34" charset="-122"/>
            </a:endParaRPr>
          </a:p>
          <a:p>
            <a:pPr indent="266700">
              <a:lnSpc>
                <a:spcPct val="150000"/>
              </a:lnSpc>
            </a:pPr>
            <a:r>
              <a:rPr lang="zh-CN" altLang="en-US" sz="1200" dirty="0">
                <a:latin typeface="微软雅黑" panose="020B0503020204020204" pitchFamily="34" charset="-122"/>
                <a:ea typeface="微软雅黑" panose="020B0503020204020204" pitchFamily="34" charset="-122"/>
              </a:rPr>
              <a:t>华北地区二手车交易量为</a:t>
            </a:r>
            <a:r>
              <a:rPr lang="en-US" altLang="zh-CN" sz="1200" dirty="0">
                <a:latin typeface="微软雅黑" panose="020B0503020204020204" pitchFamily="34" charset="-122"/>
                <a:ea typeface="微软雅黑" panose="020B0503020204020204" pitchFamily="34" charset="-122"/>
              </a:rPr>
              <a:t>26.01</a:t>
            </a:r>
            <a:r>
              <a:rPr lang="zh-CN" altLang="en-US" sz="1200" dirty="0">
                <a:latin typeface="微软雅黑" panose="020B0503020204020204" pitchFamily="34" charset="-122"/>
                <a:ea typeface="微软雅黑" panose="020B0503020204020204" pitchFamily="34" charset="-122"/>
              </a:rPr>
              <a:t>万辆，环比增长</a:t>
            </a:r>
            <a:r>
              <a:rPr lang="en-US" altLang="zh-CN" sz="1200" dirty="0">
                <a:latin typeface="微软雅黑" panose="020B0503020204020204" pitchFamily="34" charset="-122"/>
                <a:ea typeface="微软雅黑" panose="020B0503020204020204" pitchFamily="34" charset="-122"/>
              </a:rPr>
              <a:t>2%</a:t>
            </a:r>
            <a:r>
              <a:rPr lang="zh-CN" altLang="en-US" sz="1200" dirty="0">
                <a:latin typeface="微软雅黑" panose="020B0503020204020204" pitchFamily="34" charset="-122"/>
                <a:ea typeface="微软雅黑" panose="020B0503020204020204" pitchFamily="34" charset="-122"/>
              </a:rPr>
              <a:t>，交易量较上月增加</a:t>
            </a:r>
            <a:r>
              <a:rPr lang="en-US" altLang="zh-CN" sz="1200" dirty="0">
                <a:latin typeface="微软雅黑" panose="020B0503020204020204" pitchFamily="34" charset="-122"/>
                <a:ea typeface="微软雅黑" panose="020B0503020204020204" pitchFamily="34" charset="-122"/>
              </a:rPr>
              <a:t>0.51</a:t>
            </a:r>
            <a:r>
              <a:rPr lang="zh-CN" altLang="en-US" sz="1200" dirty="0">
                <a:latin typeface="微软雅黑" panose="020B0503020204020204" pitchFamily="34" charset="-122"/>
                <a:ea typeface="微软雅黑" panose="020B0503020204020204" pitchFamily="34" charset="-122"/>
              </a:rPr>
              <a:t>万辆。</a:t>
            </a:r>
            <a:endParaRPr lang="en-US" altLang="zh-CN" sz="1200" dirty="0">
              <a:latin typeface="微软雅黑" panose="020B0503020204020204" pitchFamily="34" charset="-122"/>
              <a:ea typeface="微软雅黑" panose="020B0503020204020204" pitchFamily="34" charset="-122"/>
            </a:endParaRPr>
          </a:p>
          <a:p>
            <a:pPr indent="266700">
              <a:lnSpc>
                <a:spcPct val="150000"/>
              </a:lnSpc>
            </a:pPr>
            <a:r>
              <a:rPr lang="zh-CN" altLang="en-US" sz="1200" dirty="0">
                <a:latin typeface="微软雅黑" panose="020B0503020204020204" pitchFamily="34" charset="-122"/>
                <a:ea typeface="微软雅黑" panose="020B0503020204020204" pitchFamily="34" charset="-122"/>
              </a:rPr>
              <a:t>西南地区二手车交易量为</a:t>
            </a:r>
            <a:r>
              <a:rPr lang="en-US" altLang="zh-CN" sz="1200" dirty="0">
                <a:latin typeface="微软雅黑" panose="020B0503020204020204" pitchFamily="34" charset="-122"/>
                <a:ea typeface="微软雅黑" panose="020B0503020204020204" pitchFamily="34" charset="-122"/>
              </a:rPr>
              <a:t>25.19</a:t>
            </a:r>
            <a:r>
              <a:rPr lang="zh-CN" altLang="en-US" sz="1200" dirty="0">
                <a:latin typeface="微软雅黑" panose="020B0503020204020204" pitchFamily="34" charset="-122"/>
                <a:ea typeface="微软雅黑" panose="020B0503020204020204" pitchFamily="34" charset="-122"/>
              </a:rPr>
              <a:t>万辆，环比增长</a:t>
            </a:r>
            <a:r>
              <a:rPr lang="en-US" altLang="zh-CN" sz="1200" dirty="0">
                <a:latin typeface="微软雅黑" panose="020B0503020204020204" pitchFamily="34" charset="-122"/>
                <a:ea typeface="微软雅黑" panose="020B0503020204020204" pitchFamily="34" charset="-122"/>
              </a:rPr>
              <a:t>0.53%</a:t>
            </a:r>
            <a:r>
              <a:rPr lang="zh-CN" altLang="en-US" sz="1200" dirty="0">
                <a:latin typeface="微软雅黑" panose="020B0503020204020204" pitchFamily="34" charset="-122"/>
                <a:ea typeface="微软雅黑" panose="020B0503020204020204" pitchFamily="34" charset="-122"/>
              </a:rPr>
              <a:t>，交易量较上月增长</a:t>
            </a:r>
            <a:r>
              <a:rPr lang="en-US" altLang="zh-CN" sz="1200" dirty="0">
                <a:latin typeface="微软雅黑" panose="020B0503020204020204" pitchFamily="34" charset="-122"/>
                <a:ea typeface="微软雅黑" panose="020B0503020204020204" pitchFamily="34" charset="-122"/>
              </a:rPr>
              <a:t>0.13</a:t>
            </a:r>
            <a:r>
              <a:rPr lang="zh-CN" altLang="en-US" sz="1200" dirty="0">
                <a:latin typeface="微软雅黑" panose="020B0503020204020204" pitchFamily="34" charset="-122"/>
                <a:ea typeface="微软雅黑" panose="020B0503020204020204" pitchFamily="34" charset="-122"/>
              </a:rPr>
              <a:t>万辆。</a:t>
            </a:r>
            <a:endParaRPr lang="en-US" altLang="zh-CN" sz="1200" dirty="0">
              <a:latin typeface="微软雅黑" panose="020B0503020204020204" pitchFamily="34" charset="-122"/>
              <a:ea typeface="微软雅黑" panose="020B0503020204020204" pitchFamily="34" charset="-122"/>
            </a:endParaRPr>
          </a:p>
          <a:p>
            <a:pPr indent="266700">
              <a:lnSpc>
                <a:spcPct val="150000"/>
              </a:lnSpc>
            </a:pPr>
            <a:r>
              <a:rPr lang="zh-CN" altLang="en-US" sz="1200" dirty="0">
                <a:latin typeface="微软雅黑" panose="020B0503020204020204" pitchFamily="34" charset="-122"/>
                <a:ea typeface="微软雅黑" panose="020B0503020204020204" pitchFamily="34" charset="-122"/>
              </a:rPr>
              <a:t>东北地区二手车交易量为</a:t>
            </a:r>
            <a:r>
              <a:rPr lang="en-US" altLang="zh-CN" sz="1200" dirty="0">
                <a:latin typeface="微软雅黑" panose="020B0503020204020204" pitchFamily="34" charset="-122"/>
                <a:ea typeface="微软雅黑" panose="020B0503020204020204" pitchFamily="34" charset="-122"/>
              </a:rPr>
              <a:t>13.94</a:t>
            </a:r>
            <a:r>
              <a:rPr lang="zh-CN" altLang="en-US" sz="1200" dirty="0">
                <a:latin typeface="微软雅黑" panose="020B0503020204020204" pitchFamily="34" charset="-122"/>
                <a:ea typeface="微软雅黑" panose="020B0503020204020204" pitchFamily="34" charset="-122"/>
              </a:rPr>
              <a:t>万辆，环比增长</a:t>
            </a:r>
            <a:r>
              <a:rPr lang="en-US" altLang="zh-CN" sz="1200" dirty="0">
                <a:latin typeface="微软雅黑" panose="020B0503020204020204" pitchFamily="34" charset="-122"/>
                <a:ea typeface="微软雅黑" panose="020B0503020204020204" pitchFamily="34" charset="-122"/>
              </a:rPr>
              <a:t>10.39%</a:t>
            </a:r>
            <a:r>
              <a:rPr lang="zh-CN" altLang="en-US" sz="1200" dirty="0">
                <a:latin typeface="微软雅黑" panose="020B0503020204020204" pitchFamily="34" charset="-122"/>
                <a:ea typeface="微软雅黑" panose="020B0503020204020204" pitchFamily="34" charset="-122"/>
              </a:rPr>
              <a:t>，交易量较上月增长</a:t>
            </a:r>
            <a:r>
              <a:rPr lang="en-US" altLang="zh-CN" sz="1200" dirty="0">
                <a:latin typeface="微软雅黑" panose="020B0503020204020204" pitchFamily="34" charset="-122"/>
                <a:ea typeface="微软雅黑" panose="020B0503020204020204" pitchFamily="34" charset="-122"/>
              </a:rPr>
              <a:t>1.31</a:t>
            </a:r>
            <a:r>
              <a:rPr lang="zh-CN" altLang="en-US" sz="1200" dirty="0">
                <a:latin typeface="微软雅黑" panose="020B0503020204020204" pitchFamily="34" charset="-122"/>
                <a:ea typeface="微软雅黑" panose="020B0503020204020204" pitchFamily="34" charset="-122"/>
              </a:rPr>
              <a:t>万辆。</a:t>
            </a:r>
          </a:p>
          <a:p>
            <a:pPr indent="266700">
              <a:lnSpc>
                <a:spcPct val="150000"/>
              </a:lnSpc>
            </a:pPr>
            <a:r>
              <a:rPr lang="zh-CN" altLang="en-US" sz="1200" dirty="0">
                <a:latin typeface="微软雅黑" panose="020B0503020204020204" pitchFamily="34" charset="-122"/>
                <a:ea typeface="微软雅黑" panose="020B0503020204020204" pitchFamily="34" charset="-122"/>
              </a:rPr>
              <a:t>西北地区二手车交易量为</a:t>
            </a:r>
            <a:r>
              <a:rPr lang="en-US" altLang="zh-CN" sz="1200" dirty="0">
                <a:latin typeface="微软雅黑" panose="020B0503020204020204" pitchFamily="34" charset="-122"/>
                <a:ea typeface="微软雅黑" panose="020B0503020204020204" pitchFamily="34" charset="-122"/>
              </a:rPr>
              <a:t>10.34</a:t>
            </a:r>
            <a:r>
              <a:rPr lang="zh-CN" altLang="en-US" sz="1200" dirty="0">
                <a:latin typeface="微软雅黑" panose="020B0503020204020204" pitchFamily="34" charset="-122"/>
                <a:ea typeface="微软雅黑" panose="020B0503020204020204" pitchFamily="34" charset="-122"/>
              </a:rPr>
              <a:t>万辆，环比增长</a:t>
            </a:r>
            <a:r>
              <a:rPr lang="en-US" altLang="zh-CN" sz="1200" dirty="0">
                <a:latin typeface="微软雅黑" panose="020B0503020204020204" pitchFamily="34" charset="-122"/>
                <a:ea typeface="微软雅黑" panose="020B0503020204020204" pitchFamily="34" charset="-122"/>
              </a:rPr>
              <a:t>2.05%</a:t>
            </a:r>
            <a:r>
              <a:rPr lang="zh-CN" altLang="en-US" sz="1200" dirty="0">
                <a:latin typeface="微软雅黑" panose="020B0503020204020204" pitchFamily="34" charset="-122"/>
                <a:ea typeface="微软雅黑" panose="020B0503020204020204" pitchFamily="34" charset="-122"/>
              </a:rPr>
              <a:t>，交易量较上月增长</a:t>
            </a:r>
            <a:r>
              <a:rPr lang="en-US" altLang="zh-CN" sz="1200" dirty="0">
                <a:latin typeface="微软雅黑" panose="020B0503020204020204" pitchFamily="34" charset="-122"/>
                <a:ea typeface="微软雅黑" panose="020B0503020204020204" pitchFamily="34" charset="-122"/>
              </a:rPr>
              <a:t>0.21</a:t>
            </a:r>
            <a:r>
              <a:rPr lang="zh-CN" altLang="en-US" sz="1200" dirty="0">
                <a:latin typeface="微软雅黑" panose="020B0503020204020204" pitchFamily="34" charset="-122"/>
                <a:ea typeface="微软雅黑" panose="020B0503020204020204" pitchFamily="34" charset="-122"/>
              </a:rPr>
              <a:t>万辆。</a:t>
            </a:r>
          </a:p>
        </p:txBody>
      </p:sp>
      <p:grpSp>
        <p:nvGrpSpPr>
          <p:cNvPr id="3" name="组合 2">
            <a:extLst>
              <a:ext uri="{FF2B5EF4-FFF2-40B4-BE49-F238E27FC236}">
                <a16:creationId xmlns:a16="http://schemas.microsoft.com/office/drawing/2014/main" id="{80541EDE-E685-067B-652B-774890616345}"/>
              </a:ext>
            </a:extLst>
          </p:cNvPr>
          <p:cNvGrpSpPr/>
          <p:nvPr/>
        </p:nvGrpSpPr>
        <p:grpSpPr>
          <a:xfrm>
            <a:off x="683320" y="1348718"/>
            <a:ext cx="3683860" cy="2859098"/>
            <a:chOff x="0" y="8357"/>
            <a:chExt cx="3726374" cy="2831255"/>
          </a:xfrm>
        </p:grpSpPr>
        <p:grpSp>
          <p:nvGrpSpPr>
            <p:cNvPr id="4" name="组合 3">
              <a:extLst>
                <a:ext uri="{FF2B5EF4-FFF2-40B4-BE49-F238E27FC236}">
                  <a16:creationId xmlns:a16="http://schemas.microsoft.com/office/drawing/2014/main" id="{C1AFEFF3-BC79-7C50-8253-6C7587880F38}"/>
                </a:ext>
              </a:extLst>
            </p:cNvPr>
            <p:cNvGrpSpPr/>
            <p:nvPr/>
          </p:nvGrpSpPr>
          <p:grpSpPr>
            <a:xfrm>
              <a:off x="0" y="8357"/>
              <a:ext cx="3726374" cy="2831255"/>
              <a:chOff x="0" y="8357"/>
              <a:chExt cx="7358653" cy="5741611"/>
            </a:xfrm>
          </p:grpSpPr>
          <p:sp>
            <p:nvSpPr>
              <p:cNvPr id="21" name="江西">
                <a:extLst>
                  <a:ext uri="{FF2B5EF4-FFF2-40B4-BE49-F238E27FC236}">
                    <a16:creationId xmlns:a16="http://schemas.microsoft.com/office/drawing/2014/main" id="{6EC10448-2ACE-FF99-AD14-6FBDBC5C9034}"/>
                  </a:ext>
                </a:extLst>
              </p:cNvPr>
              <p:cNvSpPr/>
              <p:nvPr/>
            </p:nvSpPr>
            <p:spPr bwMode="auto">
              <a:xfrm>
                <a:off x="4814860" y="3810255"/>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2" name="黑龙江">
                <a:extLst>
                  <a:ext uri="{FF2B5EF4-FFF2-40B4-BE49-F238E27FC236}">
                    <a16:creationId xmlns:a16="http://schemas.microsoft.com/office/drawing/2014/main" id="{88A2058F-61FB-2F61-3247-F914DD4D99D8}"/>
                  </a:ext>
                </a:extLst>
              </p:cNvPr>
              <p:cNvSpPr/>
              <p:nvPr/>
            </p:nvSpPr>
            <p:spPr bwMode="auto">
              <a:xfrm>
                <a:off x="5433162" y="8357"/>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3" name="湖北">
                <a:extLst>
                  <a:ext uri="{FF2B5EF4-FFF2-40B4-BE49-F238E27FC236}">
                    <a16:creationId xmlns:a16="http://schemas.microsoft.com/office/drawing/2014/main" id="{13DBFF8D-B36B-D5CF-19C9-B10479D2FE3C}"/>
                  </a:ext>
                </a:extLst>
              </p:cNvPr>
              <p:cNvSpPr/>
              <p:nvPr/>
            </p:nvSpPr>
            <p:spPr bwMode="auto">
              <a:xfrm>
                <a:off x="4091316" y="3336662"/>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4" name="山东">
                <a:extLst>
                  <a:ext uri="{FF2B5EF4-FFF2-40B4-BE49-F238E27FC236}">
                    <a16:creationId xmlns:a16="http://schemas.microsoft.com/office/drawing/2014/main" id="{41556E94-7792-60C6-E339-BF727DC759EF}"/>
                  </a:ext>
                </a:extLst>
              </p:cNvPr>
              <p:cNvSpPr/>
              <p:nvPr/>
            </p:nvSpPr>
            <p:spPr bwMode="auto">
              <a:xfrm>
                <a:off x="4933259" y="2494719"/>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5" name="安徽">
                <a:extLst>
                  <a:ext uri="{FF2B5EF4-FFF2-40B4-BE49-F238E27FC236}">
                    <a16:creationId xmlns:a16="http://schemas.microsoft.com/office/drawing/2014/main" id="{149CD03F-A618-56C6-57F7-4F40B3FD46F8}"/>
                  </a:ext>
                </a:extLst>
              </p:cNvPr>
              <p:cNvSpPr/>
              <p:nvPr/>
            </p:nvSpPr>
            <p:spPr bwMode="auto">
              <a:xfrm>
                <a:off x="4959569" y="3073555"/>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6" name="山西">
                <a:extLst>
                  <a:ext uri="{FF2B5EF4-FFF2-40B4-BE49-F238E27FC236}">
                    <a16:creationId xmlns:a16="http://schemas.microsoft.com/office/drawing/2014/main" id="{016745AE-3E65-9D46-9B1C-74B0DE83BBBF}"/>
                  </a:ext>
                </a:extLst>
              </p:cNvPr>
              <p:cNvSpPr/>
              <p:nvPr/>
            </p:nvSpPr>
            <p:spPr bwMode="auto">
              <a:xfrm>
                <a:off x="4354423" y="2113214"/>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7" name="吉林">
                <a:extLst>
                  <a:ext uri="{FF2B5EF4-FFF2-40B4-BE49-F238E27FC236}">
                    <a16:creationId xmlns:a16="http://schemas.microsoft.com/office/drawing/2014/main" id="{8E717590-C339-BE8C-39F0-EE31D993252F}"/>
                  </a:ext>
                </a:extLst>
              </p:cNvPr>
              <p:cNvSpPr/>
              <p:nvPr/>
            </p:nvSpPr>
            <p:spPr bwMode="auto">
              <a:xfrm>
                <a:off x="5604182" y="1126562"/>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8" name="湖南">
                <a:extLst>
                  <a:ext uri="{FF2B5EF4-FFF2-40B4-BE49-F238E27FC236}">
                    <a16:creationId xmlns:a16="http://schemas.microsoft.com/office/drawing/2014/main" id="{0C03F828-1526-36BE-2F7B-E2F8FA280943}"/>
                  </a:ext>
                </a:extLst>
              </p:cNvPr>
              <p:cNvSpPr/>
              <p:nvPr/>
            </p:nvSpPr>
            <p:spPr bwMode="auto">
              <a:xfrm>
                <a:off x="4149950" y="3834184"/>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9" name="江苏">
                <a:extLst>
                  <a:ext uri="{FF2B5EF4-FFF2-40B4-BE49-F238E27FC236}">
                    <a16:creationId xmlns:a16="http://schemas.microsoft.com/office/drawing/2014/main" id="{D3185501-1255-EC9C-E69C-A31CADD3FEB5}"/>
                  </a:ext>
                </a:extLst>
              </p:cNvPr>
              <p:cNvSpPr/>
              <p:nvPr/>
            </p:nvSpPr>
            <p:spPr bwMode="auto">
              <a:xfrm>
                <a:off x="5130589" y="2981467"/>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0" name="福建">
                <a:extLst>
                  <a:ext uri="{FF2B5EF4-FFF2-40B4-BE49-F238E27FC236}">
                    <a16:creationId xmlns:a16="http://schemas.microsoft.com/office/drawing/2014/main" id="{6A0FA45A-1D89-3C54-9556-A5396484DA4D}"/>
                  </a:ext>
                </a:extLst>
              </p:cNvPr>
              <p:cNvSpPr/>
              <p:nvPr/>
            </p:nvSpPr>
            <p:spPr bwMode="auto">
              <a:xfrm>
                <a:off x="5156900" y="4073362"/>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1" name="河南">
                <a:extLst>
                  <a:ext uri="{FF2B5EF4-FFF2-40B4-BE49-F238E27FC236}">
                    <a16:creationId xmlns:a16="http://schemas.microsoft.com/office/drawing/2014/main" id="{63E2AB54-D6A5-79A7-B960-84367B9ABC43}"/>
                  </a:ext>
                </a:extLst>
              </p:cNvPr>
              <p:cNvSpPr/>
              <p:nvPr/>
            </p:nvSpPr>
            <p:spPr bwMode="auto">
              <a:xfrm>
                <a:off x="4367578" y="2821222"/>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2" name="辽宁">
                <a:extLst>
                  <a:ext uri="{FF2B5EF4-FFF2-40B4-BE49-F238E27FC236}">
                    <a16:creationId xmlns:a16="http://schemas.microsoft.com/office/drawing/2014/main" id="{A4EEDCBF-2A13-37A8-2226-6F22837A5BF8}"/>
                  </a:ext>
                </a:extLst>
              </p:cNvPr>
              <p:cNvSpPr>
                <a:spLocks noEditPoints="1"/>
              </p:cNvSpPr>
              <p:nvPr/>
            </p:nvSpPr>
            <p:spPr bwMode="auto">
              <a:xfrm>
                <a:off x="5354230" y="1573844"/>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3" name="浙江">
                <a:extLst>
                  <a:ext uri="{FF2B5EF4-FFF2-40B4-BE49-F238E27FC236}">
                    <a16:creationId xmlns:a16="http://schemas.microsoft.com/office/drawing/2014/main" id="{E7577B06-3B65-F22C-FA1C-AEF490117A73}"/>
                  </a:ext>
                </a:extLst>
              </p:cNvPr>
              <p:cNvSpPr/>
              <p:nvPr/>
            </p:nvSpPr>
            <p:spPr bwMode="auto">
              <a:xfrm>
                <a:off x="5415245" y="3599769"/>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4" name="广东">
                <a:extLst>
                  <a:ext uri="{FF2B5EF4-FFF2-40B4-BE49-F238E27FC236}">
                    <a16:creationId xmlns:a16="http://schemas.microsoft.com/office/drawing/2014/main" id="{645FA75A-2A87-1A14-E932-B51BF300E468}"/>
                  </a:ext>
                </a:extLst>
              </p:cNvPr>
              <p:cNvSpPr>
                <a:spLocks noEditPoints="1"/>
              </p:cNvSpPr>
              <p:nvPr/>
            </p:nvSpPr>
            <p:spPr bwMode="auto">
              <a:xfrm>
                <a:off x="4267097" y="4557729"/>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5" name="天津">
                <a:extLst>
                  <a:ext uri="{FF2B5EF4-FFF2-40B4-BE49-F238E27FC236}">
                    <a16:creationId xmlns:a16="http://schemas.microsoft.com/office/drawing/2014/main" id="{55BACEFD-5B25-7204-42BC-215CA0C91608}"/>
                  </a:ext>
                </a:extLst>
              </p:cNvPr>
              <p:cNvSpPr/>
              <p:nvPr/>
            </p:nvSpPr>
            <p:spPr bwMode="auto">
              <a:xfrm>
                <a:off x="5130589" y="2178991"/>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6" name="北京">
                <a:extLst>
                  <a:ext uri="{FF2B5EF4-FFF2-40B4-BE49-F238E27FC236}">
                    <a16:creationId xmlns:a16="http://schemas.microsoft.com/office/drawing/2014/main" id="{523B1CAF-1935-E2CD-6C0D-0956D0766E28}"/>
                  </a:ext>
                </a:extLst>
              </p:cNvPr>
              <p:cNvSpPr/>
              <p:nvPr/>
            </p:nvSpPr>
            <p:spPr bwMode="auto">
              <a:xfrm>
                <a:off x="4959569" y="2047437"/>
                <a:ext cx="236797" cy="26310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7" name="河北">
                <a:extLst>
                  <a:ext uri="{FF2B5EF4-FFF2-40B4-BE49-F238E27FC236}">
                    <a16:creationId xmlns:a16="http://schemas.microsoft.com/office/drawing/2014/main" id="{50B966D0-2C38-F77E-2BE6-9C5271C842D9}"/>
                  </a:ext>
                </a:extLst>
              </p:cNvPr>
              <p:cNvSpPr>
                <a:spLocks noEditPoints="1"/>
              </p:cNvSpPr>
              <p:nvPr/>
            </p:nvSpPr>
            <p:spPr bwMode="auto">
              <a:xfrm>
                <a:off x="4749084" y="1797484"/>
                <a:ext cx="749854" cy="1052427"/>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8" name="内蒙古">
                <a:extLst>
                  <a:ext uri="{FF2B5EF4-FFF2-40B4-BE49-F238E27FC236}">
                    <a16:creationId xmlns:a16="http://schemas.microsoft.com/office/drawing/2014/main" id="{4B6E5819-5F16-AE6E-8783-DF19F27650BD}"/>
                  </a:ext>
                </a:extLst>
              </p:cNvPr>
              <p:cNvSpPr/>
              <p:nvPr/>
            </p:nvSpPr>
            <p:spPr bwMode="auto">
              <a:xfrm>
                <a:off x="2841557" y="74134"/>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39" name="陕西">
                <a:extLst>
                  <a:ext uri="{FF2B5EF4-FFF2-40B4-BE49-F238E27FC236}">
                    <a16:creationId xmlns:a16="http://schemas.microsoft.com/office/drawing/2014/main" id="{09E9E31B-3D22-BC4F-3BCD-805BA13C72FC}"/>
                  </a:ext>
                </a:extLst>
              </p:cNvPr>
              <p:cNvSpPr/>
              <p:nvPr/>
            </p:nvSpPr>
            <p:spPr bwMode="auto">
              <a:xfrm>
                <a:off x="3736121" y="2310544"/>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0" name="重庆">
                <a:extLst>
                  <a:ext uri="{FF2B5EF4-FFF2-40B4-BE49-F238E27FC236}">
                    <a16:creationId xmlns:a16="http://schemas.microsoft.com/office/drawing/2014/main" id="{A2772144-B88B-7864-071C-13FC88810EAE}"/>
                  </a:ext>
                </a:extLst>
              </p:cNvPr>
              <p:cNvSpPr/>
              <p:nvPr/>
            </p:nvSpPr>
            <p:spPr bwMode="auto">
              <a:xfrm>
                <a:off x="3687131" y="3507681"/>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1" name="广西">
                <a:extLst>
                  <a:ext uri="{FF2B5EF4-FFF2-40B4-BE49-F238E27FC236}">
                    <a16:creationId xmlns:a16="http://schemas.microsoft.com/office/drawing/2014/main" id="{A0EDAB5C-8BD0-35A9-0A64-E2C76F0831D9}"/>
                  </a:ext>
                </a:extLst>
              </p:cNvPr>
              <p:cNvSpPr/>
              <p:nvPr/>
            </p:nvSpPr>
            <p:spPr bwMode="auto">
              <a:xfrm>
                <a:off x="3525635" y="4428556"/>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2" name="云南">
                <a:extLst>
                  <a:ext uri="{FF2B5EF4-FFF2-40B4-BE49-F238E27FC236}">
                    <a16:creationId xmlns:a16="http://schemas.microsoft.com/office/drawing/2014/main" id="{0651936C-9D2B-16B7-7029-BD344DCB475B}"/>
                  </a:ext>
                </a:extLst>
              </p:cNvPr>
              <p:cNvSpPr/>
              <p:nvPr/>
            </p:nvSpPr>
            <p:spPr bwMode="auto">
              <a:xfrm>
                <a:off x="2522199" y="3889187"/>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3" name="青海">
                <a:extLst>
                  <a:ext uri="{FF2B5EF4-FFF2-40B4-BE49-F238E27FC236}">
                    <a16:creationId xmlns:a16="http://schemas.microsoft.com/office/drawing/2014/main" id="{F0DB8E33-5924-E6D4-F308-C1657BEB6247}"/>
                  </a:ext>
                </a:extLst>
              </p:cNvPr>
              <p:cNvSpPr/>
              <p:nvPr/>
            </p:nvSpPr>
            <p:spPr bwMode="auto">
              <a:xfrm>
                <a:off x="1710196" y="2205301"/>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4" name="西藏">
                <a:extLst>
                  <a:ext uri="{FF2B5EF4-FFF2-40B4-BE49-F238E27FC236}">
                    <a16:creationId xmlns:a16="http://schemas.microsoft.com/office/drawing/2014/main" id="{1445E47C-72A8-A361-AE04-EFF1D599FBD2}"/>
                  </a:ext>
                </a:extLst>
              </p:cNvPr>
              <p:cNvSpPr/>
              <p:nvPr/>
            </p:nvSpPr>
            <p:spPr bwMode="auto">
              <a:xfrm>
                <a:off x="223641" y="2424179"/>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5" name="新疆">
                <a:extLst>
                  <a:ext uri="{FF2B5EF4-FFF2-40B4-BE49-F238E27FC236}">
                    <a16:creationId xmlns:a16="http://schemas.microsoft.com/office/drawing/2014/main" id="{828F4B3C-A2A1-123A-7410-84253322B6BE}"/>
                  </a:ext>
                </a:extLst>
              </p:cNvPr>
              <p:cNvSpPr/>
              <p:nvPr/>
            </p:nvSpPr>
            <p:spPr bwMode="auto">
              <a:xfrm>
                <a:off x="0" y="508260"/>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6" name="宁夏">
                <a:extLst>
                  <a:ext uri="{FF2B5EF4-FFF2-40B4-BE49-F238E27FC236}">
                    <a16:creationId xmlns:a16="http://schemas.microsoft.com/office/drawing/2014/main" id="{AEC21499-A780-3810-D335-26F97E21A861}"/>
                  </a:ext>
                </a:extLst>
              </p:cNvPr>
              <p:cNvSpPr/>
              <p:nvPr/>
            </p:nvSpPr>
            <p:spPr bwMode="auto">
              <a:xfrm>
                <a:off x="3604568" y="2336855"/>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7" name="甘肃">
                <a:extLst>
                  <a:ext uri="{FF2B5EF4-FFF2-40B4-BE49-F238E27FC236}">
                    <a16:creationId xmlns:a16="http://schemas.microsoft.com/office/drawing/2014/main" id="{CFDC6B8E-F600-B6E2-F1E5-D59CE88099CC}"/>
                  </a:ext>
                </a:extLst>
              </p:cNvPr>
              <p:cNvSpPr/>
              <p:nvPr/>
            </p:nvSpPr>
            <p:spPr bwMode="auto">
              <a:xfrm>
                <a:off x="2196945" y="1692242"/>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8" name="四川">
                <a:extLst>
                  <a:ext uri="{FF2B5EF4-FFF2-40B4-BE49-F238E27FC236}">
                    <a16:creationId xmlns:a16="http://schemas.microsoft.com/office/drawing/2014/main" id="{615A254C-7BC3-9E63-4E23-A430A793FA21}"/>
                  </a:ext>
                </a:extLst>
              </p:cNvPr>
              <p:cNvSpPr/>
              <p:nvPr/>
            </p:nvSpPr>
            <p:spPr bwMode="auto">
              <a:xfrm>
                <a:off x="2665774" y="3073555"/>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49" name="贵州">
                <a:extLst>
                  <a:ext uri="{FF2B5EF4-FFF2-40B4-BE49-F238E27FC236}">
                    <a16:creationId xmlns:a16="http://schemas.microsoft.com/office/drawing/2014/main" id="{5CCC3692-AED3-5126-A1D0-EA3784AF7D9E}"/>
                  </a:ext>
                </a:extLst>
              </p:cNvPr>
              <p:cNvSpPr/>
              <p:nvPr/>
            </p:nvSpPr>
            <p:spPr bwMode="auto">
              <a:xfrm>
                <a:off x="3422774" y="3976511"/>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50" name="组合 49">
                <a:extLst>
                  <a:ext uri="{FF2B5EF4-FFF2-40B4-BE49-F238E27FC236}">
                    <a16:creationId xmlns:a16="http://schemas.microsoft.com/office/drawing/2014/main" id="{088B885C-FA72-A5A4-CA1E-1BBA61E24AAF}"/>
                  </a:ext>
                </a:extLst>
              </p:cNvPr>
              <p:cNvGrpSpPr/>
              <p:nvPr/>
            </p:nvGrpSpPr>
            <p:grpSpPr>
              <a:xfrm>
                <a:off x="4893792" y="5020547"/>
                <a:ext cx="78932" cy="65777"/>
                <a:chOff x="4893792" y="5020547"/>
                <a:chExt cx="78932" cy="65777"/>
              </a:xfrm>
              <a:solidFill>
                <a:srgbClr val="0070BC"/>
              </a:solidFill>
            </p:grpSpPr>
            <p:sp>
              <p:nvSpPr>
                <p:cNvPr id="230" name="Freeform 75">
                  <a:extLst>
                    <a:ext uri="{FF2B5EF4-FFF2-40B4-BE49-F238E27FC236}">
                      <a16:creationId xmlns:a16="http://schemas.microsoft.com/office/drawing/2014/main" id="{2E64AE5E-1867-635E-F2DB-05D50AC86877}"/>
                    </a:ext>
                  </a:extLst>
                </p:cNvPr>
                <p:cNvSpPr>
                  <a:spLocks noEditPoints="1"/>
                </p:cNvSpPr>
                <p:nvPr/>
              </p:nvSpPr>
              <p:spPr bwMode="auto">
                <a:xfrm>
                  <a:off x="4893792" y="5020547"/>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31" name="Freeform 105">
                  <a:extLst>
                    <a:ext uri="{FF2B5EF4-FFF2-40B4-BE49-F238E27FC236}">
                      <a16:creationId xmlns:a16="http://schemas.microsoft.com/office/drawing/2014/main" id="{C493C4E8-4DEC-78E5-1E16-EDEE5CB049FA}"/>
                    </a:ext>
                  </a:extLst>
                </p:cNvPr>
                <p:cNvSpPr/>
                <p:nvPr/>
              </p:nvSpPr>
              <p:spPr bwMode="auto">
                <a:xfrm>
                  <a:off x="4893792" y="5046858"/>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sp>
            <p:nvSpPr>
              <p:cNvPr id="51" name="台湾">
                <a:extLst>
                  <a:ext uri="{FF2B5EF4-FFF2-40B4-BE49-F238E27FC236}">
                    <a16:creationId xmlns:a16="http://schemas.microsoft.com/office/drawing/2014/main" id="{B00E4B65-E306-EB39-D3C8-9170E13F4F13}"/>
                  </a:ext>
                </a:extLst>
              </p:cNvPr>
              <p:cNvSpPr/>
              <p:nvPr/>
            </p:nvSpPr>
            <p:spPr bwMode="auto">
              <a:xfrm>
                <a:off x="5788357" y="4507488"/>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52" name="海南">
                <a:extLst>
                  <a:ext uri="{FF2B5EF4-FFF2-40B4-BE49-F238E27FC236}">
                    <a16:creationId xmlns:a16="http://schemas.microsoft.com/office/drawing/2014/main" id="{7B77ADC1-335D-707D-C3CB-DCE1B322E62D}"/>
                  </a:ext>
                </a:extLst>
              </p:cNvPr>
              <p:cNvSpPr/>
              <p:nvPr/>
            </p:nvSpPr>
            <p:spPr bwMode="auto">
              <a:xfrm>
                <a:off x="4104472" y="5415208"/>
                <a:ext cx="368351"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53" name="组合 52">
                <a:extLst>
                  <a:ext uri="{FF2B5EF4-FFF2-40B4-BE49-F238E27FC236}">
                    <a16:creationId xmlns:a16="http://schemas.microsoft.com/office/drawing/2014/main" id="{DE86258E-FEE8-9FA9-FBF9-F30B6101CB93}"/>
                  </a:ext>
                </a:extLst>
              </p:cNvPr>
              <p:cNvGrpSpPr/>
              <p:nvPr/>
            </p:nvGrpSpPr>
            <p:grpSpPr>
              <a:xfrm>
                <a:off x="5775201" y="3468215"/>
                <a:ext cx="131554" cy="184175"/>
                <a:chOff x="5775201" y="3468215"/>
                <a:chExt cx="131554" cy="184175"/>
              </a:xfrm>
              <a:solidFill>
                <a:srgbClr val="0070BC"/>
              </a:solidFill>
            </p:grpSpPr>
            <p:grpSp>
              <p:nvGrpSpPr>
                <p:cNvPr id="225" name="组合 224">
                  <a:extLst>
                    <a:ext uri="{FF2B5EF4-FFF2-40B4-BE49-F238E27FC236}">
                      <a16:creationId xmlns:a16="http://schemas.microsoft.com/office/drawing/2014/main" id="{BD5CE044-E0C9-F20E-E4A7-4D5893D8B645}"/>
                    </a:ext>
                  </a:extLst>
                </p:cNvPr>
                <p:cNvGrpSpPr/>
                <p:nvPr/>
              </p:nvGrpSpPr>
              <p:grpSpPr>
                <a:xfrm>
                  <a:off x="5775201" y="3468215"/>
                  <a:ext cx="131554" cy="184175"/>
                  <a:chOff x="5775201" y="3468215"/>
                  <a:chExt cx="131554" cy="184175"/>
                </a:xfrm>
                <a:grpFill/>
              </p:grpSpPr>
              <p:sp>
                <p:nvSpPr>
                  <p:cNvPr id="227" name="上海">
                    <a:extLst>
                      <a:ext uri="{FF2B5EF4-FFF2-40B4-BE49-F238E27FC236}">
                        <a16:creationId xmlns:a16="http://schemas.microsoft.com/office/drawing/2014/main" id="{986743F5-22C3-D2EF-18C8-5ECBC5FAD3A2}"/>
                      </a:ext>
                    </a:extLst>
                  </p:cNvPr>
                  <p:cNvSpPr>
                    <a:spLocks noEditPoints="1"/>
                  </p:cNvSpPr>
                  <p:nvPr/>
                </p:nvSpPr>
                <p:spPr bwMode="auto">
                  <a:xfrm>
                    <a:off x="5775201" y="3468215"/>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chemeClr val="accent1">
                      <a:lumMod val="75000"/>
                    </a:schemeClr>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28" name="Freeform 108">
                    <a:extLst>
                      <a:ext uri="{FF2B5EF4-FFF2-40B4-BE49-F238E27FC236}">
                        <a16:creationId xmlns:a16="http://schemas.microsoft.com/office/drawing/2014/main" id="{44224079-D1E8-4DDE-F921-82A731321261}"/>
                      </a:ext>
                    </a:extLst>
                  </p:cNvPr>
                  <p:cNvSpPr/>
                  <p:nvPr/>
                </p:nvSpPr>
                <p:spPr bwMode="auto">
                  <a:xfrm>
                    <a:off x="5788357" y="3468215"/>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29" name="Freeform 109">
                    <a:extLst>
                      <a:ext uri="{FF2B5EF4-FFF2-40B4-BE49-F238E27FC236}">
                        <a16:creationId xmlns:a16="http://schemas.microsoft.com/office/drawing/2014/main" id="{A8D1D272-EC5F-C03E-6309-98AB61C4D23B}"/>
                      </a:ext>
                    </a:extLst>
                  </p:cNvPr>
                  <p:cNvSpPr/>
                  <p:nvPr/>
                </p:nvSpPr>
                <p:spPr bwMode="auto">
                  <a:xfrm>
                    <a:off x="5854133" y="3533992"/>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sp>
              <p:nvSpPr>
                <p:cNvPr id="226" name="Freeform 110">
                  <a:extLst>
                    <a:ext uri="{FF2B5EF4-FFF2-40B4-BE49-F238E27FC236}">
                      <a16:creationId xmlns:a16="http://schemas.microsoft.com/office/drawing/2014/main" id="{5FDBB7C0-A6D4-DDE5-5D36-CA55B698C3A1}"/>
                    </a:ext>
                  </a:extLst>
                </p:cNvPr>
                <p:cNvSpPr/>
                <p:nvPr/>
              </p:nvSpPr>
              <p:spPr bwMode="auto">
                <a:xfrm>
                  <a:off x="5880444" y="3533992"/>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grpSp>
            <p:nvGrpSpPr>
              <p:cNvPr id="54" name="组合 53">
                <a:extLst>
                  <a:ext uri="{FF2B5EF4-FFF2-40B4-BE49-F238E27FC236}">
                    <a16:creationId xmlns:a16="http://schemas.microsoft.com/office/drawing/2014/main" id="{C2351307-CE57-0C7D-862A-E3AFA915974C}"/>
                  </a:ext>
                </a:extLst>
              </p:cNvPr>
              <p:cNvGrpSpPr/>
              <p:nvPr/>
            </p:nvGrpSpPr>
            <p:grpSpPr>
              <a:xfrm>
                <a:off x="1091453" y="807169"/>
                <a:ext cx="5674650" cy="4942799"/>
                <a:chOff x="1091453" y="807169"/>
                <a:chExt cx="5674650" cy="4942799"/>
              </a:xfrm>
            </p:grpSpPr>
            <p:sp>
              <p:nvSpPr>
                <p:cNvPr id="62" name="TextBox 92">
                  <a:extLst>
                    <a:ext uri="{FF2B5EF4-FFF2-40B4-BE49-F238E27FC236}">
                      <a16:creationId xmlns:a16="http://schemas.microsoft.com/office/drawing/2014/main" id="{B2F1B8A6-377A-1F80-C6D7-D532C519C553}"/>
                    </a:ext>
                  </a:extLst>
                </p:cNvPr>
                <p:cNvSpPr txBox="1"/>
                <p:nvPr/>
              </p:nvSpPr>
              <p:spPr>
                <a:xfrm>
                  <a:off x="1209433" y="156155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新疆</a:t>
                  </a:r>
                </a:p>
              </p:txBody>
            </p:sp>
            <p:sp>
              <p:nvSpPr>
                <p:cNvPr id="63" name="TextBox 93">
                  <a:extLst>
                    <a:ext uri="{FF2B5EF4-FFF2-40B4-BE49-F238E27FC236}">
                      <a16:creationId xmlns:a16="http://schemas.microsoft.com/office/drawing/2014/main" id="{C9DD3C54-612B-B220-780E-68532E8A8C1B}"/>
                    </a:ext>
                  </a:extLst>
                </p:cNvPr>
                <p:cNvSpPr txBox="1"/>
                <p:nvPr/>
              </p:nvSpPr>
              <p:spPr>
                <a:xfrm>
                  <a:off x="1091453" y="318252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西藏</a:t>
                  </a:r>
                </a:p>
              </p:txBody>
            </p:sp>
            <p:sp>
              <p:nvSpPr>
                <p:cNvPr id="192" name="TextBox 94">
                  <a:extLst>
                    <a:ext uri="{FF2B5EF4-FFF2-40B4-BE49-F238E27FC236}">
                      <a16:creationId xmlns:a16="http://schemas.microsoft.com/office/drawing/2014/main" id="{1A3E80A5-0DA2-2E7C-1452-EE4FD0F36F15}"/>
                    </a:ext>
                  </a:extLst>
                </p:cNvPr>
                <p:cNvSpPr txBox="1"/>
                <p:nvPr/>
              </p:nvSpPr>
              <p:spPr>
                <a:xfrm>
                  <a:off x="2383028" y="269717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青海</a:t>
                  </a:r>
                </a:p>
              </p:txBody>
            </p:sp>
            <p:sp>
              <p:nvSpPr>
                <p:cNvPr id="193" name="TextBox 95">
                  <a:extLst>
                    <a:ext uri="{FF2B5EF4-FFF2-40B4-BE49-F238E27FC236}">
                      <a16:creationId xmlns:a16="http://schemas.microsoft.com/office/drawing/2014/main" id="{D14EA18C-2427-107D-D941-1DEF4545EC43}"/>
                    </a:ext>
                  </a:extLst>
                </p:cNvPr>
                <p:cNvSpPr txBox="1"/>
                <p:nvPr/>
              </p:nvSpPr>
              <p:spPr>
                <a:xfrm>
                  <a:off x="2562597" y="2034470"/>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甘肃</a:t>
                  </a:r>
                </a:p>
              </p:txBody>
            </p:sp>
            <p:sp>
              <p:nvSpPr>
                <p:cNvPr id="194" name="TextBox 96">
                  <a:extLst>
                    <a:ext uri="{FF2B5EF4-FFF2-40B4-BE49-F238E27FC236}">
                      <a16:creationId xmlns:a16="http://schemas.microsoft.com/office/drawing/2014/main" id="{37B0C677-626A-2AAB-DA4B-06FCB57E632F}"/>
                    </a:ext>
                  </a:extLst>
                </p:cNvPr>
                <p:cNvSpPr txBox="1"/>
                <p:nvPr/>
              </p:nvSpPr>
              <p:spPr>
                <a:xfrm>
                  <a:off x="4498239" y="1553369"/>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内蒙古</a:t>
                  </a:r>
                </a:p>
              </p:txBody>
            </p:sp>
            <p:sp>
              <p:nvSpPr>
                <p:cNvPr id="195" name="TextBox 98">
                  <a:extLst>
                    <a:ext uri="{FF2B5EF4-FFF2-40B4-BE49-F238E27FC236}">
                      <a16:creationId xmlns:a16="http://schemas.microsoft.com/office/drawing/2014/main" id="{56AD46EE-52D8-AEF0-55DD-4F0B14F5FE85}"/>
                    </a:ext>
                  </a:extLst>
                </p:cNvPr>
                <p:cNvSpPr txBox="1"/>
                <p:nvPr/>
              </p:nvSpPr>
              <p:spPr>
                <a:xfrm>
                  <a:off x="3509442" y="2542898"/>
                  <a:ext cx="514130" cy="433808"/>
                </a:xfrm>
                <a:prstGeom prst="rect">
                  <a:avLst/>
                </a:prstGeom>
                <a:noFill/>
              </p:spPr>
              <p:txBody>
                <a:bodyPr vert="eaVert"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宁夏</a:t>
                  </a:r>
                </a:p>
              </p:txBody>
            </p:sp>
            <p:sp>
              <p:nvSpPr>
                <p:cNvPr id="196" name="TextBox 99">
                  <a:extLst>
                    <a:ext uri="{FF2B5EF4-FFF2-40B4-BE49-F238E27FC236}">
                      <a16:creationId xmlns:a16="http://schemas.microsoft.com/office/drawing/2014/main" id="{9CC9909B-5CB3-8FEC-C7A8-52F6C361F9D8}"/>
                    </a:ext>
                  </a:extLst>
                </p:cNvPr>
                <p:cNvSpPr txBox="1"/>
                <p:nvPr/>
              </p:nvSpPr>
              <p:spPr>
                <a:xfrm>
                  <a:off x="3137550" y="3603154"/>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四川</a:t>
                  </a:r>
                </a:p>
              </p:txBody>
            </p:sp>
            <p:sp>
              <p:nvSpPr>
                <p:cNvPr id="197" name="TextBox 100">
                  <a:extLst>
                    <a:ext uri="{FF2B5EF4-FFF2-40B4-BE49-F238E27FC236}">
                      <a16:creationId xmlns:a16="http://schemas.microsoft.com/office/drawing/2014/main" id="{B25BD637-A2E1-13CB-575B-4CE54BD1590D}"/>
                    </a:ext>
                  </a:extLst>
                </p:cNvPr>
                <p:cNvSpPr txBox="1"/>
                <p:nvPr/>
              </p:nvSpPr>
              <p:spPr>
                <a:xfrm>
                  <a:off x="2859017" y="457699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云南</a:t>
                  </a:r>
                </a:p>
              </p:txBody>
            </p:sp>
            <p:sp>
              <p:nvSpPr>
                <p:cNvPr id="198" name="TextBox 101">
                  <a:extLst>
                    <a:ext uri="{FF2B5EF4-FFF2-40B4-BE49-F238E27FC236}">
                      <a16:creationId xmlns:a16="http://schemas.microsoft.com/office/drawing/2014/main" id="{649CC2C8-B797-07C7-6B0C-A15D57F617C7}"/>
                    </a:ext>
                  </a:extLst>
                </p:cNvPr>
                <p:cNvSpPr txBox="1"/>
                <p:nvPr/>
              </p:nvSpPr>
              <p:spPr>
                <a:xfrm>
                  <a:off x="4023572" y="5447313"/>
                  <a:ext cx="564532" cy="30265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400">
                      <a:solidFill>
                        <a:schemeClr val="bg1"/>
                      </a:solidFill>
                      <a:cs typeface="+mn-ea"/>
                      <a:sym typeface="+mn-lt"/>
                    </a:rPr>
                    <a:t>海南</a:t>
                  </a:r>
                  <a:endParaRPr lang="zh-CN" altLang="en-US" sz="500">
                    <a:solidFill>
                      <a:schemeClr val="bg1"/>
                    </a:solidFill>
                    <a:cs typeface="+mn-ea"/>
                    <a:sym typeface="+mn-lt"/>
                  </a:endParaRPr>
                </a:p>
              </p:txBody>
            </p:sp>
            <p:sp>
              <p:nvSpPr>
                <p:cNvPr id="199" name="TextBox 102">
                  <a:extLst>
                    <a:ext uri="{FF2B5EF4-FFF2-40B4-BE49-F238E27FC236}">
                      <a16:creationId xmlns:a16="http://schemas.microsoft.com/office/drawing/2014/main" id="{7FFA09B6-923C-2F61-1259-FA13E2FE215B}"/>
                    </a:ext>
                  </a:extLst>
                </p:cNvPr>
                <p:cNvSpPr txBox="1"/>
                <p:nvPr/>
              </p:nvSpPr>
              <p:spPr>
                <a:xfrm>
                  <a:off x="3917243" y="473247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广西</a:t>
                  </a:r>
                </a:p>
              </p:txBody>
            </p:sp>
            <p:sp>
              <p:nvSpPr>
                <p:cNvPr id="200" name="TextBox 103">
                  <a:extLst>
                    <a:ext uri="{FF2B5EF4-FFF2-40B4-BE49-F238E27FC236}">
                      <a16:creationId xmlns:a16="http://schemas.microsoft.com/office/drawing/2014/main" id="{39B98E9B-BB9F-D23C-785F-F0836F6449B5}"/>
                    </a:ext>
                  </a:extLst>
                </p:cNvPr>
                <p:cNvSpPr txBox="1"/>
                <p:nvPr/>
              </p:nvSpPr>
              <p:spPr>
                <a:xfrm>
                  <a:off x="3668010" y="423196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贵州</a:t>
                  </a:r>
                </a:p>
              </p:txBody>
            </p:sp>
            <p:sp>
              <p:nvSpPr>
                <p:cNvPr id="201" name="TextBox 104">
                  <a:extLst>
                    <a:ext uri="{FF2B5EF4-FFF2-40B4-BE49-F238E27FC236}">
                      <a16:creationId xmlns:a16="http://schemas.microsoft.com/office/drawing/2014/main" id="{60AA32E6-9706-BF54-9724-D24D3B075A52}"/>
                    </a:ext>
                  </a:extLst>
                </p:cNvPr>
                <p:cNvSpPr txBox="1"/>
                <p:nvPr/>
              </p:nvSpPr>
              <p:spPr>
                <a:xfrm>
                  <a:off x="3712679" y="377703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重庆</a:t>
                  </a:r>
                </a:p>
              </p:txBody>
            </p:sp>
            <p:sp>
              <p:nvSpPr>
                <p:cNvPr id="202" name="TextBox 105">
                  <a:extLst>
                    <a:ext uri="{FF2B5EF4-FFF2-40B4-BE49-F238E27FC236}">
                      <a16:creationId xmlns:a16="http://schemas.microsoft.com/office/drawing/2014/main" id="{F2BD699E-105A-8C32-AF7D-EBC01FB8FE37}"/>
                    </a:ext>
                  </a:extLst>
                </p:cNvPr>
                <p:cNvSpPr txBox="1"/>
                <p:nvPr/>
              </p:nvSpPr>
              <p:spPr>
                <a:xfrm>
                  <a:off x="3936520" y="309986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陕西</a:t>
                  </a:r>
                </a:p>
              </p:txBody>
            </p:sp>
            <p:sp>
              <p:nvSpPr>
                <p:cNvPr id="203" name="TextBox 106">
                  <a:extLst>
                    <a:ext uri="{FF2B5EF4-FFF2-40B4-BE49-F238E27FC236}">
                      <a16:creationId xmlns:a16="http://schemas.microsoft.com/office/drawing/2014/main" id="{A4B63D7C-8E80-9483-78F1-6F28D915E0C6}"/>
                    </a:ext>
                  </a:extLst>
                </p:cNvPr>
                <p:cNvSpPr txBox="1"/>
                <p:nvPr/>
              </p:nvSpPr>
              <p:spPr>
                <a:xfrm>
                  <a:off x="4332801" y="256020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山西</a:t>
                  </a:r>
                </a:p>
              </p:txBody>
            </p:sp>
            <p:sp>
              <p:nvSpPr>
                <p:cNvPr id="205" name="TextBox 107">
                  <a:extLst>
                    <a:ext uri="{FF2B5EF4-FFF2-40B4-BE49-F238E27FC236}">
                      <a16:creationId xmlns:a16="http://schemas.microsoft.com/office/drawing/2014/main" id="{3786F749-1EFE-42B2-F623-D2A3F3D5EC47}"/>
                    </a:ext>
                  </a:extLst>
                </p:cNvPr>
                <p:cNvSpPr txBox="1"/>
                <p:nvPr/>
              </p:nvSpPr>
              <p:spPr>
                <a:xfrm>
                  <a:off x="6025153" y="807169"/>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黑龙江</a:t>
                  </a:r>
                </a:p>
              </p:txBody>
            </p:sp>
            <p:sp>
              <p:nvSpPr>
                <p:cNvPr id="206" name="TextBox 108">
                  <a:extLst>
                    <a:ext uri="{FF2B5EF4-FFF2-40B4-BE49-F238E27FC236}">
                      <a16:creationId xmlns:a16="http://schemas.microsoft.com/office/drawing/2014/main" id="{6FA4AA91-F76C-516F-1DF8-208F29351072}"/>
                    </a:ext>
                  </a:extLst>
                </p:cNvPr>
                <p:cNvSpPr txBox="1"/>
                <p:nvPr/>
              </p:nvSpPr>
              <p:spPr>
                <a:xfrm>
                  <a:off x="5929609" y="137438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吉林</a:t>
                  </a:r>
                </a:p>
              </p:txBody>
            </p:sp>
            <p:sp>
              <p:nvSpPr>
                <p:cNvPr id="207" name="TextBox 109">
                  <a:extLst>
                    <a:ext uri="{FF2B5EF4-FFF2-40B4-BE49-F238E27FC236}">
                      <a16:creationId xmlns:a16="http://schemas.microsoft.com/office/drawing/2014/main" id="{DA38BC95-EF69-47C5-A45A-98A5922FE9B2}"/>
                    </a:ext>
                  </a:extLst>
                </p:cNvPr>
                <p:cNvSpPr txBox="1"/>
                <p:nvPr/>
              </p:nvSpPr>
              <p:spPr>
                <a:xfrm>
                  <a:off x="5673026" y="180777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辽宁</a:t>
                  </a:r>
                </a:p>
              </p:txBody>
            </p:sp>
            <p:sp>
              <p:nvSpPr>
                <p:cNvPr id="208" name="TextBox 110">
                  <a:extLst>
                    <a:ext uri="{FF2B5EF4-FFF2-40B4-BE49-F238E27FC236}">
                      <a16:creationId xmlns:a16="http://schemas.microsoft.com/office/drawing/2014/main" id="{10028EA1-F3CD-52E2-6BB3-B76694506899}"/>
                    </a:ext>
                  </a:extLst>
                </p:cNvPr>
                <p:cNvSpPr txBox="1"/>
                <p:nvPr/>
              </p:nvSpPr>
              <p:spPr>
                <a:xfrm>
                  <a:off x="4711921" y="235701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河北</a:t>
                  </a:r>
                </a:p>
              </p:txBody>
            </p:sp>
            <p:sp>
              <p:nvSpPr>
                <p:cNvPr id="209" name="TextBox 111">
                  <a:extLst>
                    <a:ext uri="{FF2B5EF4-FFF2-40B4-BE49-F238E27FC236}">
                      <a16:creationId xmlns:a16="http://schemas.microsoft.com/office/drawing/2014/main" id="{DA5968E4-3E46-05B6-D85A-79A1EEF59D5F}"/>
                    </a:ext>
                  </a:extLst>
                </p:cNvPr>
                <p:cNvSpPr txBox="1"/>
                <p:nvPr/>
              </p:nvSpPr>
              <p:spPr>
                <a:xfrm>
                  <a:off x="5124014" y="267231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山东</a:t>
                  </a:r>
                </a:p>
              </p:txBody>
            </p:sp>
            <p:sp>
              <p:nvSpPr>
                <p:cNvPr id="210" name="TextBox 112">
                  <a:extLst>
                    <a:ext uri="{FF2B5EF4-FFF2-40B4-BE49-F238E27FC236}">
                      <a16:creationId xmlns:a16="http://schemas.microsoft.com/office/drawing/2014/main" id="{82BF80D8-BC6B-0537-0E82-3823EBB8C799}"/>
                    </a:ext>
                  </a:extLst>
                </p:cNvPr>
                <p:cNvSpPr txBox="1"/>
                <p:nvPr/>
              </p:nvSpPr>
              <p:spPr>
                <a:xfrm>
                  <a:off x="4528512" y="311302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河南</a:t>
                  </a:r>
                </a:p>
              </p:txBody>
            </p:sp>
            <p:sp>
              <p:nvSpPr>
                <p:cNvPr id="211" name="TextBox 113">
                  <a:extLst>
                    <a:ext uri="{FF2B5EF4-FFF2-40B4-BE49-F238E27FC236}">
                      <a16:creationId xmlns:a16="http://schemas.microsoft.com/office/drawing/2014/main" id="{A490BD2D-503B-C755-AD56-16C3656A2BD0}"/>
                    </a:ext>
                  </a:extLst>
                </p:cNvPr>
                <p:cNvSpPr txBox="1"/>
                <p:nvPr/>
              </p:nvSpPr>
              <p:spPr>
                <a:xfrm>
                  <a:off x="4439223" y="357721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湖北</a:t>
                  </a:r>
                </a:p>
              </p:txBody>
            </p:sp>
            <p:sp>
              <p:nvSpPr>
                <p:cNvPr id="212" name="TextBox 114">
                  <a:extLst>
                    <a:ext uri="{FF2B5EF4-FFF2-40B4-BE49-F238E27FC236}">
                      <a16:creationId xmlns:a16="http://schemas.microsoft.com/office/drawing/2014/main" id="{0C64C794-86D5-16ED-2105-371E5F031BCD}"/>
                    </a:ext>
                  </a:extLst>
                </p:cNvPr>
                <p:cNvSpPr txBox="1"/>
                <p:nvPr/>
              </p:nvSpPr>
              <p:spPr>
                <a:xfrm>
                  <a:off x="4340984" y="4092602"/>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湖南</a:t>
                  </a:r>
                </a:p>
              </p:txBody>
            </p:sp>
            <p:sp>
              <p:nvSpPr>
                <p:cNvPr id="213" name="TextBox 115">
                  <a:extLst>
                    <a:ext uri="{FF2B5EF4-FFF2-40B4-BE49-F238E27FC236}">
                      <a16:creationId xmlns:a16="http://schemas.microsoft.com/office/drawing/2014/main" id="{0B47F613-46D6-ACFD-394C-FB90ABA70DEC}"/>
                    </a:ext>
                  </a:extLst>
                </p:cNvPr>
                <p:cNvSpPr txBox="1"/>
                <p:nvPr/>
              </p:nvSpPr>
              <p:spPr>
                <a:xfrm>
                  <a:off x="4636821" y="472004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广东</a:t>
                  </a:r>
                </a:p>
              </p:txBody>
            </p:sp>
            <p:sp>
              <p:nvSpPr>
                <p:cNvPr id="214" name="TextBox 116">
                  <a:extLst>
                    <a:ext uri="{FF2B5EF4-FFF2-40B4-BE49-F238E27FC236}">
                      <a16:creationId xmlns:a16="http://schemas.microsoft.com/office/drawing/2014/main" id="{3D10E562-82BA-BE68-3150-7FD21FBC8567}"/>
                    </a:ext>
                  </a:extLst>
                </p:cNvPr>
                <p:cNvSpPr txBox="1"/>
                <p:nvPr/>
              </p:nvSpPr>
              <p:spPr>
                <a:xfrm>
                  <a:off x="4871045" y="409024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江西</a:t>
                  </a:r>
                </a:p>
              </p:txBody>
            </p:sp>
            <p:sp>
              <p:nvSpPr>
                <p:cNvPr id="215" name="TextBox 117">
                  <a:extLst>
                    <a:ext uri="{FF2B5EF4-FFF2-40B4-BE49-F238E27FC236}">
                      <a16:creationId xmlns:a16="http://schemas.microsoft.com/office/drawing/2014/main" id="{9B83EFA0-F289-7D14-9F95-B99F3FB0D3CA}"/>
                    </a:ext>
                  </a:extLst>
                </p:cNvPr>
                <p:cNvSpPr txBox="1"/>
                <p:nvPr/>
              </p:nvSpPr>
              <p:spPr>
                <a:xfrm>
                  <a:off x="5160263" y="430844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福建</a:t>
                  </a:r>
                </a:p>
              </p:txBody>
            </p:sp>
            <p:sp>
              <p:nvSpPr>
                <p:cNvPr id="216" name="TextBox 118">
                  <a:extLst>
                    <a:ext uri="{FF2B5EF4-FFF2-40B4-BE49-F238E27FC236}">
                      <a16:creationId xmlns:a16="http://schemas.microsoft.com/office/drawing/2014/main" id="{486D8FEC-68BD-419E-80B1-D3E848649947}"/>
                    </a:ext>
                  </a:extLst>
                </p:cNvPr>
                <p:cNvSpPr txBox="1"/>
                <p:nvPr/>
              </p:nvSpPr>
              <p:spPr>
                <a:xfrm>
                  <a:off x="4998702" y="3453613"/>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安徽</a:t>
                  </a:r>
                </a:p>
              </p:txBody>
            </p:sp>
            <p:sp>
              <p:nvSpPr>
                <p:cNvPr id="217" name="TextBox 119">
                  <a:extLst>
                    <a:ext uri="{FF2B5EF4-FFF2-40B4-BE49-F238E27FC236}">
                      <a16:creationId xmlns:a16="http://schemas.microsoft.com/office/drawing/2014/main" id="{129D3E4F-8CDA-6AE8-F6A7-654BF34FD229}"/>
                    </a:ext>
                  </a:extLst>
                </p:cNvPr>
                <p:cNvSpPr txBox="1"/>
                <p:nvPr/>
              </p:nvSpPr>
              <p:spPr>
                <a:xfrm>
                  <a:off x="5253598" y="3107622"/>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江苏</a:t>
                  </a:r>
                </a:p>
              </p:txBody>
            </p:sp>
            <p:sp>
              <p:nvSpPr>
                <p:cNvPr id="218" name="TextBox 120">
                  <a:extLst>
                    <a:ext uri="{FF2B5EF4-FFF2-40B4-BE49-F238E27FC236}">
                      <a16:creationId xmlns:a16="http://schemas.microsoft.com/office/drawing/2014/main" id="{B55BBAE5-52A5-6E92-8017-F0CE0A8696ED}"/>
                    </a:ext>
                  </a:extLst>
                </p:cNvPr>
                <p:cNvSpPr txBox="1"/>
                <p:nvPr/>
              </p:nvSpPr>
              <p:spPr>
                <a:xfrm>
                  <a:off x="5416797" y="381092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浙江</a:t>
                  </a:r>
                </a:p>
              </p:txBody>
            </p:sp>
            <p:sp>
              <p:nvSpPr>
                <p:cNvPr id="219" name="TextBox 121">
                  <a:extLst>
                    <a:ext uri="{FF2B5EF4-FFF2-40B4-BE49-F238E27FC236}">
                      <a16:creationId xmlns:a16="http://schemas.microsoft.com/office/drawing/2014/main" id="{A14BE7B7-7E9E-71A3-DD6E-F26C7AC5BDA5}"/>
                    </a:ext>
                  </a:extLst>
                </p:cNvPr>
                <p:cNvSpPr txBox="1"/>
                <p:nvPr/>
              </p:nvSpPr>
              <p:spPr>
                <a:xfrm>
                  <a:off x="4975791" y="502054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香港</a:t>
                  </a:r>
                </a:p>
              </p:txBody>
            </p:sp>
            <p:sp>
              <p:nvSpPr>
                <p:cNvPr id="220" name="TextBox 122">
                  <a:extLst>
                    <a:ext uri="{FF2B5EF4-FFF2-40B4-BE49-F238E27FC236}">
                      <a16:creationId xmlns:a16="http://schemas.microsoft.com/office/drawing/2014/main" id="{7A5AE961-F8AA-AEE8-C6BB-E1CDE37E7C35}"/>
                    </a:ext>
                  </a:extLst>
                </p:cNvPr>
                <p:cNvSpPr txBox="1"/>
                <p:nvPr/>
              </p:nvSpPr>
              <p:spPr>
                <a:xfrm>
                  <a:off x="5626747" y="4586740"/>
                  <a:ext cx="514129" cy="433807"/>
                </a:xfrm>
                <a:prstGeom prst="rect">
                  <a:avLst/>
                </a:prstGeom>
                <a:noFill/>
              </p:spPr>
              <p:txBody>
                <a:bodyPr vert="eaVert"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台湾</a:t>
                  </a:r>
                </a:p>
              </p:txBody>
            </p:sp>
            <p:sp>
              <p:nvSpPr>
                <p:cNvPr id="221" name="TextBox 123">
                  <a:extLst>
                    <a:ext uri="{FF2B5EF4-FFF2-40B4-BE49-F238E27FC236}">
                      <a16:creationId xmlns:a16="http://schemas.microsoft.com/office/drawing/2014/main" id="{64F1594C-507A-E229-06CF-917CFEE34D9B}"/>
                    </a:ext>
                  </a:extLst>
                </p:cNvPr>
                <p:cNvSpPr txBox="1"/>
                <p:nvPr/>
              </p:nvSpPr>
              <p:spPr>
                <a:xfrm>
                  <a:off x="4621287" y="514172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澳门</a:t>
                  </a:r>
                </a:p>
              </p:txBody>
            </p:sp>
            <p:sp>
              <p:nvSpPr>
                <p:cNvPr id="222" name="TextBox 124">
                  <a:extLst>
                    <a:ext uri="{FF2B5EF4-FFF2-40B4-BE49-F238E27FC236}">
                      <a16:creationId xmlns:a16="http://schemas.microsoft.com/office/drawing/2014/main" id="{F6F9B071-C346-0FE0-D290-59DBD81678B7}"/>
                    </a:ext>
                  </a:extLst>
                </p:cNvPr>
                <p:cNvSpPr txBox="1"/>
                <p:nvPr/>
              </p:nvSpPr>
              <p:spPr>
                <a:xfrm>
                  <a:off x="5847109" y="341745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上海</a:t>
                  </a:r>
                </a:p>
              </p:txBody>
            </p:sp>
            <p:sp>
              <p:nvSpPr>
                <p:cNvPr id="223" name="TextBox 125">
                  <a:extLst>
                    <a:ext uri="{FF2B5EF4-FFF2-40B4-BE49-F238E27FC236}">
                      <a16:creationId xmlns:a16="http://schemas.microsoft.com/office/drawing/2014/main" id="{B5FCB98C-78C8-7246-4443-BEADB0CB22DA}"/>
                    </a:ext>
                  </a:extLst>
                </p:cNvPr>
                <p:cNvSpPr txBox="1"/>
                <p:nvPr/>
              </p:nvSpPr>
              <p:spPr>
                <a:xfrm>
                  <a:off x="5168327" y="2270408"/>
                  <a:ext cx="614939" cy="33292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天津</a:t>
                  </a:r>
                </a:p>
              </p:txBody>
            </p:sp>
            <p:sp>
              <p:nvSpPr>
                <p:cNvPr id="224" name="TextBox 97">
                  <a:extLst>
                    <a:ext uri="{FF2B5EF4-FFF2-40B4-BE49-F238E27FC236}">
                      <a16:creationId xmlns:a16="http://schemas.microsoft.com/office/drawing/2014/main" id="{94D0BA9D-F71C-C75F-A391-ED724491A830}"/>
                    </a:ext>
                  </a:extLst>
                </p:cNvPr>
                <p:cNvSpPr txBox="1"/>
                <p:nvPr/>
              </p:nvSpPr>
              <p:spPr>
                <a:xfrm>
                  <a:off x="5992420" y="4240457"/>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钓鱼岛</a:t>
                  </a:r>
                </a:p>
              </p:txBody>
            </p:sp>
          </p:grpSp>
          <p:sp>
            <p:nvSpPr>
              <p:cNvPr id="55" name="TextBox 128">
                <a:extLst>
                  <a:ext uri="{FF2B5EF4-FFF2-40B4-BE49-F238E27FC236}">
                    <a16:creationId xmlns:a16="http://schemas.microsoft.com/office/drawing/2014/main" id="{6D1950B0-477F-8019-2700-24D22CD3114B}"/>
                  </a:ext>
                </a:extLst>
              </p:cNvPr>
              <p:cNvSpPr txBox="1"/>
              <p:nvPr/>
            </p:nvSpPr>
            <p:spPr>
              <a:xfrm>
                <a:off x="4861593" y="1979862"/>
                <a:ext cx="517660" cy="255760"/>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rgbClr val="FF0000"/>
                    </a:solidFill>
                    <a:cs typeface="+mn-ea"/>
                    <a:sym typeface="+mn-lt"/>
                  </a:rPr>
                  <a:t>北京</a:t>
                </a:r>
              </a:p>
            </p:txBody>
          </p:sp>
          <p:sp>
            <p:nvSpPr>
              <p:cNvPr id="56" name="任意多边形 52">
                <a:extLst>
                  <a:ext uri="{FF2B5EF4-FFF2-40B4-BE49-F238E27FC236}">
                    <a16:creationId xmlns:a16="http://schemas.microsoft.com/office/drawing/2014/main" id="{2A488568-ADBC-DA71-52D7-D561DE4C57D8}"/>
                  </a:ext>
                </a:extLst>
              </p:cNvPr>
              <p:cNvSpPr/>
              <p:nvPr/>
            </p:nvSpPr>
            <p:spPr>
              <a:xfrm>
                <a:off x="6249071" y="4448100"/>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57" name="南海诸岛">
                <a:extLst>
                  <a:ext uri="{FF2B5EF4-FFF2-40B4-BE49-F238E27FC236}">
                    <a16:creationId xmlns:a16="http://schemas.microsoft.com/office/drawing/2014/main" id="{E88086E2-B479-93BD-0D86-3029CA6A4B73}"/>
                  </a:ext>
                </a:extLst>
              </p:cNvPr>
              <p:cNvGrpSpPr/>
              <p:nvPr/>
            </p:nvGrpSpPr>
            <p:grpSpPr>
              <a:xfrm>
                <a:off x="6452200" y="4518540"/>
                <a:ext cx="906453" cy="1148563"/>
                <a:chOff x="6452200" y="4518540"/>
                <a:chExt cx="906453" cy="1148563"/>
              </a:xfrm>
            </p:grpSpPr>
            <p:pic>
              <p:nvPicPr>
                <p:cNvPr id="58" name="图片 57">
                  <a:extLst>
                    <a:ext uri="{FF2B5EF4-FFF2-40B4-BE49-F238E27FC236}">
                      <a16:creationId xmlns:a16="http://schemas.microsoft.com/office/drawing/2014/main" id="{B1192CF4-9C72-DEC8-1CE6-BB52A59A86D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464678" y="4530971"/>
                  <a:ext cx="749301" cy="1058082"/>
                </a:xfrm>
                <a:prstGeom prst="rect">
                  <a:avLst/>
                </a:prstGeom>
              </p:spPr>
            </p:pic>
            <p:sp>
              <p:nvSpPr>
                <p:cNvPr id="59" name="矩形 58">
                  <a:extLst>
                    <a:ext uri="{FF2B5EF4-FFF2-40B4-BE49-F238E27FC236}">
                      <a16:creationId xmlns:a16="http://schemas.microsoft.com/office/drawing/2014/main" id="{62B0CB69-4D8F-E50E-46B3-0554D087091E}"/>
                    </a:ext>
                  </a:extLst>
                </p:cNvPr>
                <p:cNvSpPr/>
                <p:nvPr/>
              </p:nvSpPr>
              <p:spPr>
                <a:xfrm>
                  <a:off x="6452200" y="4518540"/>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a:cs typeface="+mn-ea"/>
                    <a:sym typeface="+mn-lt"/>
                  </a:endParaRPr>
                </a:p>
              </p:txBody>
            </p:sp>
            <p:sp>
              <p:nvSpPr>
                <p:cNvPr id="60" name="矩形 59">
                  <a:extLst>
                    <a:ext uri="{FF2B5EF4-FFF2-40B4-BE49-F238E27FC236}">
                      <a16:creationId xmlns:a16="http://schemas.microsoft.com/office/drawing/2014/main" id="{E712846E-349B-6EF0-1A36-23240B367FA6}"/>
                    </a:ext>
                  </a:extLst>
                </p:cNvPr>
                <p:cNvSpPr/>
                <p:nvPr/>
              </p:nvSpPr>
              <p:spPr>
                <a:xfrm>
                  <a:off x="6682388" y="5403580"/>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a:cs typeface="+mn-ea"/>
                    <a:sym typeface="+mn-lt"/>
                  </a:endParaRPr>
                </a:p>
              </p:txBody>
            </p:sp>
            <p:sp>
              <p:nvSpPr>
                <p:cNvPr id="61" name="TextBox 56">
                  <a:extLst>
                    <a:ext uri="{FF2B5EF4-FFF2-40B4-BE49-F238E27FC236}">
                      <a16:creationId xmlns:a16="http://schemas.microsoft.com/office/drawing/2014/main" id="{2686FEC1-4803-D675-31EB-AD1859D93B43}"/>
                    </a:ext>
                  </a:extLst>
                </p:cNvPr>
                <p:cNvSpPr txBox="1"/>
                <p:nvPr/>
              </p:nvSpPr>
              <p:spPr>
                <a:xfrm>
                  <a:off x="6592501" y="5364448"/>
                  <a:ext cx="766152" cy="30265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400">
                      <a:solidFill>
                        <a:schemeClr val="bg1"/>
                      </a:solidFill>
                      <a:cs typeface="+mn-ea"/>
                      <a:sym typeface="+mn-lt"/>
                    </a:rPr>
                    <a:t>南海诸岛</a:t>
                  </a:r>
                </a:p>
              </p:txBody>
            </p:sp>
          </p:grpSp>
        </p:grpSp>
        <p:grpSp>
          <p:nvGrpSpPr>
            <p:cNvPr id="6" name="组合 5">
              <a:extLst>
                <a:ext uri="{FF2B5EF4-FFF2-40B4-BE49-F238E27FC236}">
                  <a16:creationId xmlns:a16="http://schemas.microsoft.com/office/drawing/2014/main" id="{07FACA5A-9B3E-B341-9022-C499CEFB96B5}"/>
                </a:ext>
              </a:extLst>
            </p:cNvPr>
            <p:cNvGrpSpPr/>
            <p:nvPr/>
          </p:nvGrpSpPr>
          <p:grpSpPr>
            <a:xfrm>
              <a:off x="202272" y="2113975"/>
              <a:ext cx="413931" cy="597951"/>
              <a:chOff x="202272" y="2113975"/>
              <a:chExt cx="352492" cy="565885"/>
            </a:xfrm>
          </p:grpSpPr>
          <p:grpSp>
            <p:nvGrpSpPr>
              <p:cNvPr id="7" name="组合 6">
                <a:extLst>
                  <a:ext uri="{FF2B5EF4-FFF2-40B4-BE49-F238E27FC236}">
                    <a16:creationId xmlns:a16="http://schemas.microsoft.com/office/drawing/2014/main" id="{F474266C-CAB1-3AC9-3F25-FADCC15E3642}"/>
                  </a:ext>
                </a:extLst>
              </p:cNvPr>
              <p:cNvGrpSpPr/>
              <p:nvPr/>
            </p:nvGrpSpPr>
            <p:grpSpPr>
              <a:xfrm>
                <a:off x="202272" y="2161307"/>
                <a:ext cx="90694" cy="448364"/>
                <a:chOff x="202272" y="2161307"/>
                <a:chExt cx="90694" cy="448364"/>
              </a:xfrm>
            </p:grpSpPr>
            <p:sp>
              <p:nvSpPr>
                <p:cNvPr id="15" name="矩形 14">
                  <a:extLst>
                    <a:ext uri="{FF2B5EF4-FFF2-40B4-BE49-F238E27FC236}">
                      <a16:creationId xmlns:a16="http://schemas.microsoft.com/office/drawing/2014/main" id="{EDA83D24-3152-0481-8419-124109AC3B0C}"/>
                    </a:ext>
                  </a:extLst>
                </p:cNvPr>
                <p:cNvSpPr/>
                <p:nvPr/>
              </p:nvSpPr>
              <p:spPr>
                <a:xfrm>
                  <a:off x="202272" y="2240907"/>
                  <a:ext cx="90000" cy="54000"/>
                </a:xfrm>
                <a:prstGeom prst="rect">
                  <a:avLst/>
                </a:prstGeom>
                <a:solidFill>
                  <a:srgbClr val="0984A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6" name="矩形 15">
                  <a:extLst>
                    <a:ext uri="{FF2B5EF4-FFF2-40B4-BE49-F238E27FC236}">
                      <a16:creationId xmlns:a16="http://schemas.microsoft.com/office/drawing/2014/main" id="{B2638A97-8BA4-7CEB-1024-5B35DE9D75D3}"/>
                    </a:ext>
                  </a:extLst>
                </p:cNvPr>
                <p:cNvSpPr/>
                <p:nvPr/>
              </p:nvSpPr>
              <p:spPr>
                <a:xfrm>
                  <a:off x="202966" y="2161307"/>
                  <a:ext cx="90000" cy="54000"/>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7" name="矩形 16">
                  <a:extLst>
                    <a:ext uri="{FF2B5EF4-FFF2-40B4-BE49-F238E27FC236}">
                      <a16:creationId xmlns:a16="http://schemas.microsoft.com/office/drawing/2014/main" id="{4733D180-1D52-96B4-E24F-249AF4E51DA4}"/>
                    </a:ext>
                  </a:extLst>
                </p:cNvPr>
                <p:cNvSpPr/>
                <p:nvPr/>
              </p:nvSpPr>
              <p:spPr>
                <a:xfrm>
                  <a:off x="202272" y="2398973"/>
                  <a:ext cx="90000" cy="54000"/>
                </a:xfrm>
                <a:prstGeom prst="rect">
                  <a:avLst/>
                </a:prstGeom>
                <a:solidFill>
                  <a:srgbClr val="3B8A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8" name="矩形 17">
                  <a:extLst>
                    <a:ext uri="{FF2B5EF4-FFF2-40B4-BE49-F238E27FC236}">
                      <a16:creationId xmlns:a16="http://schemas.microsoft.com/office/drawing/2014/main" id="{F42A7B6D-F994-FF6A-CDA6-B26614AAB3F6}"/>
                    </a:ext>
                  </a:extLst>
                </p:cNvPr>
                <p:cNvSpPr/>
                <p:nvPr/>
              </p:nvSpPr>
              <p:spPr>
                <a:xfrm>
                  <a:off x="202966" y="2319672"/>
                  <a:ext cx="90000" cy="5400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9" name="矩形 18">
                  <a:extLst>
                    <a:ext uri="{FF2B5EF4-FFF2-40B4-BE49-F238E27FC236}">
                      <a16:creationId xmlns:a16="http://schemas.microsoft.com/office/drawing/2014/main" id="{2723076E-0816-D87B-E073-C9586148BFEA}"/>
                    </a:ext>
                  </a:extLst>
                </p:cNvPr>
                <p:cNvSpPr/>
                <p:nvPr/>
              </p:nvSpPr>
              <p:spPr>
                <a:xfrm>
                  <a:off x="202272" y="2555671"/>
                  <a:ext cx="90000" cy="54000"/>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20" name="矩形 19">
                  <a:extLst>
                    <a:ext uri="{FF2B5EF4-FFF2-40B4-BE49-F238E27FC236}">
                      <a16:creationId xmlns:a16="http://schemas.microsoft.com/office/drawing/2014/main" id="{75A8B02F-4A36-BB90-3115-72BDF19A2A7C}"/>
                    </a:ext>
                  </a:extLst>
                </p:cNvPr>
                <p:cNvSpPr/>
                <p:nvPr/>
              </p:nvSpPr>
              <p:spPr>
                <a:xfrm>
                  <a:off x="202272" y="2476691"/>
                  <a:ext cx="90000" cy="54000"/>
                </a:xfrm>
                <a:prstGeom prst="rect">
                  <a:avLst/>
                </a:prstGeom>
                <a:solidFill>
                  <a:srgbClr val="75AED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grpSp>
          <p:grpSp>
            <p:nvGrpSpPr>
              <p:cNvPr id="8" name="组合 7">
                <a:extLst>
                  <a:ext uri="{FF2B5EF4-FFF2-40B4-BE49-F238E27FC236}">
                    <a16:creationId xmlns:a16="http://schemas.microsoft.com/office/drawing/2014/main" id="{916E471C-0E81-7B44-5378-C82A5EE319D5}"/>
                  </a:ext>
                </a:extLst>
              </p:cNvPr>
              <p:cNvGrpSpPr/>
              <p:nvPr/>
            </p:nvGrpSpPr>
            <p:grpSpPr>
              <a:xfrm>
                <a:off x="238515" y="2113975"/>
                <a:ext cx="316249" cy="565885"/>
                <a:chOff x="238515" y="2113975"/>
                <a:chExt cx="316249" cy="565885"/>
              </a:xfrm>
            </p:grpSpPr>
            <p:sp>
              <p:nvSpPr>
                <p:cNvPr id="9" name="文本框 103">
                  <a:extLst>
                    <a:ext uri="{FF2B5EF4-FFF2-40B4-BE49-F238E27FC236}">
                      <a16:creationId xmlns:a16="http://schemas.microsoft.com/office/drawing/2014/main" id="{C2085048-3018-DA31-1A13-611E329963C5}"/>
                    </a:ext>
                  </a:extLst>
                </p:cNvPr>
                <p:cNvSpPr txBox="1"/>
                <p:nvPr/>
              </p:nvSpPr>
              <p:spPr>
                <a:xfrm>
                  <a:off x="240181" y="2113975"/>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华北</a:t>
                  </a:r>
                </a:p>
              </p:txBody>
            </p:sp>
            <p:sp>
              <p:nvSpPr>
                <p:cNvPr id="10" name="文本框 105">
                  <a:extLst>
                    <a:ext uri="{FF2B5EF4-FFF2-40B4-BE49-F238E27FC236}">
                      <a16:creationId xmlns:a16="http://schemas.microsoft.com/office/drawing/2014/main" id="{ACF14158-CDC9-C6DC-9724-5E78BC408F00}"/>
                    </a:ext>
                  </a:extLst>
                </p:cNvPr>
                <p:cNvSpPr txBox="1"/>
                <p:nvPr/>
              </p:nvSpPr>
              <p:spPr>
                <a:xfrm>
                  <a:off x="239542" y="2191932"/>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东北</a:t>
                  </a:r>
                </a:p>
              </p:txBody>
            </p:sp>
            <p:sp>
              <p:nvSpPr>
                <p:cNvPr id="11" name="文本框 107">
                  <a:extLst>
                    <a:ext uri="{FF2B5EF4-FFF2-40B4-BE49-F238E27FC236}">
                      <a16:creationId xmlns:a16="http://schemas.microsoft.com/office/drawing/2014/main" id="{EBE20811-EBE9-4524-F4C3-3C7D3BE1AFB1}"/>
                    </a:ext>
                  </a:extLst>
                </p:cNvPr>
                <p:cNvSpPr txBox="1"/>
                <p:nvPr/>
              </p:nvSpPr>
              <p:spPr>
                <a:xfrm>
                  <a:off x="238515" y="2272859"/>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华东</a:t>
                  </a:r>
                </a:p>
              </p:txBody>
            </p:sp>
            <p:sp>
              <p:nvSpPr>
                <p:cNvPr id="12" name="文本框 109">
                  <a:extLst>
                    <a:ext uri="{FF2B5EF4-FFF2-40B4-BE49-F238E27FC236}">
                      <a16:creationId xmlns:a16="http://schemas.microsoft.com/office/drawing/2014/main" id="{B1307C2D-B5DD-53B5-8E49-33FC77EA27F9}"/>
                    </a:ext>
                  </a:extLst>
                </p:cNvPr>
                <p:cNvSpPr txBox="1"/>
                <p:nvPr/>
              </p:nvSpPr>
              <p:spPr>
                <a:xfrm>
                  <a:off x="240181" y="2510583"/>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中南</a:t>
                  </a:r>
                </a:p>
              </p:txBody>
            </p:sp>
            <p:sp>
              <p:nvSpPr>
                <p:cNvPr id="13" name="文本框 111">
                  <a:extLst>
                    <a:ext uri="{FF2B5EF4-FFF2-40B4-BE49-F238E27FC236}">
                      <a16:creationId xmlns:a16="http://schemas.microsoft.com/office/drawing/2014/main" id="{E202434F-3F89-90AE-6579-373BE1AD9B66}"/>
                    </a:ext>
                  </a:extLst>
                </p:cNvPr>
                <p:cNvSpPr txBox="1"/>
                <p:nvPr/>
              </p:nvSpPr>
              <p:spPr>
                <a:xfrm>
                  <a:off x="241858" y="2430730"/>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西南</a:t>
                  </a:r>
                </a:p>
              </p:txBody>
            </p:sp>
            <p:sp>
              <p:nvSpPr>
                <p:cNvPr id="14" name="文本框 113">
                  <a:extLst>
                    <a:ext uri="{FF2B5EF4-FFF2-40B4-BE49-F238E27FC236}">
                      <a16:creationId xmlns:a16="http://schemas.microsoft.com/office/drawing/2014/main" id="{AF6A9443-154E-1B43-F419-11D49C11CBE0}"/>
                    </a:ext>
                  </a:extLst>
                </p:cNvPr>
                <p:cNvSpPr txBox="1"/>
                <p:nvPr/>
              </p:nvSpPr>
              <p:spPr>
                <a:xfrm>
                  <a:off x="239154" y="2349803"/>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西北</a:t>
                  </a:r>
                </a:p>
              </p:txBody>
            </p:sp>
          </p:grpSp>
        </p:grpSp>
      </p:grpSp>
      <p:graphicFrame>
        <p:nvGraphicFramePr>
          <p:cNvPr id="233" name="图表 232">
            <a:extLst>
              <a:ext uri="{FF2B5EF4-FFF2-40B4-BE49-F238E27FC236}">
                <a16:creationId xmlns:a16="http://schemas.microsoft.com/office/drawing/2014/main" id="{00000000-0008-0000-0500-000008000000}"/>
              </a:ext>
            </a:extLst>
          </p:cNvPr>
          <p:cNvGraphicFramePr>
            <a:graphicFrameLocks/>
          </p:cNvGraphicFramePr>
          <p:nvPr>
            <p:extLst>
              <p:ext uri="{D42A27DB-BD31-4B8C-83A1-F6EECF244321}">
                <p14:modId xmlns:p14="http://schemas.microsoft.com/office/powerpoint/2010/main" val="1817644588"/>
              </p:ext>
            </p:extLst>
          </p:nvPr>
        </p:nvGraphicFramePr>
        <p:xfrm>
          <a:off x="4440227" y="1490074"/>
          <a:ext cx="4518179" cy="2809292"/>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205784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6A9B2F6D-D9B1-0E4F-8ECF-7B32141D9810}"/>
              </a:ext>
            </a:extLst>
          </p:cNvPr>
          <p:cNvSpPr txBox="1">
            <a:spLocks noGrp="1"/>
          </p:cNvSpPr>
          <p:nvPr>
            <p:ph type="title"/>
          </p:nvPr>
        </p:nvSpPr>
        <p:spPr>
          <a:xfrm>
            <a:off x="179388" y="433388"/>
            <a:ext cx="8229600" cy="369332"/>
          </a:xfrm>
          <a:prstGeom prst="rect">
            <a:avLst/>
          </a:prstGeom>
          <a:noFill/>
        </p:spPr>
        <p:txBody>
          <a:bodyPr wrap="square" rtlCol="0">
            <a:spAutoFit/>
          </a:bodyPr>
          <a:lstStyle/>
          <a:p>
            <a:r>
              <a:rPr lang="en-US" altLang="zh-CN" sz="2000" b="1" dirty="0">
                <a:solidFill>
                  <a:schemeClr val="tx1"/>
                </a:solidFill>
                <a:cs typeface="+mn-cs"/>
              </a:rPr>
              <a:t>2025</a:t>
            </a:r>
            <a:r>
              <a:rPr lang="zh-CN" altLang="en-US" sz="2000" b="1" dirty="0">
                <a:solidFill>
                  <a:schemeClr val="tx1"/>
                </a:solidFill>
                <a:cs typeface="+mn-cs"/>
              </a:rPr>
              <a:t>年全国二手车均价</a:t>
            </a:r>
          </a:p>
        </p:txBody>
      </p:sp>
      <p:sp>
        <p:nvSpPr>
          <p:cNvPr id="2" name="矩形 1">
            <a:extLst>
              <a:ext uri="{FF2B5EF4-FFF2-40B4-BE49-F238E27FC236}">
                <a16:creationId xmlns:a16="http://schemas.microsoft.com/office/drawing/2014/main" id="{23314308-DE97-4687-89FF-327BE0B1025C}"/>
              </a:ext>
            </a:extLst>
          </p:cNvPr>
          <p:cNvSpPr/>
          <p:nvPr/>
        </p:nvSpPr>
        <p:spPr>
          <a:xfrm>
            <a:off x="783167" y="5565867"/>
            <a:ext cx="8040234" cy="377411"/>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altLang="zh-CN" sz="1400" dirty="0">
                <a:latin typeface="微软雅黑" panose="020B0503020204020204" pitchFamily="34" charset="-122"/>
                <a:ea typeface="微软雅黑" panose="020B0503020204020204" pitchFamily="34" charset="-122"/>
              </a:rPr>
              <a:t>7</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月份，二手车交易均价为</a:t>
            </a: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6.38</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万元，较</a:t>
            </a: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6</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份</a:t>
            </a:r>
            <a:r>
              <a:rPr lang="zh-CN" altLang="en-US" sz="1400" dirty="0">
                <a:latin typeface="微软雅黑" panose="020B0503020204020204" pitchFamily="34" charset="-122"/>
                <a:ea typeface="微软雅黑" panose="020B0503020204020204" pitchFamily="34" charset="-122"/>
              </a:rPr>
              <a:t>下降</a:t>
            </a: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0.07</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万元，较去年同期</a:t>
            </a:r>
            <a:r>
              <a:rPr lang="zh-CN" altLang="en-US" sz="1400" dirty="0">
                <a:latin typeface="微软雅黑" panose="020B0503020204020204" pitchFamily="34" charset="-122"/>
                <a:ea typeface="微软雅黑" panose="020B0503020204020204" pitchFamily="34" charset="-122"/>
              </a:rPr>
              <a:t>下降</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了</a:t>
            </a:r>
            <a:r>
              <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0.13</a:t>
            </a: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万元。</a:t>
            </a:r>
            <a:endParaRPr kumimoji="0" lang="en-US"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graphicFrame>
        <p:nvGraphicFramePr>
          <p:cNvPr id="5" name="图表 4">
            <a:extLst>
              <a:ext uri="{FF2B5EF4-FFF2-40B4-BE49-F238E27FC236}">
                <a16:creationId xmlns:a16="http://schemas.microsoft.com/office/drawing/2014/main" id="{00000000-0008-0000-0500-000006000000}"/>
              </a:ext>
            </a:extLst>
          </p:cNvPr>
          <p:cNvGraphicFramePr>
            <a:graphicFrameLocks/>
          </p:cNvGraphicFramePr>
          <p:nvPr>
            <p:extLst>
              <p:ext uri="{D42A27DB-BD31-4B8C-83A1-F6EECF244321}">
                <p14:modId xmlns:p14="http://schemas.microsoft.com/office/powerpoint/2010/main" val="3433851794"/>
              </p:ext>
            </p:extLst>
          </p:nvPr>
        </p:nvGraphicFramePr>
        <p:xfrm>
          <a:off x="551883" y="1224420"/>
          <a:ext cx="8040234" cy="408268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771656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4163319" cy="646331"/>
          </a:xfrm>
          <a:prstGeom prst="rect">
            <a:avLst/>
          </a:prstGeom>
          <a:noFill/>
        </p:spPr>
        <p:txBody>
          <a:bodyPr wrap="none" rtlCol="0">
            <a:spAutoFit/>
          </a:bodyPr>
          <a:lstStyle/>
          <a:p>
            <a:r>
              <a:rPr lang="en-US" altLang="zh-CN" sz="3600" b="1" dirty="0">
                <a:latin typeface="微软雅黑" panose="020B0503020204020204" pitchFamily="34" charset="-122"/>
                <a:ea typeface="微软雅黑" panose="020B0503020204020204" pitchFamily="34" charset="-122"/>
              </a:rPr>
              <a:t>7</a:t>
            </a:r>
            <a:r>
              <a:rPr lang="zh-CN" altLang="en-US" sz="3600" b="1" dirty="0">
                <a:latin typeface="微软雅黑" panose="020B0503020204020204" pitchFamily="34" charset="-122"/>
                <a:ea typeface="微软雅黑" panose="020B0503020204020204" pitchFamily="34" charset="-122"/>
              </a:rPr>
              <a:t>月新能源市场概况</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 </a:t>
            </a:r>
            <a:r>
              <a:rPr lang="en-US" altLang="zh-CN" sz="3600" b="1" dirty="0">
                <a:solidFill>
                  <a:schemeClr val="bg1"/>
                </a:solidFill>
                <a:latin typeface="微软雅黑" panose="020B0503020204020204" pitchFamily="34" charset="-122"/>
                <a:ea typeface="微软雅黑" panose="020B0503020204020204" pitchFamily="34" charset="-122"/>
              </a:rPr>
              <a:t>02</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58435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FADC26B-358F-4836-9501-BEC6A35818D7}"/>
              </a:ext>
            </a:extLst>
          </p:cNvPr>
          <p:cNvSpPr txBox="1"/>
          <p:nvPr/>
        </p:nvSpPr>
        <p:spPr>
          <a:xfrm>
            <a:off x="228599" y="313267"/>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2025</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7</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月新能源二手车</a:t>
            </a:r>
            <a:r>
              <a:rPr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月度交易趋势</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endParaRPr>
          </a:p>
        </p:txBody>
      </p:sp>
      <p:sp>
        <p:nvSpPr>
          <p:cNvPr id="3" name="文本框 2">
            <a:extLst>
              <a:ext uri="{FF2B5EF4-FFF2-40B4-BE49-F238E27FC236}">
                <a16:creationId xmlns:a16="http://schemas.microsoft.com/office/drawing/2014/main" id="{52FA0963-110F-45C8-BB6A-A0AC382C4A61}"/>
              </a:ext>
            </a:extLst>
          </p:cNvPr>
          <p:cNvSpPr txBox="1"/>
          <p:nvPr/>
        </p:nvSpPr>
        <p:spPr>
          <a:xfrm>
            <a:off x="355005" y="6298512"/>
            <a:ext cx="1595309" cy="246221"/>
          </a:xfrm>
          <a:prstGeom prst="rect">
            <a:avLst/>
          </a:prstGeom>
          <a:noFill/>
        </p:spPr>
        <p:txBody>
          <a:bodyPr wrap="none" rtlCol="0">
            <a:spAutoFit/>
          </a:bodyPr>
          <a:lstStyle/>
          <a:p>
            <a:r>
              <a:rPr lang="zh-CN" altLang="en-US" sz="1000" b="1">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4" name="文本框 3">
            <a:extLst>
              <a:ext uri="{FF2B5EF4-FFF2-40B4-BE49-F238E27FC236}">
                <a16:creationId xmlns:a16="http://schemas.microsoft.com/office/drawing/2014/main" id="{2AE69905-BAAF-475C-AE17-D2891A1ECF5D}"/>
              </a:ext>
            </a:extLst>
          </p:cNvPr>
          <p:cNvSpPr txBox="1"/>
          <p:nvPr/>
        </p:nvSpPr>
        <p:spPr>
          <a:xfrm>
            <a:off x="303787" y="4732542"/>
            <a:ext cx="8765023" cy="889090"/>
          </a:xfrm>
          <a:prstGeom prst="rect">
            <a:avLst/>
          </a:prstGeom>
          <a:noFill/>
        </p:spPr>
        <p:txBody>
          <a:bodyPr wrap="square" rtlCol="0">
            <a:spAutoFit/>
          </a:bodyPr>
          <a:lstStyle/>
          <a:p>
            <a:pPr>
              <a:lnSpc>
                <a:spcPct val="200000"/>
              </a:lnSpc>
            </a:pPr>
            <a:r>
              <a:rPr lang="en-US" altLang="zh-CN" sz="1400" dirty="0">
                <a:latin typeface="微软雅黑" panose="020B0503020204020204" pitchFamily="34" charset="-122"/>
                <a:ea typeface="微软雅黑" panose="020B0503020204020204" pitchFamily="34" charset="-122"/>
              </a:rPr>
              <a:t>2025</a:t>
            </a:r>
            <a:r>
              <a:rPr lang="zh-CN" altLang="en-US" sz="1400" dirty="0">
                <a:latin typeface="微软雅黑" panose="020B0503020204020204" pitchFamily="34" charset="-122"/>
                <a:ea typeface="微软雅黑" panose="020B0503020204020204" pitchFamily="34" charset="-122"/>
              </a:rPr>
              <a:t>年</a:t>
            </a:r>
            <a:r>
              <a:rPr lang="en-US" altLang="zh-CN" sz="1400" dirty="0">
                <a:latin typeface="微软雅黑" panose="020B0503020204020204" pitchFamily="34" charset="-122"/>
                <a:ea typeface="微软雅黑" panose="020B0503020204020204" pitchFamily="34" charset="-122"/>
              </a:rPr>
              <a:t>7</a:t>
            </a:r>
            <a:r>
              <a:rPr lang="zh-CN" altLang="en-US" sz="1400" dirty="0">
                <a:latin typeface="微软雅黑" panose="020B0503020204020204" pitchFamily="34" charset="-122"/>
                <a:ea typeface="微软雅黑" panose="020B0503020204020204" pitchFamily="34" charset="-122"/>
              </a:rPr>
              <a:t>月，全国新能源二手车共交易了</a:t>
            </a:r>
            <a:r>
              <a:rPr lang="en-US" altLang="zh-CN" sz="1400" dirty="0">
                <a:latin typeface="微软雅黑" panose="020B0503020204020204" pitchFamily="34" charset="-122"/>
                <a:ea typeface="微软雅黑" panose="020B0503020204020204" pitchFamily="34" charset="-122"/>
              </a:rPr>
              <a:t>14.28</a:t>
            </a:r>
            <a:r>
              <a:rPr lang="zh-CN" altLang="en-US" sz="1400" dirty="0">
                <a:latin typeface="微软雅黑" panose="020B0503020204020204" pitchFamily="34" charset="-122"/>
                <a:ea typeface="微软雅黑" panose="020B0503020204020204" pitchFamily="34" charset="-122"/>
              </a:rPr>
              <a:t>万辆，环比</a:t>
            </a:r>
            <a:r>
              <a:rPr lang="en-US" altLang="zh-CN" sz="1400" dirty="0">
                <a:latin typeface="微软雅黑" panose="020B0503020204020204" pitchFamily="34" charset="-122"/>
                <a:ea typeface="微软雅黑" panose="020B0503020204020204" pitchFamily="34" charset="-122"/>
              </a:rPr>
              <a:t>6</a:t>
            </a:r>
            <a:r>
              <a:rPr lang="zh-CN" altLang="en-US" sz="1400" dirty="0">
                <a:latin typeface="微软雅黑" panose="020B0503020204020204" pitchFamily="34" charset="-122"/>
                <a:ea typeface="微软雅黑" panose="020B0503020204020204" pitchFamily="34" charset="-122"/>
              </a:rPr>
              <a:t>月份增长</a:t>
            </a:r>
            <a:r>
              <a:rPr lang="en-US" altLang="zh-CN" sz="1400" dirty="0">
                <a:latin typeface="微软雅黑" panose="020B0503020204020204" pitchFamily="34" charset="-122"/>
                <a:ea typeface="微软雅黑" panose="020B0503020204020204" pitchFamily="34" charset="-122"/>
              </a:rPr>
              <a:t>1.2%</a:t>
            </a:r>
            <a:r>
              <a:rPr lang="zh-CN" altLang="en-US" sz="1400" dirty="0">
                <a:latin typeface="微软雅黑" panose="020B0503020204020204" pitchFamily="34" charset="-122"/>
                <a:ea typeface="微软雅黑" panose="020B0503020204020204" pitchFamily="34" charset="-122"/>
              </a:rPr>
              <a:t>，同比去年同期增长了</a:t>
            </a:r>
            <a:r>
              <a:rPr lang="en-US" altLang="zh-CN" sz="1400" dirty="0">
                <a:latin typeface="微软雅黑" panose="020B0503020204020204" pitchFamily="34" charset="-122"/>
                <a:ea typeface="微软雅黑" panose="020B0503020204020204" pitchFamily="34" charset="-122"/>
              </a:rPr>
              <a:t>59%</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a:p>
            <a:pPr>
              <a:lnSpc>
                <a:spcPct val="200000"/>
              </a:lnSpc>
            </a:pPr>
            <a:r>
              <a:rPr lang="en-US" altLang="zh-CN" sz="1400" dirty="0">
                <a:latin typeface="微软雅黑" panose="020B0503020204020204" pitchFamily="34" charset="-122"/>
                <a:ea typeface="微软雅黑" panose="020B0503020204020204" pitchFamily="34" charset="-122"/>
              </a:rPr>
              <a:t>2025</a:t>
            </a:r>
            <a:r>
              <a:rPr lang="zh-CN" altLang="en-US" sz="1400" dirty="0">
                <a:latin typeface="微软雅黑" panose="020B0503020204020204" pitchFamily="34" charset="-122"/>
                <a:ea typeface="微软雅黑" panose="020B0503020204020204" pitchFamily="34" charset="-122"/>
              </a:rPr>
              <a:t>年</a:t>
            </a:r>
            <a:r>
              <a:rPr lang="en-US" altLang="zh-CN" sz="1400" dirty="0">
                <a:latin typeface="微软雅黑" panose="020B0503020204020204" pitchFamily="34" charset="-122"/>
                <a:ea typeface="微软雅黑" panose="020B0503020204020204" pitchFamily="34" charset="-122"/>
              </a:rPr>
              <a:t>1-7</a:t>
            </a:r>
            <a:r>
              <a:rPr lang="zh-CN" altLang="en-US" sz="1400" dirty="0">
                <a:latin typeface="微软雅黑" panose="020B0503020204020204" pitchFamily="34" charset="-122"/>
                <a:ea typeface="微软雅黑" panose="020B0503020204020204" pitchFamily="34" charset="-122"/>
              </a:rPr>
              <a:t>月，全国新能源二手车共交易了</a:t>
            </a:r>
            <a:r>
              <a:rPr lang="en-US" altLang="zh-CN" sz="1400" dirty="0">
                <a:latin typeface="微软雅黑" panose="020B0503020204020204" pitchFamily="34" charset="-122"/>
                <a:ea typeface="微软雅黑" panose="020B0503020204020204" pitchFamily="34" charset="-122"/>
              </a:rPr>
              <a:t>82.9</a:t>
            </a:r>
            <a:r>
              <a:rPr lang="zh-CN" altLang="en-US" sz="1400" dirty="0">
                <a:latin typeface="微软雅黑" panose="020B0503020204020204" pitchFamily="34" charset="-122"/>
                <a:ea typeface="微软雅黑" panose="020B0503020204020204" pitchFamily="34" charset="-122"/>
              </a:rPr>
              <a:t>万辆，较</a:t>
            </a:r>
            <a:r>
              <a:rPr lang="en-US" altLang="zh-CN" sz="1400" dirty="0">
                <a:latin typeface="微软雅黑" panose="020B0503020204020204" pitchFamily="34" charset="-122"/>
                <a:ea typeface="微软雅黑" panose="020B0503020204020204" pitchFamily="34" charset="-122"/>
              </a:rPr>
              <a:t>2024</a:t>
            </a:r>
            <a:r>
              <a:rPr lang="zh-CN" altLang="en-US" sz="1400" dirty="0">
                <a:latin typeface="微软雅黑" panose="020B0503020204020204" pitchFamily="34" charset="-122"/>
                <a:ea typeface="微软雅黑" panose="020B0503020204020204" pitchFamily="34" charset="-122"/>
              </a:rPr>
              <a:t>年同期增长</a:t>
            </a:r>
            <a:r>
              <a:rPr lang="en-US" altLang="zh-CN" sz="1400" dirty="0">
                <a:latin typeface="微软雅黑" panose="020B0503020204020204" pitchFamily="34" charset="-122"/>
                <a:ea typeface="微软雅黑" panose="020B0503020204020204" pitchFamily="34" charset="-122"/>
              </a:rPr>
              <a:t>39.1%</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p:txBody>
      </p:sp>
      <p:graphicFrame>
        <p:nvGraphicFramePr>
          <p:cNvPr id="6" name="图表 5">
            <a:extLst>
              <a:ext uri="{FF2B5EF4-FFF2-40B4-BE49-F238E27FC236}">
                <a16:creationId xmlns:a16="http://schemas.microsoft.com/office/drawing/2014/main" id="{00000000-0008-0000-1600-0000E2000000}"/>
              </a:ext>
            </a:extLst>
          </p:cNvPr>
          <p:cNvGraphicFramePr>
            <a:graphicFrameLocks/>
          </p:cNvGraphicFramePr>
          <p:nvPr>
            <p:extLst>
              <p:ext uri="{D42A27DB-BD31-4B8C-83A1-F6EECF244321}">
                <p14:modId xmlns:p14="http://schemas.microsoft.com/office/powerpoint/2010/main" val="3602735409"/>
              </p:ext>
            </p:extLst>
          </p:nvPr>
        </p:nvGraphicFramePr>
        <p:xfrm>
          <a:off x="187198" y="1236368"/>
          <a:ext cx="8769603" cy="325754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553221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FADC26B-358F-4836-9501-BEC6A35818D7}"/>
              </a:ext>
            </a:extLst>
          </p:cNvPr>
          <p:cNvSpPr txBox="1"/>
          <p:nvPr/>
        </p:nvSpPr>
        <p:spPr>
          <a:xfrm>
            <a:off x="228599" y="313267"/>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2025</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7</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月新能源二手车车型分析</a:t>
            </a:r>
          </a:p>
        </p:txBody>
      </p:sp>
      <p:sp>
        <p:nvSpPr>
          <p:cNvPr id="3" name="文本框 2">
            <a:extLst>
              <a:ext uri="{FF2B5EF4-FFF2-40B4-BE49-F238E27FC236}">
                <a16:creationId xmlns:a16="http://schemas.microsoft.com/office/drawing/2014/main" id="{52FA0963-110F-45C8-BB6A-A0AC382C4A61}"/>
              </a:ext>
            </a:extLst>
          </p:cNvPr>
          <p:cNvSpPr txBox="1"/>
          <p:nvPr/>
        </p:nvSpPr>
        <p:spPr>
          <a:xfrm>
            <a:off x="305386" y="6475899"/>
            <a:ext cx="1595309" cy="246221"/>
          </a:xfrm>
          <a:prstGeom prst="rect">
            <a:avLst/>
          </a:prstGeom>
          <a:noFill/>
        </p:spPr>
        <p:txBody>
          <a:bodyPr wrap="none" rtlCol="0">
            <a:spAutoFit/>
          </a:bodyPr>
          <a:lstStyle/>
          <a:p>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4" name="文本框 3">
            <a:extLst>
              <a:ext uri="{FF2B5EF4-FFF2-40B4-BE49-F238E27FC236}">
                <a16:creationId xmlns:a16="http://schemas.microsoft.com/office/drawing/2014/main" id="{2AE69905-BAAF-475C-AE17-D2891A1ECF5D}"/>
              </a:ext>
            </a:extLst>
          </p:cNvPr>
          <p:cNvSpPr txBox="1"/>
          <p:nvPr/>
        </p:nvSpPr>
        <p:spPr>
          <a:xfrm>
            <a:off x="444847" y="4621650"/>
            <a:ext cx="8342984" cy="1513941"/>
          </a:xfrm>
          <a:prstGeom prst="rect">
            <a:avLst/>
          </a:prstGeom>
          <a:noFill/>
        </p:spPr>
        <p:txBody>
          <a:bodyPr wrap="square" rtlCol="0">
            <a:spAutoFit/>
          </a:bodyPr>
          <a:lstStyle/>
          <a:p>
            <a:pPr>
              <a:lnSpc>
                <a:spcPct val="200000"/>
              </a:lnSpc>
            </a:pPr>
            <a:r>
              <a:rPr lang="en-US" altLang="zh-CN" sz="1200" dirty="0">
                <a:latin typeface="微软雅黑" panose="020B0503020204020204" pitchFamily="34" charset="-122"/>
                <a:ea typeface="微软雅黑" panose="020B0503020204020204" pitchFamily="34" charset="-122"/>
              </a:rPr>
              <a:t>2025</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7</a:t>
            </a:r>
            <a:r>
              <a:rPr lang="zh-CN" altLang="en-US" sz="1200" dirty="0">
                <a:latin typeface="微软雅黑" panose="020B0503020204020204" pitchFamily="34" charset="-122"/>
                <a:ea typeface="微软雅黑" panose="020B0503020204020204" pitchFamily="34" charset="-122"/>
              </a:rPr>
              <a:t>月，新能源乘用车中；</a:t>
            </a:r>
            <a:r>
              <a:rPr lang="en-US" altLang="zh-CN" sz="1200" dirty="0">
                <a:latin typeface="微软雅黑" panose="020B0503020204020204" pitchFamily="34" charset="-122"/>
                <a:ea typeface="微软雅黑" panose="020B0503020204020204" pitchFamily="34" charset="-122"/>
              </a:rPr>
              <a:t>A00</a:t>
            </a:r>
            <a:r>
              <a:rPr lang="zh-CN" altLang="en-US" sz="1200" dirty="0">
                <a:latin typeface="微软雅黑" panose="020B0503020204020204" pitchFamily="34" charset="-122"/>
                <a:ea typeface="微软雅黑" panose="020B0503020204020204" pitchFamily="34" charset="-122"/>
              </a:rPr>
              <a:t>级轿车占</a:t>
            </a:r>
            <a:r>
              <a:rPr lang="en-US" altLang="zh-CN" sz="1200" dirty="0">
                <a:latin typeface="微软雅黑" panose="020B0503020204020204" pitchFamily="34" charset="-122"/>
                <a:ea typeface="微软雅黑" panose="020B0503020204020204" pitchFamily="34" charset="-122"/>
              </a:rPr>
              <a:t>18.4%</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1.1</a:t>
            </a:r>
            <a:r>
              <a:rPr lang="zh-CN" altLang="en-US" sz="1200" dirty="0">
                <a:latin typeface="微软雅黑" panose="020B0503020204020204" pitchFamily="34" charset="-122"/>
                <a:ea typeface="微软雅黑" panose="020B0503020204020204" pitchFamily="34" charset="-122"/>
              </a:rPr>
              <a:t>个百分点； </a:t>
            </a:r>
            <a:r>
              <a:rPr lang="en-US" altLang="zh-CN" sz="1200" dirty="0">
                <a:latin typeface="微软雅黑" panose="020B0503020204020204" pitchFamily="34" charset="-122"/>
                <a:ea typeface="微软雅黑" panose="020B0503020204020204" pitchFamily="34" charset="-122"/>
              </a:rPr>
              <a:t>A0</a:t>
            </a:r>
            <a:r>
              <a:rPr lang="zh-CN" altLang="en-US" sz="1200" dirty="0">
                <a:latin typeface="微软雅黑" panose="020B0503020204020204" pitchFamily="34" charset="-122"/>
                <a:ea typeface="微软雅黑" panose="020B0503020204020204" pitchFamily="34" charset="-122"/>
              </a:rPr>
              <a:t>级轿车占</a:t>
            </a:r>
            <a:r>
              <a:rPr lang="en-US" altLang="zh-CN" sz="1200" dirty="0">
                <a:latin typeface="微软雅黑" panose="020B0503020204020204" pitchFamily="34" charset="-122"/>
                <a:ea typeface="微软雅黑" panose="020B0503020204020204" pitchFamily="34" charset="-122"/>
              </a:rPr>
              <a:t>8.3%</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0.5</a:t>
            </a:r>
            <a:r>
              <a:rPr lang="zh-CN" altLang="en-US" sz="1200" dirty="0">
                <a:latin typeface="微软雅黑" panose="020B0503020204020204" pitchFamily="34" charset="-122"/>
                <a:ea typeface="微软雅黑" panose="020B0503020204020204" pitchFamily="34" charset="-122"/>
              </a:rPr>
              <a:t>个百分点；</a:t>
            </a:r>
            <a:r>
              <a:rPr lang="en-US" altLang="zh-CN" sz="1200" dirty="0">
                <a:latin typeface="微软雅黑" panose="020B0503020204020204" pitchFamily="34" charset="-122"/>
                <a:ea typeface="微软雅黑" panose="020B0503020204020204" pitchFamily="34" charset="-122"/>
              </a:rPr>
              <a:t>A</a:t>
            </a:r>
            <a:r>
              <a:rPr lang="zh-CN" altLang="en-US" sz="1200" dirty="0">
                <a:latin typeface="微软雅黑" panose="020B0503020204020204" pitchFamily="34" charset="-122"/>
                <a:ea typeface="微软雅黑" panose="020B0503020204020204" pitchFamily="34" charset="-122"/>
              </a:rPr>
              <a:t>级轿车占</a:t>
            </a:r>
            <a:r>
              <a:rPr lang="en-US" altLang="zh-CN" sz="1200" dirty="0">
                <a:latin typeface="微软雅黑" panose="020B0503020204020204" pitchFamily="34" charset="-122"/>
                <a:ea typeface="微软雅黑" panose="020B0503020204020204" pitchFamily="34" charset="-122"/>
              </a:rPr>
              <a:t>18.7%</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0.4</a:t>
            </a:r>
            <a:r>
              <a:rPr lang="zh-CN" altLang="en-US" sz="1200" dirty="0">
                <a:latin typeface="微软雅黑" panose="020B0503020204020204" pitchFamily="34" charset="-122"/>
                <a:ea typeface="微软雅黑" panose="020B0503020204020204" pitchFamily="34" charset="-122"/>
              </a:rPr>
              <a:t>个百分点； </a:t>
            </a:r>
            <a:r>
              <a:rPr lang="en-US" altLang="zh-CN" sz="1200" dirty="0">
                <a:latin typeface="微软雅黑" panose="020B0503020204020204" pitchFamily="34" charset="-122"/>
                <a:ea typeface="微软雅黑" panose="020B0503020204020204" pitchFamily="34" charset="-122"/>
              </a:rPr>
              <a:t>B</a:t>
            </a:r>
            <a:r>
              <a:rPr lang="zh-CN" altLang="en-US" sz="1200" dirty="0">
                <a:latin typeface="微软雅黑" panose="020B0503020204020204" pitchFamily="34" charset="-122"/>
                <a:ea typeface="微软雅黑" panose="020B0503020204020204" pitchFamily="34" charset="-122"/>
              </a:rPr>
              <a:t>级轿车占</a:t>
            </a:r>
            <a:r>
              <a:rPr lang="en-US" altLang="zh-CN" sz="1200" dirty="0">
                <a:latin typeface="微软雅黑" panose="020B0503020204020204" pitchFamily="34" charset="-122"/>
                <a:ea typeface="微软雅黑" panose="020B0503020204020204" pitchFamily="34" charset="-122"/>
              </a:rPr>
              <a:t>10.9%</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0.4</a:t>
            </a:r>
            <a:r>
              <a:rPr lang="zh-CN" altLang="en-US" sz="1200" dirty="0">
                <a:latin typeface="微软雅黑" panose="020B0503020204020204" pitchFamily="34" charset="-122"/>
                <a:ea typeface="微软雅黑" panose="020B0503020204020204" pitchFamily="34" charset="-122"/>
              </a:rPr>
              <a:t>个百分点； </a:t>
            </a:r>
            <a:r>
              <a:rPr lang="en-US" altLang="zh-CN" sz="1200" dirty="0">
                <a:latin typeface="微软雅黑" panose="020B0503020204020204" pitchFamily="34" charset="-122"/>
                <a:ea typeface="微软雅黑" panose="020B0503020204020204" pitchFamily="34" charset="-122"/>
              </a:rPr>
              <a:t>C</a:t>
            </a:r>
            <a:r>
              <a:rPr lang="zh-CN" altLang="en-US" sz="1200" dirty="0">
                <a:latin typeface="微软雅黑" panose="020B0503020204020204" pitchFamily="34" charset="-122"/>
                <a:ea typeface="微软雅黑" panose="020B0503020204020204" pitchFamily="34" charset="-122"/>
              </a:rPr>
              <a:t>级车型占</a:t>
            </a:r>
            <a:r>
              <a:rPr lang="en-US" altLang="zh-CN" sz="1200" dirty="0">
                <a:latin typeface="微软雅黑" panose="020B0503020204020204" pitchFamily="34" charset="-122"/>
                <a:ea typeface="微软雅黑" panose="020B0503020204020204" pitchFamily="34" charset="-122"/>
              </a:rPr>
              <a:t>5.7%</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0.3</a:t>
            </a:r>
            <a:r>
              <a:rPr lang="zh-CN" altLang="en-US" sz="1200" dirty="0">
                <a:latin typeface="微软雅黑" panose="020B0503020204020204" pitchFamily="34" charset="-122"/>
                <a:ea typeface="微软雅黑" panose="020B0503020204020204" pitchFamily="34" charset="-122"/>
              </a:rPr>
              <a:t>个百分点； </a:t>
            </a:r>
            <a:r>
              <a:rPr lang="en-US" altLang="zh-CN" sz="1200" dirty="0">
                <a:latin typeface="微软雅黑" panose="020B0503020204020204" pitchFamily="34" charset="-122"/>
                <a:ea typeface="微软雅黑" panose="020B0503020204020204" pitchFamily="34" charset="-122"/>
              </a:rPr>
              <a:t>MPV</a:t>
            </a:r>
            <a:r>
              <a:rPr lang="zh-CN" altLang="en-US" sz="1200" dirty="0">
                <a:latin typeface="微软雅黑" panose="020B0503020204020204" pitchFamily="34" charset="-122"/>
                <a:ea typeface="微软雅黑" panose="020B0503020204020204" pitchFamily="34" charset="-122"/>
              </a:rPr>
              <a:t>车型占</a:t>
            </a:r>
            <a:r>
              <a:rPr lang="en-US" altLang="zh-CN" sz="1200" dirty="0">
                <a:latin typeface="微软雅黑" panose="020B0503020204020204" pitchFamily="34" charset="-122"/>
                <a:ea typeface="微软雅黑" panose="020B0503020204020204" pitchFamily="34" charset="-122"/>
              </a:rPr>
              <a:t>10.4%</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0.9</a:t>
            </a:r>
            <a:r>
              <a:rPr lang="zh-CN" altLang="en-US" sz="1200" dirty="0">
                <a:latin typeface="微软雅黑" panose="020B0503020204020204" pitchFamily="34" charset="-122"/>
                <a:ea typeface="微软雅黑" panose="020B0503020204020204" pitchFamily="34" charset="-122"/>
              </a:rPr>
              <a:t>个百分点； </a:t>
            </a:r>
            <a:r>
              <a:rPr lang="en-US" altLang="zh-CN" sz="1200" dirty="0">
                <a:latin typeface="微软雅黑" panose="020B0503020204020204" pitchFamily="34" charset="-122"/>
                <a:ea typeface="微软雅黑" panose="020B0503020204020204" pitchFamily="34" charset="-122"/>
              </a:rPr>
              <a:t>SUV</a:t>
            </a:r>
            <a:r>
              <a:rPr lang="zh-CN" altLang="en-US" sz="1200" dirty="0">
                <a:latin typeface="微软雅黑" panose="020B0503020204020204" pitchFamily="34" charset="-122"/>
                <a:ea typeface="微软雅黑" panose="020B0503020204020204" pitchFamily="34" charset="-122"/>
              </a:rPr>
              <a:t>车型占</a:t>
            </a:r>
            <a:r>
              <a:rPr lang="en-US" altLang="zh-CN" sz="1200" dirty="0">
                <a:latin typeface="微软雅黑" panose="020B0503020204020204" pitchFamily="34" charset="-122"/>
                <a:ea typeface="微软雅黑" panose="020B0503020204020204" pitchFamily="34" charset="-122"/>
              </a:rPr>
              <a:t>27.8%</a:t>
            </a:r>
            <a:r>
              <a:rPr lang="zh-CN" altLang="en-US" sz="1200" dirty="0">
                <a:latin typeface="微软雅黑" panose="020B0503020204020204" pitchFamily="34" charset="-122"/>
                <a:ea typeface="微软雅黑" panose="020B0503020204020204" pitchFamily="34" charset="-122"/>
              </a:rPr>
              <a:t>与上月基本持平。</a:t>
            </a:r>
          </a:p>
          <a:p>
            <a:pPr>
              <a:lnSpc>
                <a:spcPct val="200000"/>
              </a:lnSpc>
            </a:pPr>
            <a:r>
              <a:rPr lang="en-US" altLang="zh-CN" sz="1200" dirty="0">
                <a:latin typeface="微软雅黑" panose="020B0503020204020204" pitchFamily="34" charset="-122"/>
                <a:ea typeface="微软雅黑" panose="020B0503020204020204" pitchFamily="34" charset="-122"/>
              </a:rPr>
              <a:t>7</a:t>
            </a:r>
            <a:r>
              <a:rPr lang="zh-CN" altLang="en-US" sz="1200" dirty="0">
                <a:latin typeface="微软雅黑" panose="020B0503020204020204" pitchFamily="34" charset="-122"/>
                <a:ea typeface="微软雅黑" panose="020B0503020204020204" pitchFamily="34" charset="-122"/>
              </a:rPr>
              <a:t>月份，新能源二手车交易中，</a:t>
            </a:r>
            <a:r>
              <a:rPr lang="en-US" altLang="zh-CN" sz="1200" dirty="0">
                <a:latin typeface="微软雅黑" panose="020B0503020204020204" pitchFamily="34" charset="-122"/>
                <a:ea typeface="微软雅黑" panose="020B0503020204020204" pitchFamily="34" charset="-122"/>
              </a:rPr>
              <a:t>MPV</a:t>
            </a:r>
            <a:r>
              <a:rPr lang="zh-CN" altLang="en-US" sz="1200" dirty="0">
                <a:latin typeface="微软雅黑" panose="020B0503020204020204" pitchFamily="34" charset="-122"/>
                <a:ea typeface="微软雅黑" panose="020B0503020204020204" pitchFamily="34" charset="-122"/>
              </a:rPr>
              <a:t>车型的占比增长较快，</a:t>
            </a:r>
            <a:r>
              <a:rPr lang="en-US" altLang="zh-CN" sz="1200" dirty="0">
                <a:latin typeface="微软雅黑" panose="020B0503020204020204" pitchFamily="34" charset="-122"/>
                <a:ea typeface="微软雅黑" panose="020B0503020204020204" pitchFamily="34" charset="-122"/>
              </a:rPr>
              <a:t>A00</a:t>
            </a:r>
            <a:r>
              <a:rPr lang="zh-CN" altLang="en-US" sz="1200" dirty="0">
                <a:latin typeface="微软雅黑" panose="020B0503020204020204" pitchFamily="34" charset="-122"/>
                <a:ea typeface="微软雅黑" panose="020B0503020204020204" pitchFamily="34" charset="-122"/>
              </a:rPr>
              <a:t>级车型的交易份额则出现了较为明显的下滑。</a:t>
            </a:r>
          </a:p>
        </p:txBody>
      </p:sp>
      <p:grpSp>
        <p:nvGrpSpPr>
          <p:cNvPr id="11" name="组合 10">
            <a:extLst>
              <a:ext uri="{FF2B5EF4-FFF2-40B4-BE49-F238E27FC236}">
                <a16:creationId xmlns:a16="http://schemas.microsoft.com/office/drawing/2014/main" id="{00000000-0008-0000-1600-0000E0000000}"/>
              </a:ext>
            </a:extLst>
          </p:cNvPr>
          <p:cNvGrpSpPr/>
          <p:nvPr/>
        </p:nvGrpSpPr>
        <p:grpSpPr>
          <a:xfrm>
            <a:off x="268314" y="1181450"/>
            <a:ext cx="8696050" cy="3416197"/>
            <a:chOff x="0" y="0"/>
            <a:chExt cx="8125480" cy="3292393"/>
          </a:xfrm>
        </p:grpSpPr>
        <p:grpSp>
          <p:nvGrpSpPr>
            <p:cNvPr id="12" name="组合 11">
              <a:extLst>
                <a:ext uri="{FF2B5EF4-FFF2-40B4-BE49-F238E27FC236}">
                  <a16:creationId xmlns:a16="http://schemas.microsoft.com/office/drawing/2014/main" id="{00000000-0008-0000-1600-0000E5000000}"/>
                </a:ext>
              </a:extLst>
            </p:cNvPr>
            <p:cNvGrpSpPr/>
            <p:nvPr/>
          </p:nvGrpSpPr>
          <p:grpSpPr>
            <a:xfrm>
              <a:off x="0" y="509380"/>
              <a:ext cx="8125480" cy="2783013"/>
              <a:chOff x="0" y="509380"/>
              <a:chExt cx="8721534" cy="2580784"/>
            </a:xfrm>
          </p:grpSpPr>
          <p:graphicFrame>
            <p:nvGraphicFramePr>
              <p:cNvPr id="15" name="图表 14">
                <a:extLst>
                  <a:ext uri="{FF2B5EF4-FFF2-40B4-BE49-F238E27FC236}">
                    <a16:creationId xmlns:a16="http://schemas.microsoft.com/office/drawing/2014/main" id="{00000000-0008-0000-1600-0000E8000000}"/>
                  </a:ext>
                </a:extLst>
              </p:cNvPr>
              <p:cNvGraphicFramePr/>
              <p:nvPr>
                <p:extLst>
                  <p:ext uri="{D42A27DB-BD31-4B8C-83A1-F6EECF244321}">
                    <p14:modId xmlns:p14="http://schemas.microsoft.com/office/powerpoint/2010/main" val="3510455823"/>
                  </p:ext>
                </p:extLst>
              </p:nvPr>
            </p:nvGraphicFramePr>
            <p:xfrm>
              <a:off x="0" y="509380"/>
              <a:ext cx="4336611" cy="257108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 name="图表 15">
                <a:extLst>
                  <a:ext uri="{FF2B5EF4-FFF2-40B4-BE49-F238E27FC236}">
                    <a16:creationId xmlns:a16="http://schemas.microsoft.com/office/drawing/2014/main" id="{00000000-0008-0000-1600-0000E9000000}"/>
                  </a:ext>
                </a:extLst>
              </p:cNvPr>
              <p:cNvGraphicFramePr/>
              <p:nvPr>
                <p:extLst>
                  <p:ext uri="{D42A27DB-BD31-4B8C-83A1-F6EECF244321}">
                    <p14:modId xmlns:p14="http://schemas.microsoft.com/office/powerpoint/2010/main" val="3029954031"/>
                  </p:ext>
                </p:extLst>
              </p:nvPr>
            </p:nvGraphicFramePr>
            <p:xfrm>
              <a:off x="4384923" y="519075"/>
              <a:ext cx="4336611" cy="2571089"/>
            </p:xfrm>
            <a:graphic>
              <a:graphicData uri="http://schemas.openxmlformats.org/drawingml/2006/chart">
                <c:chart xmlns:c="http://schemas.openxmlformats.org/drawingml/2006/chart" xmlns:r="http://schemas.openxmlformats.org/officeDocument/2006/relationships" r:id="rId4"/>
              </a:graphicData>
            </a:graphic>
          </p:graphicFrame>
        </p:grpSp>
        <p:sp>
          <p:nvSpPr>
            <p:cNvPr id="13" name="文本框 4">
              <a:extLst>
                <a:ext uri="{FF2B5EF4-FFF2-40B4-BE49-F238E27FC236}">
                  <a16:creationId xmlns:a16="http://schemas.microsoft.com/office/drawing/2014/main" id="{00000000-0008-0000-1600-0000E6000000}"/>
                </a:ext>
              </a:extLst>
            </p:cNvPr>
            <p:cNvSpPr txBox="1"/>
            <p:nvPr/>
          </p:nvSpPr>
          <p:spPr>
            <a:xfrm>
              <a:off x="650228" y="17526"/>
              <a:ext cx="3209982" cy="349709"/>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a:solidFill>
                    <a:schemeClr val="tx1">
                      <a:lumMod val="65000"/>
                      <a:lumOff val="35000"/>
                    </a:schemeClr>
                  </a:solidFill>
                  <a:latin typeface="微软雅黑" panose="020B0503020204020204" pitchFamily="34" charset="-122"/>
                  <a:ea typeface="微软雅黑" panose="020B0503020204020204" pitchFamily="34" charset="-122"/>
                </a:rPr>
                <a:t>2025年7</a:t>
              </a:r>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rPr>
                <a:t>月新能源车型占比</a:t>
              </a:r>
              <a:endParaRPr lang="en-US" altLang="zh-CN" sz="1600" b="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文本框 4">
              <a:extLst>
                <a:ext uri="{FF2B5EF4-FFF2-40B4-BE49-F238E27FC236}">
                  <a16:creationId xmlns:a16="http://schemas.microsoft.com/office/drawing/2014/main" id="{00000000-0008-0000-1600-0000E7000000}"/>
                </a:ext>
              </a:extLst>
            </p:cNvPr>
            <p:cNvSpPr txBox="1"/>
            <p:nvPr/>
          </p:nvSpPr>
          <p:spPr>
            <a:xfrm>
              <a:off x="4738538" y="0"/>
              <a:ext cx="2849732" cy="349709"/>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2025年6</a:t>
              </a:r>
              <a:r>
                <a:rPr lang="zh-CN" altLang="en-US"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月</a:t>
              </a:r>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rPr>
                <a:t>新能源车型占比</a:t>
              </a:r>
              <a:endPar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25211337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a:extLst>
              <a:ext uri="{FF2B5EF4-FFF2-40B4-BE49-F238E27FC236}">
                <a16:creationId xmlns:a16="http://schemas.microsoft.com/office/drawing/2014/main" id="{CF67D236-C35E-4B44-95F7-2ECD1E5239D4}"/>
              </a:ext>
            </a:extLst>
          </p:cNvPr>
          <p:cNvSpPr txBox="1"/>
          <p:nvPr/>
        </p:nvSpPr>
        <p:spPr>
          <a:xfrm>
            <a:off x="228599" y="381000"/>
            <a:ext cx="8915401" cy="400110"/>
          </a:xfrm>
          <a:prstGeom prst="rect">
            <a:avLst/>
          </a:prstGeom>
          <a:noFill/>
        </p:spPr>
        <p:txBody>
          <a:bodyPr wrap="square" rtlCol="0">
            <a:spAutoFit/>
          </a:bodyPr>
          <a:lstStyle/>
          <a:p>
            <a:pPr eaLnBrk="0" fontAlgn="base" hangingPunct="0">
              <a:spcBef>
                <a:spcPct val="0"/>
              </a:spcBef>
              <a:spcAft>
                <a:spcPct val="0"/>
              </a:spcAft>
              <a:defRPr/>
            </a:pPr>
            <a:r>
              <a:rPr lang="en-US" altLang="zh-CN" sz="2000" b="1" dirty="0">
                <a:solidFill>
                  <a:srgbClr val="E7E6E6">
                    <a:lumMod val="25000"/>
                  </a:srgbClr>
                </a:solidFill>
                <a:latin typeface="微软雅黑" panose="020B0503020204020204" pitchFamily="34" charset="-122"/>
                <a:ea typeface="微软雅黑" panose="020B0503020204020204" pitchFamily="34" charset="-122"/>
              </a:rPr>
              <a:t>2025</a:t>
            </a:r>
            <a:r>
              <a:rPr lang="zh-CN" altLang="en-US" sz="2000" b="1" dirty="0">
                <a:solidFill>
                  <a:srgbClr val="E7E6E6">
                    <a:lumMod val="25000"/>
                  </a:srgbClr>
                </a:solidFill>
                <a:latin typeface="微软雅黑" panose="020B0503020204020204" pitchFamily="34" charset="-122"/>
                <a:ea typeface="微软雅黑" panose="020B0503020204020204" pitchFamily="34" charset="-122"/>
              </a:rPr>
              <a:t>年</a:t>
            </a:r>
            <a:r>
              <a:rPr lang="en-US" altLang="zh-CN" sz="2000" b="1" dirty="0">
                <a:solidFill>
                  <a:srgbClr val="E7E6E6">
                    <a:lumMod val="25000"/>
                  </a:srgbClr>
                </a:solidFill>
                <a:latin typeface="微软雅黑" panose="020B0503020204020204" pitchFamily="34" charset="-122"/>
                <a:ea typeface="微软雅黑" panose="020B0503020204020204" pitchFamily="34" charset="-122"/>
              </a:rPr>
              <a:t>7</a:t>
            </a:r>
            <a:r>
              <a:rPr lang="zh-CN" altLang="en-US" sz="2000" b="1" dirty="0">
                <a:solidFill>
                  <a:srgbClr val="E7E6E6">
                    <a:lumMod val="25000"/>
                  </a:srgbClr>
                </a:solidFill>
                <a:latin typeface="微软雅黑" panose="020B0503020204020204" pitchFamily="34" charset="-122"/>
                <a:ea typeface="微软雅黑" panose="020B0503020204020204" pitchFamily="34" charset="-122"/>
              </a:rPr>
              <a:t>月新能源二手车使用年限分析</a:t>
            </a:r>
          </a:p>
        </p:txBody>
      </p:sp>
      <p:sp>
        <p:nvSpPr>
          <p:cNvPr id="5" name="文本框 4">
            <a:extLst>
              <a:ext uri="{FF2B5EF4-FFF2-40B4-BE49-F238E27FC236}">
                <a16:creationId xmlns:a16="http://schemas.microsoft.com/office/drawing/2014/main" id="{1D768F75-3CA5-489F-8F52-104AF70BE11A}"/>
              </a:ext>
            </a:extLst>
          </p:cNvPr>
          <p:cNvSpPr txBox="1"/>
          <p:nvPr/>
        </p:nvSpPr>
        <p:spPr>
          <a:xfrm>
            <a:off x="332129" y="6403652"/>
            <a:ext cx="1595309"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注：数据不包含混动车型</a:t>
            </a:r>
          </a:p>
        </p:txBody>
      </p:sp>
      <p:sp>
        <p:nvSpPr>
          <p:cNvPr id="7" name="文本框 6">
            <a:extLst>
              <a:ext uri="{FF2B5EF4-FFF2-40B4-BE49-F238E27FC236}">
                <a16:creationId xmlns:a16="http://schemas.microsoft.com/office/drawing/2014/main" id="{11506FE8-CC65-4294-B402-5D07C61D2583}"/>
              </a:ext>
            </a:extLst>
          </p:cNvPr>
          <p:cNvSpPr txBox="1"/>
          <p:nvPr/>
        </p:nvSpPr>
        <p:spPr>
          <a:xfrm>
            <a:off x="313467" y="4490974"/>
            <a:ext cx="8367265" cy="1883272"/>
          </a:xfrm>
          <a:prstGeom prst="rect">
            <a:avLst/>
          </a:prstGeom>
          <a:noFill/>
        </p:spPr>
        <p:txBody>
          <a:bodyPr wrap="square" rtlCol="0">
            <a:spAutoFit/>
          </a:bodyPr>
          <a:lstStyle/>
          <a:p>
            <a:pPr>
              <a:lnSpc>
                <a:spcPct val="200000"/>
              </a:lnSpc>
              <a:defRPr/>
            </a:pPr>
            <a:r>
              <a:rPr lang="zh-CN" altLang="en-US" sz="1200" dirty="0">
                <a:latin typeface="微软雅黑" panose="020B0503020204020204" pitchFamily="34" charset="-122"/>
                <a:ea typeface="微软雅黑" panose="020B0503020204020204" pitchFamily="34" charset="-122"/>
              </a:rPr>
              <a:t>从车龄结构来看</a:t>
            </a:r>
            <a:r>
              <a:rPr lang="en-US" altLang="zh-CN" sz="1200" dirty="0">
                <a:latin typeface="微软雅黑" panose="020B0503020204020204" pitchFamily="34" charset="-122"/>
                <a:ea typeface="微软雅黑" panose="020B0503020204020204" pitchFamily="34" charset="-122"/>
              </a:rPr>
              <a:t>7</a:t>
            </a:r>
            <a:r>
              <a:rPr lang="zh-CN" altLang="en-US" sz="1200" dirty="0">
                <a:latin typeface="微软雅黑" panose="020B0503020204020204" pitchFamily="34" charset="-122"/>
                <a:ea typeface="微软雅黑" panose="020B0503020204020204" pitchFamily="34" charset="-122"/>
              </a:rPr>
              <a:t>月份，</a:t>
            </a:r>
            <a:r>
              <a:rPr lang="en-US" altLang="zh-CN" sz="1200" dirty="0">
                <a:latin typeface="微软雅黑" panose="020B0503020204020204" pitchFamily="34" charset="-122"/>
                <a:ea typeface="微软雅黑" panose="020B0503020204020204" pitchFamily="34" charset="-122"/>
              </a:rPr>
              <a:t>2</a:t>
            </a:r>
            <a:r>
              <a:rPr lang="zh-CN" altLang="en-US" sz="1200" dirty="0">
                <a:latin typeface="微软雅黑" panose="020B0503020204020204" pitchFamily="34" charset="-122"/>
                <a:ea typeface="微软雅黑" panose="020B0503020204020204" pitchFamily="34" charset="-122"/>
              </a:rPr>
              <a:t>年以内和</a:t>
            </a:r>
            <a:r>
              <a:rPr lang="en-US" altLang="zh-CN" sz="1200" dirty="0">
                <a:latin typeface="微软雅黑" panose="020B0503020204020204" pitchFamily="34" charset="-122"/>
                <a:ea typeface="微软雅黑" panose="020B0503020204020204" pitchFamily="34" charset="-122"/>
              </a:rPr>
              <a:t>4-6</a:t>
            </a:r>
            <a:r>
              <a:rPr lang="zh-CN" altLang="en-US" sz="1200" dirty="0">
                <a:latin typeface="微软雅黑" panose="020B0503020204020204" pitchFamily="34" charset="-122"/>
                <a:ea typeface="微软雅黑" panose="020B0503020204020204" pitchFamily="34" charset="-122"/>
              </a:rPr>
              <a:t>年的车型占比有所增加，</a:t>
            </a:r>
            <a:r>
              <a:rPr lang="en-US" altLang="zh-CN" sz="1200" dirty="0">
                <a:latin typeface="微软雅黑" panose="020B0503020204020204" pitchFamily="34" charset="-122"/>
                <a:ea typeface="微软雅黑" panose="020B0503020204020204" pitchFamily="34" charset="-122"/>
              </a:rPr>
              <a:t>2</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-4</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年和</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年以上的份额较上月有所下降</a:t>
            </a:r>
            <a:r>
              <a:rPr lang="zh-CN" altLang="en-US" sz="1200" dirty="0">
                <a:latin typeface="微软雅黑" panose="020B0503020204020204" pitchFamily="34" charset="-122"/>
                <a:ea typeface="微软雅黑" panose="020B0503020204020204" pitchFamily="34" charset="-122"/>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具体来看使用年限在</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年以下的占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38.6%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，环比增长</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4.2</a:t>
            </a:r>
            <a:r>
              <a:rPr lang="zh-CN" altLang="en-US" sz="1200" dirty="0">
                <a:latin typeface="微软雅黑" panose="020B0503020204020204" pitchFamily="34" charset="-122"/>
                <a:ea typeface="微软雅黑" panose="020B0503020204020204" pitchFamily="34" charset="-122"/>
              </a:rPr>
              <a:t>个百分点</a:t>
            </a:r>
            <a:r>
              <a:rPr kumimoji="0" lang="zh-CN" altLang="en-US" sz="12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使用年限在</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2-4</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36.1%</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3.7</a:t>
            </a:r>
            <a:r>
              <a:rPr lang="zh-CN" altLang="en-US" sz="1200" dirty="0">
                <a:latin typeface="微软雅黑" panose="020B0503020204020204" pitchFamily="34" charset="-122"/>
                <a:ea typeface="微软雅黑" panose="020B0503020204020204" pitchFamily="34" charset="-122"/>
              </a:rPr>
              <a:t>个百分点</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使用年限在</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4-6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年的交易量占</a:t>
            </a:r>
            <a:r>
              <a:rPr lang="en-US" altLang="zh-CN" sz="1200" dirty="0">
                <a:latin typeface="微软雅黑" panose="020B0503020204020204" pitchFamily="34" charset="-122"/>
                <a:ea typeface="微软雅黑" panose="020B0503020204020204" pitchFamily="34" charset="-122"/>
              </a:rPr>
              <a:t>11.6</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a:t>
            </a:r>
            <a:r>
              <a:rPr lang="zh-CN" altLang="en-US" sz="1200" dirty="0">
                <a:latin typeface="微软雅黑" panose="020B0503020204020204" pitchFamily="34" charset="-122"/>
                <a:ea typeface="微软雅黑" panose="020B0503020204020204" pitchFamily="34" charset="-122"/>
              </a:rPr>
              <a:t>增长</a:t>
            </a:r>
            <a:r>
              <a:rPr lang="en-US" altLang="zh-CN" sz="1200" dirty="0">
                <a:latin typeface="微软雅黑" panose="020B0503020204020204" pitchFamily="34" charset="-122"/>
                <a:ea typeface="微软雅黑" panose="020B0503020204020204" pitchFamily="34" charset="-122"/>
              </a:rPr>
              <a:t>0.3</a:t>
            </a:r>
            <a:r>
              <a:rPr lang="zh-CN" altLang="en-US" sz="1200" dirty="0">
                <a:latin typeface="微软雅黑" panose="020B0503020204020204" pitchFamily="34" charset="-122"/>
                <a:ea typeface="微软雅黑" panose="020B0503020204020204" pitchFamily="34" charset="-122"/>
              </a:rPr>
              <a:t>个百分点</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200000"/>
              </a:lnSpc>
              <a:defRPr/>
            </a:pP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年以上的占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13.7</a:t>
            </a:r>
            <a:r>
              <a:rPr lang="en-US" altLang="zh-CN" sz="1200" dirty="0">
                <a:latin typeface="微软雅黑" panose="020B0503020204020204" pitchFamily="34" charset="-122"/>
                <a:ea typeface="微软雅黑" panose="020B0503020204020204" pitchFamily="34" charset="-122"/>
              </a:rPr>
              <a:t>%</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，环比下降</a:t>
            </a:r>
            <a:r>
              <a:rPr lang="en-US" altLang="zh-CN" sz="1200" dirty="0">
                <a:latin typeface="微软雅黑" panose="020B0503020204020204" pitchFamily="34" charset="-122"/>
                <a:ea typeface="微软雅黑" panose="020B0503020204020204" pitchFamily="34" charset="-122"/>
              </a:rPr>
              <a:t>0.8</a:t>
            </a:r>
            <a:r>
              <a:rPr lang="zh-CN" altLang="en-US" sz="1200" dirty="0">
                <a:latin typeface="微软雅黑" panose="020B0503020204020204" pitchFamily="34" charset="-122"/>
                <a:ea typeface="微软雅黑" panose="020B0503020204020204" pitchFamily="34" charset="-122"/>
              </a:rPr>
              <a:t>个百分点。</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graphicFrame>
        <p:nvGraphicFramePr>
          <p:cNvPr id="4" name="图表 3">
            <a:extLst>
              <a:ext uri="{FF2B5EF4-FFF2-40B4-BE49-F238E27FC236}">
                <a16:creationId xmlns:a16="http://schemas.microsoft.com/office/drawing/2014/main" id="{00000000-0008-0000-1600-0000E1000000}"/>
              </a:ext>
            </a:extLst>
          </p:cNvPr>
          <p:cNvGraphicFramePr>
            <a:graphicFrameLocks/>
          </p:cNvGraphicFramePr>
          <p:nvPr>
            <p:extLst>
              <p:ext uri="{D42A27DB-BD31-4B8C-83A1-F6EECF244321}">
                <p14:modId xmlns:p14="http://schemas.microsoft.com/office/powerpoint/2010/main" val="2874565893"/>
              </p:ext>
            </p:extLst>
          </p:nvPr>
        </p:nvGraphicFramePr>
        <p:xfrm>
          <a:off x="228903" y="1093207"/>
          <a:ext cx="8536392" cy="339776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209154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D13C6DD-46E4-4FB3-B2CC-B85A3E3D107F}"/>
              </a:ext>
            </a:extLst>
          </p:cNvPr>
          <p:cNvSpPr txBox="1"/>
          <p:nvPr/>
        </p:nvSpPr>
        <p:spPr>
          <a:xfrm>
            <a:off x="228599" y="263245"/>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2025</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srgbClr val="E7E6E6">
                    <a:lumMod val="25000"/>
                  </a:srgbClr>
                </a:solidFill>
                <a:latin typeface="微软雅黑" panose="020B0503020204020204" pitchFamily="34" charset="-122"/>
                <a:ea typeface="微软雅黑" panose="020B0503020204020204" pitchFamily="34" charset="-122"/>
              </a:rPr>
              <a:t>7</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月新能源二手车价格分析</a:t>
            </a:r>
          </a:p>
        </p:txBody>
      </p:sp>
      <p:sp>
        <p:nvSpPr>
          <p:cNvPr id="7" name="文本框 6">
            <a:extLst>
              <a:ext uri="{FF2B5EF4-FFF2-40B4-BE49-F238E27FC236}">
                <a16:creationId xmlns:a16="http://schemas.microsoft.com/office/drawing/2014/main" id="{CDF4C4D7-DAE2-4023-A189-1367F3C5643E}"/>
              </a:ext>
            </a:extLst>
          </p:cNvPr>
          <p:cNvSpPr txBox="1"/>
          <p:nvPr/>
        </p:nvSpPr>
        <p:spPr>
          <a:xfrm>
            <a:off x="228599" y="6348534"/>
            <a:ext cx="1595309" cy="246221"/>
          </a:xfrm>
          <a:prstGeom prst="rect">
            <a:avLst/>
          </a:prstGeom>
          <a:noFill/>
        </p:spPr>
        <p:txBody>
          <a:bodyPr wrap="none" rtlCol="0">
            <a:spAutoFit/>
          </a:bodyPr>
          <a:lstStyle/>
          <a:p>
            <a:r>
              <a:rPr lang="zh-CN" altLang="en-US" sz="1000" b="1">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9" name="文本框 8">
            <a:extLst>
              <a:ext uri="{FF2B5EF4-FFF2-40B4-BE49-F238E27FC236}">
                <a16:creationId xmlns:a16="http://schemas.microsoft.com/office/drawing/2014/main" id="{E08F8B10-3506-432E-AA2A-E623217F8A5A}"/>
              </a:ext>
            </a:extLst>
          </p:cNvPr>
          <p:cNvSpPr txBox="1"/>
          <p:nvPr/>
        </p:nvSpPr>
        <p:spPr>
          <a:xfrm>
            <a:off x="512268" y="4509590"/>
            <a:ext cx="8348062" cy="1513941"/>
          </a:xfrm>
          <a:prstGeom prst="rect">
            <a:avLst/>
          </a:prstGeom>
          <a:noFill/>
        </p:spPr>
        <p:txBody>
          <a:bodyPr wrap="square" rtlCol="0">
            <a:spAutoFit/>
          </a:bodyPr>
          <a:lstStyle/>
          <a:p>
            <a:pPr>
              <a:lnSpc>
                <a:spcPct val="200000"/>
              </a:lnSpc>
            </a:pP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2025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a:t>
            </a:r>
            <a:r>
              <a:rPr lang="en-US" altLang="zh-CN" sz="1200" dirty="0">
                <a:latin typeface="微软雅黑" panose="020B0503020204020204" pitchFamily="34" charset="-122"/>
                <a:ea typeface="微软雅黑" panose="020B0503020204020204" pitchFamily="34" charset="-122"/>
              </a:rPr>
              <a:t>7</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3</a:t>
            </a:r>
            <a:r>
              <a:rPr lang="en-US" altLang="zh-CN" sz="1200" dirty="0">
                <a:latin typeface="微软雅黑" panose="020B0503020204020204" pitchFamily="34" charset="-122"/>
                <a:ea typeface="微软雅黑" panose="020B0503020204020204" pitchFamily="34" charset="-122"/>
              </a:rPr>
              <a:t>-5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万和</a:t>
            </a:r>
            <a:r>
              <a:rPr lang="en-US" altLang="zh-CN" sz="1200" dirty="0">
                <a:latin typeface="微软雅黑" panose="020B0503020204020204" pitchFamily="34" charset="-122"/>
                <a:ea typeface="微软雅黑" panose="020B0503020204020204" pitchFamily="34" charset="-122"/>
              </a:rPr>
              <a:t>5-8</a:t>
            </a:r>
            <a:r>
              <a:rPr lang="zh-CN" altLang="en-US" sz="1200" dirty="0">
                <a:latin typeface="微软雅黑" panose="020B0503020204020204" pitchFamily="34" charset="-122"/>
                <a:ea typeface="微软雅黑" panose="020B0503020204020204" pitchFamily="34" charset="-122"/>
              </a:rPr>
              <a:t>万区间</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的新能源二手车占比有所</a:t>
            </a:r>
            <a:r>
              <a:rPr lang="zh-CN" altLang="en-US" sz="1200" dirty="0">
                <a:latin typeface="微软雅黑" panose="020B0503020204020204" pitchFamily="34" charset="-122"/>
                <a:ea typeface="微软雅黑" panose="020B0503020204020204" pitchFamily="34" charset="-122"/>
              </a:rPr>
              <a:t>增长</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，其余各价格区间较上月均</a:t>
            </a:r>
            <a:r>
              <a:rPr lang="zh-CN" altLang="en-US" sz="1200" dirty="0">
                <a:latin typeface="微软雅黑" panose="020B0503020204020204" pitchFamily="34" charset="-122"/>
                <a:ea typeface="微软雅黑" panose="020B0503020204020204" pitchFamily="34" charset="-122"/>
              </a:rPr>
              <a:t>有所下降</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200000"/>
              </a:lnSpc>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本月，交易价格</a:t>
            </a:r>
            <a:r>
              <a:rPr lang="en-US" altLang="zh-CN" sz="1200" dirty="0">
                <a:latin typeface="微软雅黑" panose="020B0503020204020204" pitchFamily="34" charset="-122"/>
                <a:ea typeface="微软雅黑" panose="020B0503020204020204" pitchFamily="34" charset="-122"/>
              </a:rPr>
              <a:t>3</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-5</a:t>
            </a:r>
            <a:r>
              <a:rPr lang="zh-CN" altLang="en-US" sz="1200" dirty="0">
                <a:latin typeface="微软雅黑" panose="020B0503020204020204" pitchFamily="34" charset="-122"/>
                <a:ea typeface="微软雅黑" panose="020B0503020204020204" pitchFamily="34" charset="-122"/>
              </a:rPr>
              <a:t>万</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的新能源二手车</a:t>
            </a:r>
            <a:r>
              <a:rPr lang="zh-CN" altLang="en-US" sz="1200" dirty="0">
                <a:latin typeface="微软雅黑" panose="020B0503020204020204" pitchFamily="34" charset="-122"/>
                <a:ea typeface="微软雅黑" panose="020B0503020204020204" pitchFamily="34" charset="-122"/>
              </a:rPr>
              <a:t>，占</a:t>
            </a:r>
            <a:r>
              <a:rPr lang="en-US" altLang="zh-CN" sz="1200" dirty="0">
                <a:latin typeface="微软雅黑" panose="020B0503020204020204" pitchFamily="34" charset="-122"/>
                <a:ea typeface="微软雅黑" panose="020B0503020204020204" pitchFamily="34" charset="-122"/>
              </a:rPr>
              <a:t>15.7%</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2.8</a:t>
            </a:r>
            <a:r>
              <a:rPr lang="zh-CN" altLang="en-US" sz="1200" dirty="0">
                <a:latin typeface="微软雅黑" panose="020B0503020204020204" pitchFamily="34" charset="-122"/>
                <a:ea typeface="微软雅黑" panose="020B0503020204020204" pitchFamily="34" charset="-122"/>
              </a:rPr>
              <a:t>个百分点；</a:t>
            </a:r>
            <a:r>
              <a:rPr lang="en-US" altLang="zh-CN" sz="1200" dirty="0">
                <a:latin typeface="微软雅黑" panose="020B0503020204020204" pitchFamily="34" charset="-122"/>
                <a:ea typeface="微软雅黑" panose="020B0503020204020204" pitchFamily="34" charset="-122"/>
              </a:rPr>
              <a:t>5-8</a:t>
            </a:r>
            <a:r>
              <a:rPr lang="zh-CN" altLang="en-US" sz="1200" dirty="0">
                <a:latin typeface="微软雅黑" panose="020B0503020204020204" pitchFamily="34" charset="-122"/>
                <a:ea typeface="微软雅黑" panose="020B0503020204020204" pitchFamily="34" charset="-122"/>
              </a:rPr>
              <a:t>万占</a:t>
            </a:r>
            <a:r>
              <a:rPr lang="en-US" altLang="zh-CN" sz="1200" dirty="0">
                <a:latin typeface="微软雅黑" panose="020B0503020204020204" pitchFamily="34" charset="-122"/>
                <a:ea typeface="微软雅黑" panose="020B0503020204020204" pitchFamily="34" charset="-122"/>
              </a:rPr>
              <a:t>13.6%</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1.2</a:t>
            </a:r>
            <a:r>
              <a:rPr lang="zh-CN" altLang="en-US" sz="1200" dirty="0">
                <a:latin typeface="微软雅黑" panose="020B0503020204020204" pitchFamily="34" charset="-122"/>
                <a:ea typeface="微软雅黑" panose="020B0503020204020204" pitchFamily="34" charset="-122"/>
              </a:rPr>
              <a:t>个百分点；</a:t>
            </a:r>
            <a:endParaRPr lang="en-US" altLang="zh-CN" sz="1200" dirty="0">
              <a:latin typeface="微软雅黑" panose="020B0503020204020204" pitchFamily="34" charset="-122"/>
              <a:ea typeface="微软雅黑" panose="020B0503020204020204" pitchFamily="34" charset="-122"/>
            </a:endParaRPr>
          </a:p>
          <a:p>
            <a:pPr>
              <a:lnSpc>
                <a:spcPct val="200000"/>
              </a:lnSpc>
            </a:pPr>
            <a:r>
              <a:rPr lang="en-US" altLang="zh-CN" sz="1200" dirty="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rPr>
              <a:t>万以内的占</a:t>
            </a:r>
            <a:r>
              <a:rPr lang="en-US" altLang="zh-CN" sz="1200" dirty="0">
                <a:latin typeface="微软雅黑" panose="020B0503020204020204" pitchFamily="34" charset="-122"/>
                <a:ea typeface="微软雅黑" panose="020B0503020204020204" pitchFamily="34" charset="-122"/>
              </a:rPr>
              <a:t>31.1%</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1.6</a:t>
            </a:r>
            <a:r>
              <a:rPr lang="zh-CN" altLang="en-US" sz="1200" dirty="0">
                <a:latin typeface="微软雅黑" panose="020B0503020204020204" pitchFamily="34" charset="-122"/>
                <a:ea typeface="微软雅黑" panose="020B0503020204020204" pitchFamily="34" charset="-122"/>
              </a:rPr>
              <a:t>个百分点； </a:t>
            </a:r>
            <a:r>
              <a:rPr lang="en-US" altLang="zh-CN" sz="1200" dirty="0">
                <a:latin typeface="微软雅黑" panose="020B0503020204020204" pitchFamily="34" charset="-122"/>
                <a:ea typeface="微软雅黑" panose="020B0503020204020204" pitchFamily="34" charset="-122"/>
              </a:rPr>
              <a:t>15-30</a:t>
            </a:r>
            <a:r>
              <a:rPr lang="zh-CN" altLang="en-US" sz="1200" dirty="0">
                <a:latin typeface="微软雅黑" panose="020B0503020204020204" pitchFamily="34" charset="-122"/>
                <a:ea typeface="微软雅黑" panose="020B0503020204020204" pitchFamily="34" charset="-122"/>
              </a:rPr>
              <a:t>万占</a:t>
            </a:r>
            <a:r>
              <a:rPr lang="en-US" altLang="zh-CN" sz="1200" dirty="0">
                <a:latin typeface="微软雅黑" panose="020B0503020204020204" pitchFamily="34" charset="-122"/>
                <a:ea typeface="微软雅黑" panose="020B0503020204020204" pitchFamily="34" charset="-122"/>
              </a:rPr>
              <a:t>13.3%</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0.9</a:t>
            </a:r>
            <a:r>
              <a:rPr lang="zh-CN" altLang="en-US" sz="1200" dirty="0">
                <a:latin typeface="微软雅黑" panose="020B0503020204020204" pitchFamily="34" charset="-122"/>
                <a:ea typeface="微软雅黑" panose="020B0503020204020204" pitchFamily="34" charset="-122"/>
              </a:rPr>
              <a:t>个百分点；</a:t>
            </a:r>
            <a:r>
              <a:rPr lang="en-US" altLang="zh-CN" sz="1200" dirty="0">
                <a:latin typeface="微软雅黑" panose="020B0503020204020204" pitchFamily="34" charset="-122"/>
                <a:ea typeface="微软雅黑" panose="020B0503020204020204" pitchFamily="34" charset="-122"/>
              </a:rPr>
              <a:t> 8-12</a:t>
            </a:r>
            <a:r>
              <a:rPr lang="zh-CN" altLang="en-US" sz="1200" dirty="0">
                <a:latin typeface="微软雅黑" panose="020B0503020204020204" pitchFamily="34" charset="-122"/>
                <a:ea typeface="微软雅黑" panose="020B0503020204020204" pitchFamily="34" charset="-122"/>
              </a:rPr>
              <a:t>万和</a:t>
            </a:r>
            <a:r>
              <a:rPr lang="en-US" altLang="zh-CN" sz="1200" dirty="0">
                <a:latin typeface="微软雅黑" panose="020B0503020204020204" pitchFamily="34" charset="-122"/>
                <a:ea typeface="微软雅黑" panose="020B0503020204020204" pitchFamily="34" charset="-122"/>
              </a:rPr>
              <a:t>12-15</a:t>
            </a:r>
            <a:r>
              <a:rPr lang="zh-CN" altLang="en-US" sz="1200" dirty="0">
                <a:latin typeface="微软雅黑" panose="020B0503020204020204" pitchFamily="34" charset="-122"/>
                <a:ea typeface="微软雅黑" panose="020B0503020204020204" pitchFamily="34" charset="-122"/>
              </a:rPr>
              <a:t>万两个价格区间较上月均增长了</a:t>
            </a:r>
            <a:r>
              <a:rPr lang="en-US" altLang="zh-CN" sz="1200" dirty="0">
                <a:latin typeface="微软雅黑" panose="020B0503020204020204" pitchFamily="34" charset="-122"/>
                <a:ea typeface="微软雅黑" panose="020B0503020204020204" pitchFamily="34" charset="-122"/>
              </a:rPr>
              <a:t>0.7</a:t>
            </a:r>
            <a:r>
              <a:rPr lang="zh-CN" altLang="en-US" sz="1200" dirty="0">
                <a:latin typeface="微软雅黑" panose="020B0503020204020204" pitchFamily="34" charset="-122"/>
                <a:ea typeface="微软雅黑" panose="020B0503020204020204" pitchFamily="34" charset="-122"/>
              </a:rPr>
              <a:t>个百分点； </a:t>
            </a:r>
            <a:r>
              <a:rPr lang="en-US" altLang="zh-CN" sz="1200" dirty="0">
                <a:latin typeface="微软雅黑" panose="020B0503020204020204" pitchFamily="34" charset="-122"/>
                <a:ea typeface="微软雅黑" panose="020B0503020204020204" pitchFamily="34" charset="-122"/>
              </a:rPr>
              <a:t>30</a:t>
            </a:r>
            <a:r>
              <a:rPr lang="zh-CN" altLang="en-US" sz="1200" dirty="0">
                <a:latin typeface="微软雅黑" panose="020B0503020204020204" pitchFamily="34" charset="-122"/>
                <a:ea typeface="微软雅黑" panose="020B0503020204020204" pitchFamily="34" charset="-122"/>
              </a:rPr>
              <a:t>万以上占</a:t>
            </a:r>
            <a:r>
              <a:rPr lang="en-US" altLang="zh-CN" sz="1200" dirty="0">
                <a:latin typeface="微软雅黑" panose="020B0503020204020204" pitchFamily="34" charset="-122"/>
                <a:ea typeface="微软雅黑" panose="020B0503020204020204" pitchFamily="34" charset="-122"/>
              </a:rPr>
              <a:t>2.2%</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0.1</a:t>
            </a:r>
            <a:r>
              <a:rPr lang="zh-CN" altLang="en-US" sz="1200" dirty="0">
                <a:latin typeface="微软雅黑" panose="020B0503020204020204" pitchFamily="34" charset="-122"/>
                <a:ea typeface="微软雅黑" panose="020B0503020204020204" pitchFamily="34" charset="-122"/>
              </a:rPr>
              <a:t>个百分点。</a:t>
            </a:r>
            <a:endParaRPr lang="en-US" altLang="zh-CN" sz="1200" dirty="0">
              <a:latin typeface="微软雅黑" panose="020B0503020204020204" pitchFamily="34" charset="-122"/>
              <a:ea typeface="微软雅黑" panose="020B0503020204020204" pitchFamily="34" charset="-122"/>
            </a:endParaRPr>
          </a:p>
        </p:txBody>
      </p:sp>
      <p:graphicFrame>
        <p:nvGraphicFramePr>
          <p:cNvPr id="4" name="图表 3">
            <a:extLst>
              <a:ext uri="{FF2B5EF4-FFF2-40B4-BE49-F238E27FC236}">
                <a16:creationId xmlns:a16="http://schemas.microsoft.com/office/drawing/2014/main" id="{00000000-0008-0000-1600-0000F1000000}"/>
              </a:ext>
            </a:extLst>
          </p:cNvPr>
          <p:cNvGraphicFramePr>
            <a:graphicFrameLocks/>
          </p:cNvGraphicFramePr>
          <p:nvPr>
            <p:extLst>
              <p:ext uri="{D42A27DB-BD31-4B8C-83A1-F6EECF244321}">
                <p14:modId xmlns:p14="http://schemas.microsoft.com/office/powerpoint/2010/main" val="3604215082"/>
              </p:ext>
            </p:extLst>
          </p:nvPr>
        </p:nvGraphicFramePr>
        <p:xfrm>
          <a:off x="560863" y="1221130"/>
          <a:ext cx="8185168" cy="296345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151933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877985"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二手车流通性分析</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03</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18651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5" name="矩形 4">
            <a:extLst>
              <a:ext uri="{FF2B5EF4-FFF2-40B4-BE49-F238E27FC236}">
                <a16:creationId xmlns:a16="http://schemas.microsoft.com/office/drawing/2014/main" id="{727537A2-A6AC-4F19-9E65-FB0314E8A3A5}"/>
              </a:ext>
            </a:extLst>
          </p:cNvPr>
          <p:cNvSpPr/>
          <p:nvPr/>
        </p:nvSpPr>
        <p:spPr>
          <a:xfrm>
            <a:off x="237744"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6" name="TextBox 21">
            <a:extLst>
              <a:ext uri="{FF2B5EF4-FFF2-40B4-BE49-F238E27FC236}">
                <a16:creationId xmlns:a16="http://schemas.microsoft.com/office/drawing/2014/main" id="{7F914A5D-4D84-4E26-8844-D8D768BAC122}"/>
              </a:ext>
            </a:extLst>
          </p:cNvPr>
          <p:cNvSpPr txBox="1"/>
          <p:nvPr/>
        </p:nvSpPr>
        <p:spPr>
          <a:xfrm>
            <a:off x="684862" y="2343546"/>
            <a:ext cx="2425958" cy="1138745"/>
          </a:xfrm>
          <a:prstGeom prst="rect">
            <a:avLst/>
          </a:prstGeom>
          <a:noFill/>
        </p:spPr>
        <p:txBody>
          <a:bodyPr wrap="square" lIns="91413" tIns="45706" rIns="91413" bIns="45706">
            <a:spAutoFit/>
          </a:bodyPr>
          <a:lstStyle/>
          <a:p>
            <a:pPr algn="ctr">
              <a:defRPr/>
            </a:pPr>
            <a:r>
              <a:rPr lang="zh-CN" altLang="en-US" sz="4000" b="1" spc="150" dirty="0">
                <a:solidFill>
                  <a:srgbClr val="0070C0"/>
                </a:solidFill>
                <a:latin typeface="微软雅黑" panose="020B0503020204020204" pitchFamily="34" charset="-122"/>
                <a:ea typeface="微软雅黑" panose="020B0503020204020204" pitchFamily="34" charset="-122"/>
              </a:rPr>
              <a:t>目录 </a:t>
            </a:r>
            <a:endParaRPr lang="en-US" altLang="zh-CN" sz="4000" b="1" spc="150" dirty="0">
              <a:solidFill>
                <a:srgbClr val="0070C0"/>
              </a:solidFill>
              <a:latin typeface="微软雅黑" panose="020B0503020204020204" pitchFamily="34" charset="-122"/>
              <a:ea typeface="微软雅黑" panose="020B0503020204020204" pitchFamily="34" charset="-122"/>
            </a:endParaRPr>
          </a:p>
          <a:p>
            <a:pPr algn="ctr">
              <a:defRPr/>
            </a:pPr>
            <a:r>
              <a:rPr lang="en-US" altLang="zh-CN" sz="2800" b="1" spc="150">
                <a:solidFill>
                  <a:srgbClr val="0070C0"/>
                </a:solidFill>
                <a:latin typeface="微软雅黑" panose="020B0503020204020204" pitchFamily="34" charset="-122"/>
                <a:ea typeface="微软雅黑" panose="020B0503020204020204" pitchFamily="34" charset="-122"/>
              </a:rPr>
              <a:t>CONTENTS</a:t>
            </a:r>
            <a:endParaRPr lang="zh-CN" altLang="en-US" sz="2800" b="1" spc="150" dirty="0">
              <a:solidFill>
                <a:srgbClr val="0070C0"/>
              </a:solidFill>
              <a:latin typeface="微软雅黑" panose="020B0503020204020204" pitchFamily="34" charset="-122"/>
              <a:ea typeface="微软雅黑" panose="020B0503020204020204" pitchFamily="34" charset="-122"/>
            </a:endParaRPr>
          </a:p>
        </p:txBody>
      </p:sp>
      <p:pic>
        <p:nvPicPr>
          <p:cNvPr id="27" name="Picture 72" descr="协会LOGO矢量图">
            <a:extLst>
              <a:ext uri="{FF2B5EF4-FFF2-40B4-BE49-F238E27FC236}">
                <a16:creationId xmlns:a16="http://schemas.microsoft.com/office/drawing/2014/main" id="{6075A17A-3427-4666-A46A-33F0032291F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05631" y="4530001"/>
            <a:ext cx="970884" cy="1089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组合 11">
            <a:extLst>
              <a:ext uri="{FF2B5EF4-FFF2-40B4-BE49-F238E27FC236}">
                <a16:creationId xmlns:a16="http://schemas.microsoft.com/office/drawing/2014/main" id="{A407DCB8-86C8-474E-A644-BE4073DAB32B}"/>
              </a:ext>
            </a:extLst>
          </p:cNvPr>
          <p:cNvGrpSpPr/>
          <p:nvPr/>
        </p:nvGrpSpPr>
        <p:grpSpPr>
          <a:xfrm>
            <a:off x="3703696" y="1598841"/>
            <a:ext cx="4745465" cy="2292788"/>
            <a:chOff x="3827556" y="2780519"/>
            <a:chExt cx="4745465" cy="2292788"/>
          </a:xfrm>
        </p:grpSpPr>
        <p:grpSp>
          <p:nvGrpSpPr>
            <p:cNvPr id="2" name="组合 1">
              <a:extLst>
                <a:ext uri="{FF2B5EF4-FFF2-40B4-BE49-F238E27FC236}">
                  <a16:creationId xmlns:a16="http://schemas.microsoft.com/office/drawing/2014/main" id="{5E8983CE-7DCA-4D99-BB05-B01A0ADBC230}"/>
                </a:ext>
              </a:extLst>
            </p:cNvPr>
            <p:cNvGrpSpPr/>
            <p:nvPr/>
          </p:nvGrpSpPr>
          <p:grpSpPr>
            <a:xfrm>
              <a:off x="3827556" y="2780519"/>
              <a:ext cx="4745465" cy="1403543"/>
              <a:chOff x="3713673" y="1956635"/>
              <a:chExt cx="4745465" cy="1403543"/>
            </a:xfrm>
          </p:grpSpPr>
          <p:sp>
            <p:nvSpPr>
              <p:cNvPr id="7" name="圆角矩形 30">
                <a:extLst>
                  <a:ext uri="{FF2B5EF4-FFF2-40B4-BE49-F238E27FC236}">
                    <a16:creationId xmlns:a16="http://schemas.microsoft.com/office/drawing/2014/main" id="{E9AC4311-40DE-4995-B395-F0FF6D9BC514}"/>
                  </a:ext>
                </a:extLst>
              </p:cNvPr>
              <p:cNvSpPr/>
              <p:nvPr/>
            </p:nvSpPr>
            <p:spPr>
              <a:xfrm>
                <a:off x="3713673" y="1956635"/>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1</a:t>
                </a:r>
                <a:endParaRPr lang="zh-CN" altLang="en-US" sz="2699" dirty="0">
                  <a:latin typeface="+mj-lt"/>
                  <a:ea typeface="Arial Unicode MS" panose="020B0604020202020204" pitchFamily="34" charset="-122"/>
                  <a:cs typeface="Arial Unicode MS" panose="020B0604020202020204" pitchFamily="34" charset="-122"/>
                </a:endParaRPr>
              </a:p>
            </p:txBody>
          </p:sp>
          <p:grpSp>
            <p:nvGrpSpPr>
              <p:cNvPr id="8" name="组合 7">
                <a:extLst>
                  <a:ext uri="{FF2B5EF4-FFF2-40B4-BE49-F238E27FC236}">
                    <a16:creationId xmlns:a16="http://schemas.microsoft.com/office/drawing/2014/main" id="{E8E665EB-87DF-4D2A-8095-17DBA71B5179}"/>
                  </a:ext>
                </a:extLst>
              </p:cNvPr>
              <p:cNvGrpSpPr/>
              <p:nvPr/>
            </p:nvGrpSpPr>
            <p:grpSpPr>
              <a:xfrm>
                <a:off x="4374895" y="1956635"/>
                <a:ext cx="4084243" cy="514298"/>
                <a:chOff x="6339097" y="1573726"/>
                <a:chExt cx="3744416" cy="511504"/>
              </a:xfrm>
            </p:grpSpPr>
            <p:sp>
              <p:nvSpPr>
                <p:cNvPr id="9" name="圆角矩形 16">
                  <a:extLst>
                    <a:ext uri="{FF2B5EF4-FFF2-40B4-BE49-F238E27FC236}">
                      <a16:creationId xmlns:a16="http://schemas.microsoft.com/office/drawing/2014/main" id="{492BB1D4-8090-4F0A-95A6-46435C6A28FE}"/>
                    </a:ext>
                  </a:extLst>
                </p:cNvPr>
                <p:cNvSpPr/>
                <p:nvPr/>
              </p:nvSpPr>
              <p:spPr>
                <a:xfrm>
                  <a:off x="6339097" y="1573726"/>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0" name="矩形 9">
                  <a:extLst>
                    <a:ext uri="{FF2B5EF4-FFF2-40B4-BE49-F238E27FC236}">
                      <a16:creationId xmlns:a16="http://schemas.microsoft.com/office/drawing/2014/main" id="{47097DE0-548D-4101-89ED-8102757AA2E2}"/>
                    </a:ext>
                  </a:extLst>
                </p:cNvPr>
                <p:cNvSpPr/>
                <p:nvPr/>
              </p:nvSpPr>
              <p:spPr>
                <a:xfrm>
                  <a:off x="6528949" y="1647109"/>
                  <a:ext cx="2653075" cy="367308"/>
                </a:xfrm>
                <a:prstGeom prst="rect">
                  <a:avLst/>
                </a:prstGeom>
              </p:spPr>
              <p:txBody>
                <a:bodyPr wrap="square" lIns="91422" tIns="45711" rIns="91422" bIns="45711">
                  <a:spAutoFit/>
                </a:bodyPr>
                <a:lstStyle/>
                <a:p>
                  <a:r>
                    <a:rPr lang="en-US" altLang="zh-CN" b="1" dirty="0">
                      <a:solidFill>
                        <a:schemeClr val="bg1"/>
                      </a:solidFill>
                      <a:latin typeface="微软雅黑" panose="020B0503020204020204" pitchFamily="34" charset="-122"/>
                      <a:ea typeface="微软雅黑" panose="020B0503020204020204" pitchFamily="34" charset="-122"/>
                    </a:rPr>
                    <a:t>2025</a:t>
                  </a:r>
                  <a:r>
                    <a:rPr lang="zh-CN" altLang="en-US" b="1" dirty="0">
                      <a:solidFill>
                        <a:schemeClr val="bg1"/>
                      </a:solidFill>
                      <a:latin typeface="微软雅黑" panose="020B0503020204020204" pitchFamily="34" charset="-122"/>
                      <a:ea typeface="微软雅黑" panose="020B0503020204020204" pitchFamily="34" charset="-122"/>
                    </a:rPr>
                    <a:t>年</a:t>
                  </a:r>
                  <a:r>
                    <a:rPr lang="en-US" altLang="zh-CN" b="1" dirty="0">
                      <a:solidFill>
                        <a:schemeClr val="bg1"/>
                      </a:solidFill>
                      <a:latin typeface="微软雅黑" panose="020B0503020204020204" pitchFamily="34" charset="-122"/>
                      <a:ea typeface="微软雅黑" panose="020B0503020204020204" pitchFamily="34" charset="-122"/>
                    </a:rPr>
                    <a:t>7</a:t>
                  </a:r>
                  <a:r>
                    <a:rPr lang="zh-CN" altLang="en-US" b="1" dirty="0">
                      <a:solidFill>
                        <a:schemeClr val="bg1"/>
                      </a:solidFill>
                      <a:latin typeface="微软雅黑" panose="020B0503020204020204" pitchFamily="34" charset="-122"/>
                      <a:ea typeface="微软雅黑" panose="020B0503020204020204" pitchFamily="34" charset="-122"/>
                    </a:rPr>
                    <a:t>月市场概况</a:t>
                  </a:r>
                  <a:endParaRPr lang="zh-CN" altLang="en-US" b="1" dirty="0">
                    <a:solidFill>
                      <a:schemeClr val="bg1"/>
                    </a:solidFill>
                  </a:endParaRPr>
                </a:p>
              </p:txBody>
            </p:sp>
          </p:grpSp>
          <p:sp>
            <p:nvSpPr>
              <p:cNvPr id="11" name="圆角矩形 32">
                <a:extLst>
                  <a:ext uri="{FF2B5EF4-FFF2-40B4-BE49-F238E27FC236}">
                    <a16:creationId xmlns:a16="http://schemas.microsoft.com/office/drawing/2014/main" id="{D843952A-08B9-4731-B840-86AEF6351B95}"/>
                  </a:ext>
                </a:extLst>
              </p:cNvPr>
              <p:cNvSpPr/>
              <p:nvPr/>
            </p:nvSpPr>
            <p:spPr>
              <a:xfrm>
                <a:off x="3731587" y="2845880"/>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2</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3" name="圆角矩形 17">
                <a:extLst>
                  <a:ext uri="{FF2B5EF4-FFF2-40B4-BE49-F238E27FC236}">
                    <a16:creationId xmlns:a16="http://schemas.microsoft.com/office/drawing/2014/main" id="{D84859AA-2082-45C6-A595-DF8323E9ADBB}"/>
                  </a:ext>
                </a:extLst>
              </p:cNvPr>
              <p:cNvSpPr/>
              <p:nvPr/>
            </p:nvSpPr>
            <p:spPr>
              <a:xfrm>
                <a:off x="4374895" y="2845880"/>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3" name="矩形 22">
                <a:extLst>
                  <a:ext uri="{FF2B5EF4-FFF2-40B4-BE49-F238E27FC236}">
                    <a16:creationId xmlns:a16="http://schemas.microsoft.com/office/drawing/2014/main" id="{195B018F-44DC-4FD7-B74D-0CD58BAB7DCF}"/>
                  </a:ext>
                </a:extLst>
              </p:cNvPr>
              <p:cNvSpPr/>
              <p:nvPr/>
            </p:nvSpPr>
            <p:spPr>
              <a:xfrm>
                <a:off x="4581977" y="2927662"/>
                <a:ext cx="2984640" cy="369314"/>
              </a:xfrm>
              <a:prstGeom prst="rect">
                <a:avLst/>
              </a:prstGeom>
            </p:spPr>
            <p:txBody>
              <a:bodyPr wrap="square" lIns="91422" tIns="45711" rIns="91422" bIns="45711">
                <a:spAutoFit/>
              </a:bodyPr>
              <a:lstStyle/>
              <a:p>
                <a:r>
                  <a:rPr lang="en-US" altLang="zh-CN" b="1" dirty="0">
                    <a:solidFill>
                      <a:schemeClr val="bg1"/>
                    </a:solidFill>
                    <a:latin typeface="微软雅黑" panose="020B0503020204020204" pitchFamily="34" charset="-122"/>
                    <a:ea typeface="微软雅黑" panose="020B0503020204020204" pitchFamily="34" charset="-122"/>
                  </a:rPr>
                  <a:t>7</a:t>
                </a:r>
                <a:r>
                  <a:rPr lang="zh-CN" altLang="en-US" b="1" dirty="0">
                    <a:solidFill>
                      <a:schemeClr val="bg1"/>
                    </a:solidFill>
                    <a:latin typeface="微软雅黑" panose="020B0503020204020204" pitchFamily="34" charset="-122"/>
                    <a:ea typeface="微软雅黑" panose="020B0503020204020204" pitchFamily="34" charset="-122"/>
                  </a:rPr>
                  <a:t>月新能源市场概况</a:t>
                </a:r>
                <a:endParaRPr lang="zh-CN" altLang="en-US" b="1" dirty="0">
                  <a:solidFill>
                    <a:schemeClr val="bg1"/>
                  </a:solidFill>
                </a:endParaRPr>
              </a:p>
            </p:txBody>
          </p:sp>
        </p:grpSp>
        <p:sp>
          <p:nvSpPr>
            <p:cNvPr id="15" name="圆角矩形 32">
              <a:extLst>
                <a:ext uri="{FF2B5EF4-FFF2-40B4-BE49-F238E27FC236}">
                  <a16:creationId xmlns:a16="http://schemas.microsoft.com/office/drawing/2014/main" id="{6FFA6210-994F-45D3-808D-39265900C513}"/>
                </a:ext>
              </a:extLst>
            </p:cNvPr>
            <p:cNvSpPr/>
            <p:nvPr/>
          </p:nvSpPr>
          <p:spPr>
            <a:xfrm>
              <a:off x="3845470" y="4559009"/>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3</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6" name="圆角矩形 17">
              <a:extLst>
                <a:ext uri="{FF2B5EF4-FFF2-40B4-BE49-F238E27FC236}">
                  <a16:creationId xmlns:a16="http://schemas.microsoft.com/office/drawing/2014/main" id="{D0247932-BAB8-4B0E-A0F2-DECA31EB684C}"/>
                </a:ext>
              </a:extLst>
            </p:cNvPr>
            <p:cNvSpPr/>
            <p:nvPr/>
          </p:nvSpPr>
          <p:spPr>
            <a:xfrm>
              <a:off x="4488778" y="4559009"/>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7" name="矩形 16">
              <a:extLst>
                <a:ext uri="{FF2B5EF4-FFF2-40B4-BE49-F238E27FC236}">
                  <a16:creationId xmlns:a16="http://schemas.microsoft.com/office/drawing/2014/main" id="{245C467D-B372-4E6B-9D57-D660B9ECF739}"/>
                </a:ext>
              </a:extLst>
            </p:cNvPr>
            <p:cNvSpPr/>
            <p:nvPr/>
          </p:nvSpPr>
          <p:spPr>
            <a:xfrm>
              <a:off x="4943510" y="4631501"/>
              <a:ext cx="2945334" cy="369314"/>
            </a:xfrm>
            <a:prstGeom prst="rect">
              <a:avLst/>
            </a:prstGeom>
          </p:spPr>
          <p:txBody>
            <a:bodyPr wrap="square" lIns="91422" tIns="45711" rIns="91422" bIns="45711">
              <a:spAutoFit/>
            </a:bodyPr>
            <a:lstStyle/>
            <a:p>
              <a:r>
                <a:rPr lang="zh-CN" altLang="en-US" b="1">
                  <a:solidFill>
                    <a:schemeClr val="bg1"/>
                  </a:solidFill>
                  <a:latin typeface="微软雅黑" panose="020B0503020204020204" pitchFamily="34" charset="-122"/>
                  <a:ea typeface="微软雅黑" panose="020B0503020204020204" pitchFamily="34" charset="-122"/>
                </a:rPr>
                <a:t>二手车流通性分析</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19" name="圆角矩形 32">
            <a:extLst>
              <a:ext uri="{FF2B5EF4-FFF2-40B4-BE49-F238E27FC236}">
                <a16:creationId xmlns:a16="http://schemas.microsoft.com/office/drawing/2014/main" id="{77D13132-E68A-4271-BF0E-0E7505D1F4C4}"/>
              </a:ext>
            </a:extLst>
          </p:cNvPr>
          <p:cNvSpPr/>
          <p:nvPr/>
        </p:nvSpPr>
        <p:spPr>
          <a:xfrm>
            <a:off x="3717641" y="5160492"/>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5</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0" name="圆角矩形 17">
            <a:extLst>
              <a:ext uri="{FF2B5EF4-FFF2-40B4-BE49-F238E27FC236}">
                <a16:creationId xmlns:a16="http://schemas.microsoft.com/office/drawing/2014/main" id="{A30A5D9A-E720-4D35-B8D9-62A2A5156B3D}"/>
              </a:ext>
            </a:extLst>
          </p:cNvPr>
          <p:cNvSpPr/>
          <p:nvPr/>
        </p:nvSpPr>
        <p:spPr>
          <a:xfrm>
            <a:off x="4360949" y="5160492"/>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2" name="矩形 21">
            <a:extLst>
              <a:ext uri="{FF2B5EF4-FFF2-40B4-BE49-F238E27FC236}">
                <a16:creationId xmlns:a16="http://schemas.microsoft.com/office/drawing/2014/main" id="{46415BAF-C23C-434B-B993-0CDCD6DB54D1}"/>
              </a:ext>
            </a:extLst>
          </p:cNvPr>
          <p:cNvSpPr/>
          <p:nvPr/>
        </p:nvSpPr>
        <p:spPr>
          <a:xfrm>
            <a:off x="4776375" y="5257439"/>
            <a:ext cx="2984640" cy="369314"/>
          </a:xfrm>
          <a:prstGeom prst="rect">
            <a:avLst/>
          </a:prstGeom>
        </p:spPr>
        <p:txBody>
          <a:bodyPr wrap="square" lIns="91422" tIns="45711" rIns="91422" bIns="45711">
            <a:spAutoFit/>
          </a:bodyPr>
          <a:lstStyle/>
          <a:p>
            <a:r>
              <a:rPr lang="zh-CN" altLang="en-US" sz="1800" b="1">
                <a:solidFill>
                  <a:schemeClr val="bg1"/>
                </a:solidFill>
                <a:latin typeface="微软雅黑" panose="020B0503020204020204" pitchFamily="34" charset="-122"/>
                <a:ea typeface="微软雅黑" panose="020B0503020204020204" pitchFamily="34" charset="-122"/>
              </a:rPr>
              <a:t>”行“认证分析</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21" name="圆角矩形 32">
            <a:extLst>
              <a:ext uri="{FF2B5EF4-FFF2-40B4-BE49-F238E27FC236}">
                <a16:creationId xmlns:a16="http://schemas.microsoft.com/office/drawing/2014/main" id="{3E61AFF6-DA88-6E54-A8D3-BD7792394E01}"/>
              </a:ext>
            </a:extLst>
          </p:cNvPr>
          <p:cNvSpPr/>
          <p:nvPr/>
        </p:nvSpPr>
        <p:spPr>
          <a:xfrm>
            <a:off x="3717641" y="4266576"/>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4</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4" name="圆角矩形 17">
            <a:extLst>
              <a:ext uri="{FF2B5EF4-FFF2-40B4-BE49-F238E27FC236}">
                <a16:creationId xmlns:a16="http://schemas.microsoft.com/office/drawing/2014/main" id="{0663E5AD-51B0-3ABB-9B6F-C43408035AE6}"/>
              </a:ext>
            </a:extLst>
          </p:cNvPr>
          <p:cNvSpPr/>
          <p:nvPr/>
        </p:nvSpPr>
        <p:spPr>
          <a:xfrm>
            <a:off x="4360949" y="4266576"/>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5" name="矩形 24">
            <a:extLst>
              <a:ext uri="{FF2B5EF4-FFF2-40B4-BE49-F238E27FC236}">
                <a16:creationId xmlns:a16="http://schemas.microsoft.com/office/drawing/2014/main" id="{9A3ECC93-504E-0176-0DE6-85FAEEDB4859}"/>
              </a:ext>
            </a:extLst>
          </p:cNvPr>
          <p:cNvSpPr/>
          <p:nvPr/>
        </p:nvSpPr>
        <p:spPr>
          <a:xfrm>
            <a:off x="4776375" y="4363523"/>
            <a:ext cx="2984640" cy="369314"/>
          </a:xfrm>
          <a:prstGeom prst="rect">
            <a:avLst/>
          </a:prstGeom>
        </p:spPr>
        <p:txBody>
          <a:bodyPr wrap="square" lIns="91422" tIns="45711" rIns="91422" bIns="45711">
            <a:spAutoFit/>
          </a:bodyPr>
          <a:lstStyle/>
          <a:p>
            <a:r>
              <a:rPr lang="zh-CN" altLang="en-US" sz="1800" b="1">
                <a:solidFill>
                  <a:schemeClr val="bg1"/>
                </a:solidFill>
                <a:latin typeface="微软雅黑" panose="020B0503020204020204" pitchFamily="34" charset="-122"/>
                <a:ea typeface="微软雅黑" panose="020B0503020204020204" pitchFamily="34" charset="-122"/>
              </a:rPr>
              <a:t>经销商调研情况</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505604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300D041-C804-4F09-9845-79D6504A3530}"/>
              </a:ext>
            </a:extLst>
          </p:cNvPr>
          <p:cNvSpPr txBox="1"/>
          <p:nvPr/>
        </p:nvSpPr>
        <p:spPr>
          <a:xfrm>
            <a:off x="436227" y="310393"/>
            <a:ext cx="2871299" cy="400110"/>
          </a:xfrm>
          <a:prstGeom prst="rect">
            <a:avLst/>
          </a:prstGeom>
          <a:noFill/>
        </p:spPr>
        <p:txBody>
          <a:bodyPr wrap="none" rtlCol="0">
            <a:spAutoFit/>
          </a:bodyPr>
          <a:lstStyle/>
          <a:p>
            <a:pPr fontAlgn="base">
              <a:spcBef>
                <a:spcPct val="0"/>
              </a:spcBef>
              <a:spcAft>
                <a:spcPct val="0"/>
              </a:spcAft>
              <a:defRPr/>
            </a:pPr>
            <a:r>
              <a:rPr kumimoji="1" lang="en-US" altLang="zh-CN" sz="2000" b="1" kern="0" dirty="0">
                <a:latin typeface="微软雅黑" panose="020B0503020204020204" pitchFamily="34" charset="-122"/>
                <a:ea typeface="微软雅黑" panose="020B0503020204020204" pitchFamily="34" charset="-122"/>
              </a:rPr>
              <a:t>2025</a:t>
            </a:r>
            <a:r>
              <a:rPr kumimoji="1" lang="zh-CN" altLang="en-US" sz="2000" b="1" kern="0" dirty="0">
                <a:latin typeface="微软雅黑" panose="020B0503020204020204" pitchFamily="34" charset="-122"/>
                <a:ea typeface="微软雅黑" panose="020B0503020204020204" pitchFamily="34" charset="-122"/>
              </a:rPr>
              <a:t>年</a:t>
            </a:r>
            <a:r>
              <a:rPr kumimoji="1" lang="zh-CN" altLang="zh-CN" sz="2000" b="1" kern="0" dirty="0">
                <a:latin typeface="微软雅黑" panose="020B0503020204020204" pitchFamily="34" charset="-122"/>
                <a:ea typeface="微软雅黑" panose="020B0503020204020204" pitchFamily="34" charset="-122"/>
              </a:rPr>
              <a:t>跨区域流通</a:t>
            </a:r>
            <a:r>
              <a:rPr kumimoji="1" lang="zh-CN" altLang="en-US" sz="2000" b="1" kern="0" dirty="0">
                <a:latin typeface="微软雅黑" panose="020B0503020204020204" pitchFamily="34" charset="-122"/>
                <a:ea typeface="微软雅黑" panose="020B0503020204020204" pitchFamily="34" charset="-122"/>
              </a:rPr>
              <a:t>情况</a:t>
            </a:r>
          </a:p>
        </p:txBody>
      </p:sp>
      <p:grpSp>
        <p:nvGrpSpPr>
          <p:cNvPr id="10" name="组合 9">
            <a:extLst>
              <a:ext uri="{FF2B5EF4-FFF2-40B4-BE49-F238E27FC236}">
                <a16:creationId xmlns:a16="http://schemas.microsoft.com/office/drawing/2014/main" id="{07C11054-845A-4642-9EC4-6AAC775F81B4}"/>
              </a:ext>
            </a:extLst>
          </p:cNvPr>
          <p:cNvGrpSpPr/>
          <p:nvPr/>
        </p:nvGrpSpPr>
        <p:grpSpPr>
          <a:xfrm>
            <a:off x="598690" y="5111316"/>
            <a:ext cx="8127481" cy="1248198"/>
            <a:chOff x="5988844" y="1978898"/>
            <a:chExt cx="9510935" cy="1430794"/>
          </a:xfrm>
        </p:grpSpPr>
        <p:sp>
          <p:nvSpPr>
            <p:cNvPr id="13" name="矩形 12">
              <a:extLst>
                <a:ext uri="{FF2B5EF4-FFF2-40B4-BE49-F238E27FC236}">
                  <a16:creationId xmlns:a16="http://schemas.microsoft.com/office/drawing/2014/main" id="{E359EFCB-4E9F-4312-92E8-9F56EEBC9A80}"/>
                </a:ext>
              </a:extLst>
            </p:cNvPr>
            <p:cNvSpPr/>
            <p:nvPr/>
          </p:nvSpPr>
          <p:spPr>
            <a:xfrm>
              <a:off x="6098570" y="1978898"/>
              <a:ext cx="3624068" cy="352802"/>
            </a:xfrm>
            <a:prstGeom prst="rect">
              <a:avLst/>
            </a:prstGeom>
            <a:noFill/>
            <a:ln w="19050">
              <a:noFill/>
            </a:ln>
          </p:spPr>
          <p:txBody>
            <a:bodyPr wrap="square">
              <a:spAutoFit/>
            </a:bodyPr>
            <a:lstStyle/>
            <a:p>
              <a:r>
                <a:rPr lang="en-US" altLang="zh-CN" sz="1400" b="1" dirty="0">
                  <a:latin typeface="微软雅黑" panose="020B0503020204020204" pitchFamily="34" charset="-122"/>
                  <a:ea typeface="微软雅黑" panose="020B0503020204020204" pitchFamily="34" charset="-122"/>
                </a:rPr>
                <a:t>2025</a:t>
              </a:r>
              <a:r>
                <a:rPr lang="zh-CN" altLang="en-US" sz="1400" b="1" dirty="0">
                  <a:latin typeface="微软雅黑" panose="020B0503020204020204" pitchFamily="34" charset="-122"/>
                  <a:ea typeface="微软雅黑" panose="020B0503020204020204" pitchFamily="34" charset="-122"/>
                </a:rPr>
                <a:t>年</a:t>
              </a:r>
              <a:r>
                <a:rPr lang="en-US" altLang="zh-CN" sz="1400" b="1" dirty="0">
                  <a:latin typeface="微软雅黑" panose="020B0503020204020204" pitchFamily="34" charset="-122"/>
                  <a:ea typeface="微软雅黑" panose="020B0503020204020204" pitchFamily="34" charset="-122"/>
                </a:rPr>
                <a:t>7</a:t>
              </a:r>
              <a:r>
                <a:rPr lang="zh-CN" altLang="en-US" sz="1400" b="1" dirty="0">
                  <a:latin typeface="微软雅黑" panose="020B0503020204020204" pitchFamily="34" charset="-122"/>
                  <a:ea typeface="微软雅黑" panose="020B0503020204020204" pitchFamily="34" charset="-122"/>
                </a:rPr>
                <a:t>月跨区域流通情况</a:t>
              </a:r>
              <a:endParaRPr lang="en-US" altLang="zh-CN" sz="1400" b="1" dirty="0">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CF754A3A-19C7-4220-B8DF-92C2D12D2C95}"/>
                </a:ext>
              </a:extLst>
            </p:cNvPr>
            <p:cNvSpPr/>
            <p:nvPr/>
          </p:nvSpPr>
          <p:spPr>
            <a:xfrm>
              <a:off x="5988844" y="2390539"/>
              <a:ext cx="9510935" cy="1019153"/>
            </a:xfrm>
            <a:prstGeom prst="rect">
              <a:avLst/>
            </a:prstGeom>
            <a:noFill/>
          </p:spPr>
          <p:txBody>
            <a:bodyPr wrap="square">
              <a:spAutoFit/>
            </a:bodyPr>
            <a:lstStyle/>
            <a:p>
              <a:pPr indent="457200">
                <a:lnSpc>
                  <a:spcPct val="200000"/>
                </a:lnSpc>
              </a:pPr>
              <a:r>
                <a:rPr lang="en-US" altLang="zh-CN" sz="1400" dirty="0">
                  <a:latin typeface="微软雅黑" panose="020B0503020204020204" pitchFamily="34" charset="-122"/>
                  <a:ea typeface="微软雅黑" panose="020B0503020204020204" pitchFamily="34" charset="-122"/>
                </a:rPr>
                <a:t>7</a:t>
              </a:r>
              <a:r>
                <a:rPr lang="zh-CN" altLang="en-US" sz="1400" dirty="0">
                  <a:latin typeface="微软雅黑" panose="020B0503020204020204" pitchFamily="34" charset="-122"/>
                  <a:ea typeface="微软雅黑" panose="020B0503020204020204" pitchFamily="34" charset="-122"/>
                </a:rPr>
                <a:t>月，二手车转籍率为</a:t>
              </a:r>
              <a:r>
                <a:rPr lang="en-US" altLang="zh-CN" sz="1400" dirty="0">
                  <a:latin typeface="微软雅黑" panose="020B0503020204020204" pitchFamily="34" charset="-122"/>
                  <a:ea typeface="微软雅黑" panose="020B0503020204020204" pitchFamily="34" charset="-122"/>
                </a:rPr>
                <a:t>30.41%</a:t>
              </a:r>
              <a:r>
                <a:rPr lang="zh-CN" altLang="en-US" sz="1400" dirty="0">
                  <a:latin typeface="微软雅黑" panose="020B0503020204020204" pitchFamily="34" charset="-122"/>
                  <a:ea typeface="微软雅黑" panose="020B0503020204020204" pitchFamily="34" charset="-122"/>
                </a:rPr>
                <a:t>，环比上月增长</a:t>
              </a:r>
              <a:r>
                <a:rPr lang="en-US" altLang="zh-CN" sz="1400" dirty="0">
                  <a:latin typeface="微软雅黑" panose="020B0503020204020204" pitchFamily="34" charset="-122"/>
                  <a:ea typeface="微软雅黑" panose="020B0503020204020204" pitchFamily="34" charset="-122"/>
                </a:rPr>
                <a:t>0.9</a:t>
              </a:r>
              <a:r>
                <a:rPr lang="zh-CN" altLang="en-US" sz="1400" dirty="0">
                  <a:latin typeface="微软雅黑" panose="020B0503020204020204" pitchFamily="34" charset="-122"/>
                  <a:ea typeface="微软雅黑" panose="020B0503020204020204" pitchFamily="34" charset="-122"/>
                </a:rPr>
                <a:t>个百分点，同比去年同期增长</a:t>
              </a:r>
              <a:r>
                <a:rPr lang="en-US" altLang="zh-CN" sz="1400" dirty="0">
                  <a:latin typeface="微软雅黑" panose="020B0503020204020204" pitchFamily="34" charset="-122"/>
                  <a:ea typeface="微软雅黑" panose="020B0503020204020204" pitchFamily="34" charset="-122"/>
                </a:rPr>
                <a:t>1.4</a:t>
              </a:r>
              <a:r>
                <a:rPr lang="zh-CN" altLang="en-US" sz="1400" dirty="0">
                  <a:latin typeface="微软雅黑" panose="020B0503020204020204" pitchFamily="34" charset="-122"/>
                  <a:ea typeface="微软雅黑" panose="020B0503020204020204" pitchFamily="34" charset="-122"/>
                </a:rPr>
                <a:t>个百分点。二手车转籍总量为</a:t>
              </a:r>
              <a:r>
                <a:rPr lang="en-US" altLang="zh-CN" sz="1400" dirty="0">
                  <a:latin typeface="微软雅黑" panose="020B0503020204020204" pitchFamily="34" charset="-122"/>
                  <a:ea typeface="微软雅黑" panose="020B0503020204020204" pitchFamily="34" charset="-122"/>
                </a:rPr>
                <a:t>50.51</a:t>
              </a:r>
              <a:r>
                <a:rPr lang="zh-CN" altLang="en-US" sz="1400" dirty="0">
                  <a:latin typeface="微软雅黑" panose="020B0503020204020204" pitchFamily="34" charset="-122"/>
                  <a:ea typeface="微软雅黑" panose="020B0503020204020204" pitchFamily="34" charset="-122"/>
                </a:rPr>
                <a:t>万辆，环比增长</a:t>
              </a:r>
              <a:r>
                <a:rPr lang="en-US" altLang="zh-CN" sz="1400" dirty="0">
                  <a:latin typeface="微软雅黑" panose="020B0503020204020204" pitchFamily="34" charset="-122"/>
                  <a:ea typeface="微软雅黑" panose="020B0503020204020204" pitchFamily="34" charset="-122"/>
                </a:rPr>
                <a:t>3.24%</a:t>
              </a:r>
              <a:r>
                <a:rPr lang="zh-CN" altLang="en-US" sz="1400" dirty="0">
                  <a:latin typeface="微软雅黑" panose="020B0503020204020204" pitchFamily="34" charset="-122"/>
                  <a:ea typeface="微软雅黑" panose="020B0503020204020204" pitchFamily="34" charset="-122"/>
                </a:rPr>
                <a:t>，较去年同期增长</a:t>
              </a:r>
              <a:r>
                <a:rPr lang="en-US" altLang="zh-CN" sz="1400" dirty="0">
                  <a:latin typeface="微软雅黑" panose="020B0503020204020204" pitchFamily="34" charset="-122"/>
                  <a:ea typeface="微软雅黑" panose="020B0503020204020204" pitchFamily="34" charset="-122"/>
                </a:rPr>
                <a:t>8.31%</a:t>
              </a:r>
              <a:r>
                <a:rPr lang="zh-CN" altLang="en-US" sz="1400" dirty="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p:txBody>
        </p:sp>
      </p:grpSp>
      <p:graphicFrame>
        <p:nvGraphicFramePr>
          <p:cNvPr id="3" name="图表 2">
            <a:extLst>
              <a:ext uri="{FF2B5EF4-FFF2-40B4-BE49-F238E27FC236}">
                <a16:creationId xmlns:a16="http://schemas.microsoft.com/office/drawing/2014/main" id="{00000000-0008-0000-0300-000064000000}"/>
              </a:ext>
            </a:extLst>
          </p:cNvPr>
          <p:cNvGraphicFramePr>
            <a:graphicFrameLocks/>
          </p:cNvGraphicFramePr>
          <p:nvPr>
            <p:extLst>
              <p:ext uri="{D42A27DB-BD31-4B8C-83A1-F6EECF244321}">
                <p14:modId xmlns:p14="http://schemas.microsoft.com/office/powerpoint/2010/main" val="830654226"/>
              </p:ext>
            </p:extLst>
          </p:nvPr>
        </p:nvGraphicFramePr>
        <p:xfrm>
          <a:off x="598690" y="1249195"/>
          <a:ext cx="7926745" cy="361864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147122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2025</a:t>
            </a:r>
            <a:r>
              <a:rPr lang="zh-CN" altLang="en-US" sz="2000" b="1" dirty="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7</a:t>
            </a:r>
            <a:r>
              <a:rPr lang="zh-CN" altLang="en-US" sz="2000" b="1" dirty="0">
                <a:latin typeface="微软雅黑" panose="020B0503020204020204" pitchFamily="34" charset="-122"/>
                <a:ea typeface="微软雅黑" panose="020B0503020204020204" pitchFamily="34" charset="-122"/>
              </a:rPr>
              <a:t>月省市</a:t>
            </a:r>
            <a:r>
              <a:rPr kumimoji="0" lang="zh-CN" altLang="en-US" sz="20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转籍情况</a:t>
            </a:r>
          </a:p>
        </p:txBody>
      </p:sp>
      <p:sp>
        <p:nvSpPr>
          <p:cNvPr id="95" name="文本框 94">
            <a:extLst>
              <a:ext uri="{FF2B5EF4-FFF2-40B4-BE49-F238E27FC236}">
                <a16:creationId xmlns:a16="http://schemas.microsoft.com/office/drawing/2014/main" id="{7E1EBCAB-22C2-442A-B577-91D20374F095}"/>
              </a:ext>
            </a:extLst>
          </p:cNvPr>
          <p:cNvSpPr txBox="1"/>
          <p:nvPr/>
        </p:nvSpPr>
        <p:spPr>
          <a:xfrm>
            <a:off x="292100" y="4843784"/>
            <a:ext cx="8964904" cy="1721690"/>
          </a:xfrm>
          <a:prstGeom prst="rect">
            <a:avLst/>
          </a:prstGeom>
          <a:noFill/>
        </p:spPr>
        <p:txBody>
          <a:bodyPr wrap="square" rtlCol="0">
            <a:spAutoFit/>
          </a:bodyPr>
          <a:lstStyle/>
          <a:p>
            <a:pPr algn="l">
              <a:lnSpc>
                <a:spcPct val="150000"/>
              </a:lnSpc>
            </a:pP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2025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7</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a:t>
            </a:r>
            <a:r>
              <a:rPr lang="zh-CN" altLang="en-US" sz="1200" dirty="0">
                <a:latin typeface="微软雅黑" panose="020B0503020204020204" pitchFamily="34" charset="-122"/>
                <a:ea typeface="微软雅黑" panose="020B0503020204020204" pitchFamily="34" charset="-122"/>
              </a:rPr>
              <a:t>全国转籍比例排名前五的省份是北京、广东、江苏、浙江、河北。</a:t>
            </a:r>
            <a:endParaRPr lang="en-US" altLang="zh-CN" sz="1200" dirty="0">
              <a:latin typeface="微软雅黑" panose="020B0503020204020204" pitchFamily="34" charset="-122"/>
              <a:ea typeface="微软雅黑" panose="020B0503020204020204" pitchFamily="34" charset="-122"/>
            </a:endParaRPr>
          </a:p>
          <a:p>
            <a:pPr algn="l">
              <a:lnSpc>
                <a:spcPct val="150000"/>
              </a:lnSpc>
            </a:pPr>
            <a:r>
              <a:rPr lang="zh-CN" altLang="en-US" sz="1200" dirty="0">
                <a:latin typeface="微软雅黑" panose="020B0503020204020204" pitchFamily="34" charset="-122"/>
                <a:ea typeface="微软雅黑" panose="020B0503020204020204" pitchFamily="34" charset="-122"/>
              </a:rPr>
              <a:t>具体来看北京转籍率为</a:t>
            </a:r>
            <a:r>
              <a:rPr lang="en-US" altLang="zh-CN" sz="1200" dirty="0">
                <a:latin typeface="微软雅黑" panose="020B0503020204020204" pitchFamily="34" charset="-122"/>
                <a:ea typeface="微软雅黑" panose="020B0503020204020204" pitchFamily="34" charset="-122"/>
              </a:rPr>
              <a:t>35.86%</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1.5</a:t>
            </a:r>
            <a:r>
              <a:rPr lang="zh-CN" altLang="en-US" sz="1200" dirty="0">
                <a:latin typeface="微软雅黑" panose="020B0503020204020204" pitchFamily="34" charset="-122"/>
                <a:ea typeface="微软雅黑" panose="020B0503020204020204" pitchFamily="34" charset="-122"/>
              </a:rPr>
              <a:t>个百分点，</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转籍量为</a:t>
            </a:r>
            <a:r>
              <a:rPr lang="en-US" altLang="zh-CN" sz="1200" dirty="0">
                <a:latin typeface="微软雅黑" panose="020B0503020204020204" pitchFamily="34" charset="-122"/>
                <a:ea typeface="微软雅黑" panose="020B0503020204020204" pitchFamily="34" charset="-122"/>
              </a:rPr>
              <a:t>2.19</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endPar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150000"/>
              </a:lnSpc>
            </a:pPr>
            <a:r>
              <a:rPr lang="zh-CN" altLang="en-US" sz="1200" dirty="0">
                <a:latin typeface="微软雅黑" panose="020B0503020204020204" pitchFamily="34" charset="-122"/>
                <a:ea typeface="微软雅黑" panose="020B0503020204020204" pitchFamily="34" charset="-122"/>
              </a:rPr>
              <a:t>广东</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转籍率为</a:t>
            </a:r>
            <a:r>
              <a:rPr lang="en-US" altLang="zh-CN" sz="1200" dirty="0">
                <a:latin typeface="微软雅黑" panose="020B0503020204020204" pitchFamily="34" charset="-122"/>
                <a:ea typeface="微软雅黑" panose="020B0503020204020204" pitchFamily="34" charset="-122"/>
              </a:rPr>
              <a:t>33.15%</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1.6</a:t>
            </a:r>
            <a:r>
              <a:rPr lang="zh-CN" altLang="en-US" sz="1200" dirty="0">
                <a:latin typeface="微软雅黑" panose="020B0503020204020204" pitchFamily="34" charset="-122"/>
                <a:ea typeface="微软雅黑" panose="020B0503020204020204" pitchFamily="34" charset="-122"/>
              </a:rPr>
              <a:t>个百分点，</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转籍量为</a:t>
            </a:r>
            <a:r>
              <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7.08</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endPar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150000"/>
              </a:lnSpc>
            </a:pP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江苏转籍率为</a:t>
            </a:r>
            <a:r>
              <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32.65%</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2.9</a:t>
            </a:r>
            <a:r>
              <a:rPr lang="zh-CN" altLang="en-US" sz="1200" dirty="0">
                <a:latin typeface="微软雅黑" panose="020B0503020204020204" pitchFamily="34" charset="-122"/>
                <a:ea typeface="微软雅黑" panose="020B0503020204020204" pitchFamily="34" charset="-122"/>
              </a:rPr>
              <a:t>个百分点，</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转籍量为</a:t>
            </a:r>
            <a:r>
              <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2.99</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endPar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150000"/>
              </a:lnSpc>
            </a:pP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浙江转籍率为</a:t>
            </a:r>
            <a:r>
              <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32.35%</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0.5</a:t>
            </a:r>
            <a:r>
              <a:rPr lang="zh-CN" altLang="en-US" sz="1200" dirty="0">
                <a:latin typeface="微软雅黑" panose="020B0503020204020204" pitchFamily="34" charset="-122"/>
                <a:ea typeface="微软雅黑" panose="020B0503020204020204" pitchFamily="34" charset="-122"/>
              </a:rPr>
              <a:t>个百分点，</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转籍量为</a:t>
            </a:r>
            <a:r>
              <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3.57</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endPar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150000"/>
              </a:lnSpc>
            </a:pP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河北转籍率为</a:t>
            </a:r>
            <a:r>
              <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31.85%</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0.3</a:t>
            </a:r>
            <a:r>
              <a:rPr lang="zh-CN" altLang="en-US" sz="1200" dirty="0">
                <a:latin typeface="微软雅黑" panose="020B0503020204020204" pitchFamily="34" charset="-122"/>
                <a:ea typeface="微软雅黑" panose="020B0503020204020204" pitchFamily="34" charset="-122"/>
              </a:rPr>
              <a:t>个百分点，</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转籍量为</a:t>
            </a:r>
            <a:r>
              <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3.52</a:t>
            </a:r>
            <a:r>
              <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r>
              <a:rPr lang="zh-CN" altLang="en-US" sz="1200" dirty="0">
                <a:latin typeface="微软雅黑" panose="020B0503020204020204" pitchFamily="34" charset="-122"/>
                <a:ea typeface="微软雅黑" panose="020B0503020204020204" pitchFamily="34" charset="-122"/>
              </a:rPr>
              <a:t>。</a:t>
            </a:r>
            <a:endParaRPr kumimoji="0" lang="en-US" altLang="zh-CN"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grpSp>
        <p:nvGrpSpPr>
          <p:cNvPr id="3" name="组合 2">
            <a:extLst>
              <a:ext uri="{FF2B5EF4-FFF2-40B4-BE49-F238E27FC236}">
                <a16:creationId xmlns:a16="http://schemas.microsoft.com/office/drawing/2014/main" id="{F355E560-B5C9-D5ED-0DD2-DB4780330107}"/>
              </a:ext>
            </a:extLst>
          </p:cNvPr>
          <p:cNvGrpSpPr/>
          <p:nvPr/>
        </p:nvGrpSpPr>
        <p:grpSpPr>
          <a:xfrm>
            <a:off x="292100" y="1408280"/>
            <a:ext cx="3931975" cy="3149036"/>
            <a:chOff x="613692" y="615176"/>
            <a:chExt cx="7342549" cy="5729078"/>
          </a:xfrm>
        </p:grpSpPr>
        <p:sp>
          <p:nvSpPr>
            <p:cNvPr id="7" name="江西">
              <a:extLst>
                <a:ext uri="{FF2B5EF4-FFF2-40B4-BE49-F238E27FC236}">
                  <a16:creationId xmlns:a16="http://schemas.microsoft.com/office/drawing/2014/main" id="{1E9F8031-3763-3315-0993-FC7C8C091C8B}"/>
                </a:ext>
              </a:extLst>
            </p:cNvPr>
            <p:cNvSpPr/>
            <p:nvPr/>
          </p:nvSpPr>
          <p:spPr bwMode="auto">
            <a:xfrm>
              <a:off x="5428552" y="4417074"/>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8" name="黑龙江">
              <a:extLst>
                <a:ext uri="{FF2B5EF4-FFF2-40B4-BE49-F238E27FC236}">
                  <a16:creationId xmlns:a16="http://schemas.microsoft.com/office/drawing/2014/main" id="{B43F4688-0F59-507E-9310-987B5484B142}"/>
                </a:ext>
              </a:extLst>
            </p:cNvPr>
            <p:cNvSpPr/>
            <p:nvPr/>
          </p:nvSpPr>
          <p:spPr bwMode="auto">
            <a:xfrm>
              <a:off x="6046854" y="615176"/>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 name="湖北">
              <a:extLst>
                <a:ext uri="{FF2B5EF4-FFF2-40B4-BE49-F238E27FC236}">
                  <a16:creationId xmlns:a16="http://schemas.microsoft.com/office/drawing/2014/main" id="{31C65905-FB7D-65DD-0BF6-7B4DEDF09312}"/>
                </a:ext>
              </a:extLst>
            </p:cNvPr>
            <p:cNvSpPr/>
            <p:nvPr/>
          </p:nvSpPr>
          <p:spPr bwMode="auto">
            <a:xfrm>
              <a:off x="4705008" y="3943481"/>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0" name="山东">
              <a:extLst>
                <a:ext uri="{FF2B5EF4-FFF2-40B4-BE49-F238E27FC236}">
                  <a16:creationId xmlns:a16="http://schemas.microsoft.com/office/drawing/2014/main" id="{1CF8CDF2-C7E0-1499-2A5B-55CD1C220593}"/>
                </a:ext>
              </a:extLst>
            </p:cNvPr>
            <p:cNvSpPr/>
            <p:nvPr/>
          </p:nvSpPr>
          <p:spPr bwMode="auto">
            <a:xfrm>
              <a:off x="5546951" y="3101538"/>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1" name="安徽">
              <a:extLst>
                <a:ext uri="{FF2B5EF4-FFF2-40B4-BE49-F238E27FC236}">
                  <a16:creationId xmlns:a16="http://schemas.microsoft.com/office/drawing/2014/main" id="{8D62199F-EF19-7757-7ECC-FBAE53D72482}"/>
                </a:ext>
              </a:extLst>
            </p:cNvPr>
            <p:cNvSpPr/>
            <p:nvPr/>
          </p:nvSpPr>
          <p:spPr bwMode="auto">
            <a:xfrm>
              <a:off x="5573261" y="3680374"/>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2" name="山西">
              <a:extLst>
                <a:ext uri="{FF2B5EF4-FFF2-40B4-BE49-F238E27FC236}">
                  <a16:creationId xmlns:a16="http://schemas.microsoft.com/office/drawing/2014/main" id="{D5AFCD58-C0C3-FC50-405B-C135D56FDFF2}"/>
                </a:ext>
              </a:extLst>
            </p:cNvPr>
            <p:cNvSpPr/>
            <p:nvPr/>
          </p:nvSpPr>
          <p:spPr bwMode="auto">
            <a:xfrm>
              <a:off x="4968115" y="2720033"/>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3" name="吉林">
              <a:extLst>
                <a:ext uri="{FF2B5EF4-FFF2-40B4-BE49-F238E27FC236}">
                  <a16:creationId xmlns:a16="http://schemas.microsoft.com/office/drawing/2014/main" id="{7F737820-62B2-F25E-111C-283C6459521B}"/>
                </a:ext>
              </a:extLst>
            </p:cNvPr>
            <p:cNvSpPr/>
            <p:nvPr/>
          </p:nvSpPr>
          <p:spPr bwMode="auto">
            <a:xfrm>
              <a:off x="6217874" y="1733381"/>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4" name="湖南">
              <a:extLst>
                <a:ext uri="{FF2B5EF4-FFF2-40B4-BE49-F238E27FC236}">
                  <a16:creationId xmlns:a16="http://schemas.microsoft.com/office/drawing/2014/main" id="{3A6B544D-2B34-2761-D46D-249476877EBF}"/>
                </a:ext>
              </a:extLst>
            </p:cNvPr>
            <p:cNvSpPr/>
            <p:nvPr/>
          </p:nvSpPr>
          <p:spPr bwMode="auto">
            <a:xfrm>
              <a:off x="4763642" y="4441003"/>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5" name="江苏">
              <a:extLst>
                <a:ext uri="{FF2B5EF4-FFF2-40B4-BE49-F238E27FC236}">
                  <a16:creationId xmlns:a16="http://schemas.microsoft.com/office/drawing/2014/main" id="{CD5C317E-F760-BE2F-78F1-BA184337345B}"/>
                </a:ext>
              </a:extLst>
            </p:cNvPr>
            <p:cNvSpPr/>
            <p:nvPr/>
          </p:nvSpPr>
          <p:spPr bwMode="auto">
            <a:xfrm>
              <a:off x="5744281" y="3588286"/>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6" name="福建">
              <a:extLst>
                <a:ext uri="{FF2B5EF4-FFF2-40B4-BE49-F238E27FC236}">
                  <a16:creationId xmlns:a16="http://schemas.microsoft.com/office/drawing/2014/main" id="{77C803E4-5AD0-242C-9627-5E73C53E0901}"/>
                </a:ext>
              </a:extLst>
            </p:cNvPr>
            <p:cNvSpPr/>
            <p:nvPr/>
          </p:nvSpPr>
          <p:spPr bwMode="auto">
            <a:xfrm>
              <a:off x="5770592" y="4680181"/>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7" name="河南">
              <a:extLst>
                <a:ext uri="{FF2B5EF4-FFF2-40B4-BE49-F238E27FC236}">
                  <a16:creationId xmlns:a16="http://schemas.microsoft.com/office/drawing/2014/main" id="{0DC9A4C2-5570-59B1-D7D5-E30A55FA2924}"/>
                </a:ext>
              </a:extLst>
            </p:cNvPr>
            <p:cNvSpPr/>
            <p:nvPr/>
          </p:nvSpPr>
          <p:spPr bwMode="auto">
            <a:xfrm>
              <a:off x="4981270" y="3428041"/>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8" name="辽宁">
              <a:extLst>
                <a:ext uri="{FF2B5EF4-FFF2-40B4-BE49-F238E27FC236}">
                  <a16:creationId xmlns:a16="http://schemas.microsoft.com/office/drawing/2014/main" id="{BBDD7CDF-3FF5-F8CE-D754-E17058F12AF0}"/>
                </a:ext>
              </a:extLst>
            </p:cNvPr>
            <p:cNvSpPr>
              <a:spLocks noEditPoints="1"/>
            </p:cNvSpPr>
            <p:nvPr/>
          </p:nvSpPr>
          <p:spPr bwMode="auto">
            <a:xfrm>
              <a:off x="5967922" y="2180663"/>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9" name="浙江">
              <a:extLst>
                <a:ext uri="{FF2B5EF4-FFF2-40B4-BE49-F238E27FC236}">
                  <a16:creationId xmlns:a16="http://schemas.microsoft.com/office/drawing/2014/main" id="{E6D870A4-5D61-30F6-45CD-E9A157A79537}"/>
                </a:ext>
              </a:extLst>
            </p:cNvPr>
            <p:cNvSpPr/>
            <p:nvPr/>
          </p:nvSpPr>
          <p:spPr bwMode="auto">
            <a:xfrm>
              <a:off x="6028937" y="4206588"/>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0" name="广东">
              <a:extLst>
                <a:ext uri="{FF2B5EF4-FFF2-40B4-BE49-F238E27FC236}">
                  <a16:creationId xmlns:a16="http://schemas.microsoft.com/office/drawing/2014/main" id="{3B1E19E6-FD59-003C-BA6E-1A6F0F67D467}"/>
                </a:ext>
              </a:extLst>
            </p:cNvPr>
            <p:cNvSpPr>
              <a:spLocks noEditPoints="1"/>
            </p:cNvSpPr>
            <p:nvPr/>
          </p:nvSpPr>
          <p:spPr bwMode="auto">
            <a:xfrm>
              <a:off x="4880789" y="5164548"/>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1" name="天津">
              <a:extLst>
                <a:ext uri="{FF2B5EF4-FFF2-40B4-BE49-F238E27FC236}">
                  <a16:creationId xmlns:a16="http://schemas.microsoft.com/office/drawing/2014/main" id="{78A71175-CC87-51C8-F91E-3B4C9AAD56A6}"/>
                </a:ext>
              </a:extLst>
            </p:cNvPr>
            <p:cNvSpPr/>
            <p:nvPr/>
          </p:nvSpPr>
          <p:spPr bwMode="auto">
            <a:xfrm>
              <a:off x="5744281" y="2785810"/>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2" name="北京">
              <a:extLst>
                <a:ext uri="{FF2B5EF4-FFF2-40B4-BE49-F238E27FC236}">
                  <a16:creationId xmlns:a16="http://schemas.microsoft.com/office/drawing/2014/main" id="{8FCE70EB-AE00-FCC7-50AA-17B81ABA7676}"/>
                </a:ext>
              </a:extLst>
            </p:cNvPr>
            <p:cNvSpPr/>
            <p:nvPr/>
          </p:nvSpPr>
          <p:spPr bwMode="auto">
            <a:xfrm>
              <a:off x="5573261" y="2654256"/>
              <a:ext cx="236797" cy="26310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3" name="河北">
              <a:extLst>
                <a:ext uri="{FF2B5EF4-FFF2-40B4-BE49-F238E27FC236}">
                  <a16:creationId xmlns:a16="http://schemas.microsoft.com/office/drawing/2014/main" id="{E4566E66-ECF1-90F4-8C94-CB8DC0FDD99A}"/>
                </a:ext>
              </a:extLst>
            </p:cNvPr>
            <p:cNvSpPr>
              <a:spLocks noEditPoints="1"/>
            </p:cNvSpPr>
            <p:nvPr/>
          </p:nvSpPr>
          <p:spPr bwMode="auto">
            <a:xfrm>
              <a:off x="5362776" y="2404304"/>
              <a:ext cx="749855" cy="1052428"/>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4" name="内蒙古">
              <a:extLst>
                <a:ext uri="{FF2B5EF4-FFF2-40B4-BE49-F238E27FC236}">
                  <a16:creationId xmlns:a16="http://schemas.microsoft.com/office/drawing/2014/main" id="{9805BC01-C5E8-C746-8EFD-A59CBA27C911}"/>
                </a:ext>
              </a:extLst>
            </p:cNvPr>
            <p:cNvSpPr/>
            <p:nvPr/>
          </p:nvSpPr>
          <p:spPr bwMode="auto">
            <a:xfrm>
              <a:off x="3455249" y="680953"/>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5" name="陕西">
              <a:extLst>
                <a:ext uri="{FF2B5EF4-FFF2-40B4-BE49-F238E27FC236}">
                  <a16:creationId xmlns:a16="http://schemas.microsoft.com/office/drawing/2014/main" id="{4B26BB0C-92D0-546D-12C3-D96CF011F515}"/>
                </a:ext>
              </a:extLst>
            </p:cNvPr>
            <p:cNvSpPr/>
            <p:nvPr/>
          </p:nvSpPr>
          <p:spPr bwMode="auto">
            <a:xfrm>
              <a:off x="4349813" y="2917363"/>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6" name="重庆">
              <a:extLst>
                <a:ext uri="{FF2B5EF4-FFF2-40B4-BE49-F238E27FC236}">
                  <a16:creationId xmlns:a16="http://schemas.microsoft.com/office/drawing/2014/main" id="{2C89F8FC-1CEF-72AA-D494-CE46034A2B59}"/>
                </a:ext>
              </a:extLst>
            </p:cNvPr>
            <p:cNvSpPr/>
            <p:nvPr/>
          </p:nvSpPr>
          <p:spPr bwMode="auto">
            <a:xfrm>
              <a:off x="4300823" y="4114500"/>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7" name="广西">
              <a:extLst>
                <a:ext uri="{FF2B5EF4-FFF2-40B4-BE49-F238E27FC236}">
                  <a16:creationId xmlns:a16="http://schemas.microsoft.com/office/drawing/2014/main" id="{0ED69788-6E54-9B29-9DB6-51082AA0605C}"/>
                </a:ext>
              </a:extLst>
            </p:cNvPr>
            <p:cNvSpPr/>
            <p:nvPr/>
          </p:nvSpPr>
          <p:spPr bwMode="auto">
            <a:xfrm>
              <a:off x="4139327" y="5035375"/>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8" name="云南">
              <a:extLst>
                <a:ext uri="{FF2B5EF4-FFF2-40B4-BE49-F238E27FC236}">
                  <a16:creationId xmlns:a16="http://schemas.microsoft.com/office/drawing/2014/main" id="{61EDC413-C485-AEC1-D2C9-F4B541D8C43E}"/>
                </a:ext>
              </a:extLst>
            </p:cNvPr>
            <p:cNvSpPr/>
            <p:nvPr/>
          </p:nvSpPr>
          <p:spPr bwMode="auto">
            <a:xfrm>
              <a:off x="3135891" y="4496006"/>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9" name="青海">
              <a:extLst>
                <a:ext uri="{FF2B5EF4-FFF2-40B4-BE49-F238E27FC236}">
                  <a16:creationId xmlns:a16="http://schemas.microsoft.com/office/drawing/2014/main" id="{984902BF-B9A1-0673-9B96-139C0A5986FE}"/>
                </a:ext>
              </a:extLst>
            </p:cNvPr>
            <p:cNvSpPr/>
            <p:nvPr/>
          </p:nvSpPr>
          <p:spPr bwMode="auto">
            <a:xfrm>
              <a:off x="2323888" y="2812120"/>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0" name="西藏">
              <a:extLst>
                <a:ext uri="{FF2B5EF4-FFF2-40B4-BE49-F238E27FC236}">
                  <a16:creationId xmlns:a16="http://schemas.microsoft.com/office/drawing/2014/main" id="{0BD26AB1-0C5A-5508-E7AA-B801C6D7454A}"/>
                </a:ext>
              </a:extLst>
            </p:cNvPr>
            <p:cNvSpPr/>
            <p:nvPr/>
          </p:nvSpPr>
          <p:spPr bwMode="auto">
            <a:xfrm>
              <a:off x="837333" y="3030998"/>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1" name="新疆">
              <a:extLst>
                <a:ext uri="{FF2B5EF4-FFF2-40B4-BE49-F238E27FC236}">
                  <a16:creationId xmlns:a16="http://schemas.microsoft.com/office/drawing/2014/main" id="{7A136A94-1C08-FC2E-0FE2-59A13FE01F33}"/>
                </a:ext>
              </a:extLst>
            </p:cNvPr>
            <p:cNvSpPr/>
            <p:nvPr/>
          </p:nvSpPr>
          <p:spPr bwMode="auto">
            <a:xfrm>
              <a:off x="613692" y="1115079"/>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2" name="宁夏">
              <a:extLst>
                <a:ext uri="{FF2B5EF4-FFF2-40B4-BE49-F238E27FC236}">
                  <a16:creationId xmlns:a16="http://schemas.microsoft.com/office/drawing/2014/main" id="{5DDF2F8B-BCF9-30F7-9C57-604A84F7507D}"/>
                </a:ext>
              </a:extLst>
            </p:cNvPr>
            <p:cNvSpPr/>
            <p:nvPr/>
          </p:nvSpPr>
          <p:spPr bwMode="auto">
            <a:xfrm>
              <a:off x="4218260" y="2943674"/>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3" name="甘肃">
              <a:extLst>
                <a:ext uri="{FF2B5EF4-FFF2-40B4-BE49-F238E27FC236}">
                  <a16:creationId xmlns:a16="http://schemas.microsoft.com/office/drawing/2014/main" id="{507C6BC9-0C15-D248-FDC6-71B1DEC1735F}"/>
                </a:ext>
              </a:extLst>
            </p:cNvPr>
            <p:cNvSpPr/>
            <p:nvPr/>
          </p:nvSpPr>
          <p:spPr bwMode="auto">
            <a:xfrm>
              <a:off x="2810637" y="2299061"/>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4" name="四川">
              <a:extLst>
                <a:ext uri="{FF2B5EF4-FFF2-40B4-BE49-F238E27FC236}">
                  <a16:creationId xmlns:a16="http://schemas.microsoft.com/office/drawing/2014/main" id="{05DBDF40-4CBF-B4FB-D84B-A2288D6CF1C0}"/>
                </a:ext>
              </a:extLst>
            </p:cNvPr>
            <p:cNvSpPr/>
            <p:nvPr/>
          </p:nvSpPr>
          <p:spPr bwMode="auto">
            <a:xfrm>
              <a:off x="3279465" y="3680373"/>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5" name="贵州">
              <a:extLst>
                <a:ext uri="{FF2B5EF4-FFF2-40B4-BE49-F238E27FC236}">
                  <a16:creationId xmlns:a16="http://schemas.microsoft.com/office/drawing/2014/main" id="{F0E14AA9-D37D-C6D6-8CD0-E351401E314E}"/>
                </a:ext>
              </a:extLst>
            </p:cNvPr>
            <p:cNvSpPr/>
            <p:nvPr/>
          </p:nvSpPr>
          <p:spPr bwMode="auto">
            <a:xfrm>
              <a:off x="4036466" y="4583330"/>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36" name="组合 35">
              <a:extLst>
                <a:ext uri="{FF2B5EF4-FFF2-40B4-BE49-F238E27FC236}">
                  <a16:creationId xmlns:a16="http://schemas.microsoft.com/office/drawing/2014/main" id="{EEA6942C-1B5F-E304-0A6B-678AA79659C2}"/>
                </a:ext>
              </a:extLst>
            </p:cNvPr>
            <p:cNvGrpSpPr/>
            <p:nvPr/>
          </p:nvGrpSpPr>
          <p:grpSpPr>
            <a:xfrm>
              <a:off x="5507484" y="5627366"/>
              <a:ext cx="78932" cy="65777"/>
              <a:chOff x="5507484" y="5627366"/>
              <a:chExt cx="78932" cy="65777"/>
            </a:xfrm>
            <a:solidFill>
              <a:srgbClr val="0070BC"/>
            </a:solidFill>
          </p:grpSpPr>
          <p:sp>
            <p:nvSpPr>
              <p:cNvPr id="87" name="Freeform 75">
                <a:extLst>
                  <a:ext uri="{FF2B5EF4-FFF2-40B4-BE49-F238E27FC236}">
                    <a16:creationId xmlns:a16="http://schemas.microsoft.com/office/drawing/2014/main" id="{00CC10F7-A322-1785-062B-CDBEF218B89E}"/>
                  </a:ext>
                </a:extLst>
              </p:cNvPr>
              <p:cNvSpPr>
                <a:spLocks noEditPoints="1"/>
              </p:cNvSpPr>
              <p:nvPr/>
            </p:nvSpPr>
            <p:spPr bwMode="auto">
              <a:xfrm>
                <a:off x="5507484" y="5627366"/>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88" name="Freeform 105">
                <a:extLst>
                  <a:ext uri="{FF2B5EF4-FFF2-40B4-BE49-F238E27FC236}">
                    <a16:creationId xmlns:a16="http://schemas.microsoft.com/office/drawing/2014/main" id="{B359127C-54D3-1670-58C1-5555C02D096B}"/>
                  </a:ext>
                </a:extLst>
              </p:cNvPr>
              <p:cNvSpPr/>
              <p:nvPr/>
            </p:nvSpPr>
            <p:spPr bwMode="auto">
              <a:xfrm>
                <a:off x="5507484" y="5653677"/>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sp>
          <p:nvSpPr>
            <p:cNvPr id="37" name="台湾">
              <a:extLst>
                <a:ext uri="{FF2B5EF4-FFF2-40B4-BE49-F238E27FC236}">
                  <a16:creationId xmlns:a16="http://schemas.microsoft.com/office/drawing/2014/main" id="{26A0C3B4-3337-9D92-3A19-0F5B8BEB94E8}"/>
                </a:ext>
              </a:extLst>
            </p:cNvPr>
            <p:cNvSpPr/>
            <p:nvPr/>
          </p:nvSpPr>
          <p:spPr bwMode="auto">
            <a:xfrm>
              <a:off x="6402049" y="5114307"/>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8" name="海南">
              <a:extLst>
                <a:ext uri="{FF2B5EF4-FFF2-40B4-BE49-F238E27FC236}">
                  <a16:creationId xmlns:a16="http://schemas.microsoft.com/office/drawing/2014/main" id="{22069B4E-B619-7AAE-2E36-B0E1A0855E00}"/>
                </a:ext>
              </a:extLst>
            </p:cNvPr>
            <p:cNvSpPr/>
            <p:nvPr/>
          </p:nvSpPr>
          <p:spPr bwMode="auto">
            <a:xfrm>
              <a:off x="4718163" y="6022027"/>
              <a:ext cx="368350"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39" name="组合 38">
              <a:extLst>
                <a:ext uri="{FF2B5EF4-FFF2-40B4-BE49-F238E27FC236}">
                  <a16:creationId xmlns:a16="http://schemas.microsoft.com/office/drawing/2014/main" id="{11786292-2894-19D5-6AE2-98B87E55BE57}"/>
                </a:ext>
              </a:extLst>
            </p:cNvPr>
            <p:cNvGrpSpPr/>
            <p:nvPr/>
          </p:nvGrpSpPr>
          <p:grpSpPr>
            <a:xfrm>
              <a:off x="6388893" y="4075034"/>
              <a:ext cx="131554" cy="184175"/>
              <a:chOff x="6388893" y="4075034"/>
              <a:chExt cx="131554" cy="184175"/>
            </a:xfrm>
            <a:solidFill>
              <a:srgbClr val="0070BC"/>
            </a:solidFill>
          </p:grpSpPr>
          <p:grpSp>
            <p:nvGrpSpPr>
              <p:cNvPr id="82" name="组合 81">
                <a:extLst>
                  <a:ext uri="{FF2B5EF4-FFF2-40B4-BE49-F238E27FC236}">
                    <a16:creationId xmlns:a16="http://schemas.microsoft.com/office/drawing/2014/main" id="{E3C1524F-B0E2-BC74-407F-B7A38BEBA7F5}"/>
                  </a:ext>
                </a:extLst>
              </p:cNvPr>
              <p:cNvGrpSpPr/>
              <p:nvPr/>
            </p:nvGrpSpPr>
            <p:grpSpPr>
              <a:xfrm>
                <a:off x="6388893" y="4075034"/>
                <a:ext cx="131554" cy="184175"/>
                <a:chOff x="6388893" y="4075034"/>
                <a:chExt cx="131554" cy="184175"/>
              </a:xfrm>
              <a:grpFill/>
            </p:grpSpPr>
            <p:sp>
              <p:nvSpPr>
                <p:cNvPr id="84" name="上海">
                  <a:extLst>
                    <a:ext uri="{FF2B5EF4-FFF2-40B4-BE49-F238E27FC236}">
                      <a16:creationId xmlns:a16="http://schemas.microsoft.com/office/drawing/2014/main" id="{C30A2649-2EDF-B60C-10B5-8D3C9D220E4F}"/>
                    </a:ext>
                  </a:extLst>
                </p:cNvPr>
                <p:cNvSpPr>
                  <a:spLocks noEditPoints="1"/>
                </p:cNvSpPr>
                <p:nvPr/>
              </p:nvSpPr>
              <p:spPr bwMode="auto">
                <a:xfrm>
                  <a:off x="6388893" y="4075034"/>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rgbClr val="045076"/>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85" name="Freeform 108">
                  <a:extLst>
                    <a:ext uri="{FF2B5EF4-FFF2-40B4-BE49-F238E27FC236}">
                      <a16:creationId xmlns:a16="http://schemas.microsoft.com/office/drawing/2014/main" id="{9E49EF5C-4613-D4D1-2CBB-1F28AF4FA4BF}"/>
                    </a:ext>
                  </a:extLst>
                </p:cNvPr>
                <p:cNvSpPr/>
                <p:nvPr/>
              </p:nvSpPr>
              <p:spPr bwMode="auto">
                <a:xfrm>
                  <a:off x="6402049" y="4075034"/>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86" name="Freeform 109">
                  <a:extLst>
                    <a:ext uri="{FF2B5EF4-FFF2-40B4-BE49-F238E27FC236}">
                      <a16:creationId xmlns:a16="http://schemas.microsoft.com/office/drawing/2014/main" id="{3B6F575A-8545-CD47-C88C-78D7D1E3A764}"/>
                    </a:ext>
                  </a:extLst>
                </p:cNvPr>
                <p:cNvSpPr/>
                <p:nvPr/>
              </p:nvSpPr>
              <p:spPr bwMode="auto">
                <a:xfrm>
                  <a:off x="6467825" y="4140811"/>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sp>
            <p:nvSpPr>
              <p:cNvPr id="83" name="Freeform 110">
                <a:extLst>
                  <a:ext uri="{FF2B5EF4-FFF2-40B4-BE49-F238E27FC236}">
                    <a16:creationId xmlns:a16="http://schemas.microsoft.com/office/drawing/2014/main" id="{57675665-81EE-7239-8F43-04FA03A2829E}"/>
                  </a:ext>
                </a:extLst>
              </p:cNvPr>
              <p:cNvSpPr/>
              <p:nvPr/>
            </p:nvSpPr>
            <p:spPr bwMode="auto">
              <a:xfrm>
                <a:off x="6494136" y="4140811"/>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grpSp>
          <p:nvGrpSpPr>
            <p:cNvPr id="40" name="组合 39">
              <a:extLst>
                <a:ext uri="{FF2B5EF4-FFF2-40B4-BE49-F238E27FC236}">
                  <a16:creationId xmlns:a16="http://schemas.microsoft.com/office/drawing/2014/main" id="{C05113CE-5BDE-811A-1AC3-38C445B7400F}"/>
                </a:ext>
              </a:extLst>
            </p:cNvPr>
            <p:cNvGrpSpPr/>
            <p:nvPr/>
          </p:nvGrpSpPr>
          <p:grpSpPr>
            <a:xfrm>
              <a:off x="1705145" y="1413988"/>
              <a:ext cx="5674650" cy="4930266"/>
              <a:chOff x="1705145" y="1413988"/>
              <a:chExt cx="5674650" cy="4930266"/>
            </a:xfrm>
          </p:grpSpPr>
          <p:sp>
            <p:nvSpPr>
              <p:cNvPr id="48" name="TextBox 92">
                <a:extLst>
                  <a:ext uri="{FF2B5EF4-FFF2-40B4-BE49-F238E27FC236}">
                    <a16:creationId xmlns:a16="http://schemas.microsoft.com/office/drawing/2014/main" id="{BE8C03FA-8F5D-B2FB-F44A-926622200C9A}"/>
                  </a:ext>
                </a:extLst>
              </p:cNvPr>
              <p:cNvSpPr txBox="1"/>
              <p:nvPr/>
            </p:nvSpPr>
            <p:spPr>
              <a:xfrm>
                <a:off x="1823125" y="2168377"/>
                <a:ext cx="614938" cy="332922"/>
              </a:xfrm>
              <a:prstGeom prst="rect">
                <a:avLst/>
              </a:prstGeom>
              <a:noFill/>
            </p:spPr>
            <p:txBody>
              <a:bodyPr wrap="none" rtlCol="0">
                <a:spAutoFit/>
              </a:bodyPr>
              <a:lstStyle/>
              <a:p>
                <a:r>
                  <a:rPr lang="zh-CN" altLang="en-US" sz="600" dirty="0">
                    <a:solidFill>
                      <a:schemeClr val="bg1"/>
                    </a:solidFill>
                    <a:cs typeface="+mn-ea"/>
                    <a:sym typeface="+mn-lt"/>
                  </a:rPr>
                  <a:t>新疆</a:t>
                </a:r>
              </a:p>
            </p:txBody>
          </p:sp>
          <p:sp>
            <p:nvSpPr>
              <p:cNvPr id="49" name="TextBox 93">
                <a:extLst>
                  <a:ext uri="{FF2B5EF4-FFF2-40B4-BE49-F238E27FC236}">
                    <a16:creationId xmlns:a16="http://schemas.microsoft.com/office/drawing/2014/main" id="{9EA3E0BB-48CC-0518-CC0F-02D213FEF249}"/>
                  </a:ext>
                </a:extLst>
              </p:cNvPr>
              <p:cNvSpPr txBox="1"/>
              <p:nvPr/>
            </p:nvSpPr>
            <p:spPr>
              <a:xfrm>
                <a:off x="1705145" y="3789348"/>
                <a:ext cx="614938" cy="332922"/>
              </a:xfrm>
              <a:prstGeom prst="rect">
                <a:avLst/>
              </a:prstGeom>
              <a:noFill/>
            </p:spPr>
            <p:txBody>
              <a:bodyPr wrap="none" rtlCol="0">
                <a:spAutoFit/>
              </a:bodyPr>
              <a:lstStyle/>
              <a:p>
                <a:r>
                  <a:rPr lang="zh-CN" altLang="en-US" sz="600" dirty="0">
                    <a:solidFill>
                      <a:schemeClr val="bg1"/>
                    </a:solidFill>
                    <a:cs typeface="+mn-ea"/>
                    <a:sym typeface="+mn-lt"/>
                  </a:rPr>
                  <a:t>西藏</a:t>
                </a:r>
              </a:p>
            </p:txBody>
          </p:sp>
          <p:sp>
            <p:nvSpPr>
              <p:cNvPr id="50" name="TextBox 94">
                <a:extLst>
                  <a:ext uri="{FF2B5EF4-FFF2-40B4-BE49-F238E27FC236}">
                    <a16:creationId xmlns:a16="http://schemas.microsoft.com/office/drawing/2014/main" id="{61FEC206-3918-7772-BB89-123CA8CC2CCC}"/>
                  </a:ext>
                </a:extLst>
              </p:cNvPr>
              <p:cNvSpPr txBox="1"/>
              <p:nvPr/>
            </p:nvSpPr>
            <p:spPr>
              <a:xfrm>
                <a:off x="2996720" y="3303995"/>
                <a:ext cx="614938" cy="332922"/>
              </a:xfrm>
              <a:prstGeom prst="rect">
                <a:avLst/>
              </a:prstGeom>
              <a:noFill/>
            </p:spPr>
            <p:txBody>
              <a:bodyPr wrap="none" rtlCol="0">
                <a:spAutoFit/>
              </a:bodyPr>
              <a:lstStyle/>
              <a:p>
                <a:r>
                  <a:rPr lang="zh-CN" altLang="en-US" sz="600" dirty="0">
                    <a:solidFill>
                      <a:schemeClr val="bg1"/>
                    </a:solidFill>
                    <a:cs typeface="+mn-ea"/>
                    <a:sym typeface="+mn-lt"/>
                  </a:rPr>
                  <a:t>青海</a:t>
                </a:r>
              </a:p>
            </p:txBody>
          </p:sp>
          <p:sp>
            <p:nvSpPr>
              <p:cNvPr id="51" name="TextBox 95">
                <a:extLst>
                  <a:ext uri="{FF2B5EF4-FFF2-40B4-BE49-F238E27FC236}">
                    <a16:creationId xmlns:a16="http://schemas.microsoft.com/office/drawing/2014/main" id="{4889D5E5-18D7-D702-0611-D85C67B44256}"/>
                  </a:ext>
                </a:extLst>
              </p:cNvPr>
              <p:cNvSpPr txBox="1"/>
              <p:nvPr/>
            </p:nvSpPr>
            <p:spPr>
              <a:xfrm>
                <a:off x="3058895" y="2598341"/>
                <a:ext cx="614938" cy="332922"/>
              </a:xfrm>
              <a:prstGeom prst="rect">
                <a:avLst/>
              </a:prstGeom>
              <a:noFill/>
            </p:spPr>
            <p:txBody>
              <a:bodyPr wrap="none" rtlCol="0">
                <a:spAutoFit/>
              </a:bodyPr>
              <a:lstStyle/>
              <a:p>
                <a:r>
                  <a:rPr lang="zh-CN" altLang="en-US" sz="600" dirty="0">
                    <a:solidFill>
                      <a:schemeClr val="bg1"/>
                    </a:solidFill>
                    <a:cs typeface="+mn-ea"/>
                    <a:sym typeface="+mn-lt"/>
                  </a:rPr>
                  <a:t>甘肃</a:t>
                </a:r>
              </a:p>
            </p:txBody>
          </p:sp>
          <p:sp>
            <p:nvSpPr>
              <p:cNvPr id="52" name="TextBox 96">
                <a:extLst>
                  <a:ext uri="{FF2B5EF4-FFF2-40B4-BE49-F238E27FC236}">
                    <a16:creationId xmlns:a16="http://schemas.microsoft.com/office/drawing/2014/main" id="{E3335572-B6C5-C978-A06E-138820764A34}"/>
                  </a:ext>
                </a:extLst>
              </p:cNvPr>
              <p:cNvSpPr txBox="1"/>
              <p:nvPr/>
            </p:nvSpPr>
            <p:spPr>
              <a:xfrm>
                <a:off x="5111931" y="2160188"/>
                <a:ext cx="740950" cy="332922"/>
              </a:xfrm>
              <a:prstGeom prst="rect">
                <a:avLst/>
              </a:prstGeom>
              <a:noFill/>
            </p:spPr>
            <p:txBody>
              <a:bodyPr wrap="none" rtlCol="0">
                <a:spAutoFit/>
              </a:bodyPr>
              <a:lstStyle/>
              <a:p>
                <a:r>
                  <a:rPr lang="zh-CN" altLang="en-US" sz="600" dirty="0">
                    <a:solidFill>
                      <a:schemeClr val="bg1"/>
                    </a:solidFill>
                    <a:cs typeface="+mn-ea"/>
                    <a:sym typeface="+mn-lt"/>
                  </a:rPr>
                  <a:t>内蒙古</a:t>
                </a:r>
              </a:p>
            </p:txBody>
          </p:sp>
          <p:sp>
            <p:nvSpPr>
              <p:cNvPr id="53" name="TextBox 98">
                <a:extLst>
                  <a:ext uri="{FF2B5EF4-FFF2-40B4-BE49-F238E27FC236}">
                    <a16:creationId xmlns:a16="http://schemas.microsoft.com/office/drawing/2014/main" id="{3913ADC9-BB47-469A-BFCB-D3C9D143EFA6}"/>
                  </a:ext>
                </a:extLst>
              </p:cNvPr>
              <p:cNvSpPr txBox="1"/>
              <p:nvPr/>
            </p:nvSpPr>
            <p:spPr>
              <a:xfrm>
                <a:off x="4208237" y="3101858"/>
                <a:ext cx="495751" cy="445458"/>
              </a:xfrm>
              <a:prstGeom prst="rect">
                <a:avLst/>
              </a:prstGeom>
              <a:noFill/>
            </p:spPr>
            <p:txBody>
              <a:bodyPr vert="eaVert" wrap="none" rtlCol="0">
                <a:spAutoFit/>
              </a:bodyPr>
              <a:lstStyle/>
              <a:p>
                <a:r>
                  <a:rPr lang="zh-CN" altLang="en-US" sz="600" dirty="0">
                    <a:solidFill>
                      <a:schemeClr val="bg1"/>
                    </a:solidFill>
                    <a:cs typeface="+mn-ea"/>
                    <a:sym typeface="+mn-lt"/>
                  </a:rPr>
                  <a:t>宁夏</a:t>
                </a:r>
              </a:p>
            </p:txBody>
          </p:sp>
          <p:sp>
            <p:nvSpPr>
              <p:cNvPr id="54" name="TextBox 99">
                <a:extLst>
                  <a:ext uri="{FF2B5EF4-FFF2-40B4-BE49-F238E27FC236}">
                    <a16:creationId xmlns:a16="http://schemas.microsoft.com/office/drawing/2014/main" id="{C9650402-7505-55EF-8D91-480D2195A25D}"/>
                  </a:ext>
                </a:extLst>
              </p:cNvPr>
              <p:cNvSpPr txBox="1"/>
              <p:nvPr/>
            </p:nvSpPr>
            <p:spPr>
              <a:xfrm>
                <a:off x="3721721" y="4070485"/>
                <a:ext cx="614938" cy="332921"/>
              </a:xfrm>
              <a:prstGeom prst="rect">
                <a:avLst/>
              </a:prstGeom>
              <a:noFill/>
            </p:spPr>
            <p:txBody>
              <a:bodyPr wrap="none" rtlCol="0">
                <a:spAutoFit/>
              </a:bodyPr>
              <a:lstStyle/>
              <a:p>
                <a:r>
                  <a:rPr lang="zh-CN" altLang="en-US" sz="600" dirty="0">
                    <a:solidFill>
                      <a:schemeClr val="bg1"/>
                    </a:solidFill>
                    <a:cs typeface="+mn-ea"/>
                    <a:sym typeface="+mn-lt"/>
                  </a:rPr>
                  <a:t>四川</a:t>
                </a:r>
              </a:p>
            </p:txBody>
          </p:sp>
          <p:sp>
            <p:nvSpPr>
              <p:cNvPr id="55" name="TextBox 100">
                <a:extLst>
                  <a:ext uri="{FF2B5EF4-FFF2-40B4-BE49-F238E27FC236}">
                    <a16:creationId xmlns:a16="http://schemas.microsoft.com/office/drawing/2014/main" id="{5791BC94-CB75-DEC3-AE93-A9C705B43B62}"/>
                  </a:ext>
                </a:extLst>
              </p:cNvPr>
              <p:cNvSpPr txBox="1"/>
              <p:nvPr/>
            </p:nvSpPr>
            <p:spPr>
              <a:xfrm>
                <a:off x="3472709" y="5183816"/>
                <a:ext cx="614938" cy="332922"/>
              </a:xfrm>
              <a:prstGeom prst="rect">
                <a:avLst/>
              </a:prstGeom>
              <a:noFill/>
            </p:spPr>
            <p:txBody>
              <a:bodyPr wrap="none" rtlCol="0">
                <a:spAutoFit/>
              </a:bodyPr>
              <a:lstStyle/>
              <a:p>
                <a:r>
                  <a:rPr lang="zh-CN" altLang="en-US" sz="600" dirty="0">
                    <a:solidFill>
                      <a:schemeClr val="bg1"/>
                    </a:solidFill>
                    <a:cs typeface="+mn-ea"/>
                    <a:sym typeface="+mn-lt"/>
                  </a:rPr>
                  <a:t>云南</a:t>
                </a:r>
              </a:p>
            </p:txBody>
          </p:sp>
          <p:sp>
            <p:nvSpPr>
              <p:cNvPr id="56" name="TextBox 101">
                <a:extLst>
                  <a:ext uri="{FF2B5EF4-FFF2-40B4-BE49-F238E27FC236}">
                    <a16:creationId xmlns:a16="http://schemas.microsoft.com/office/drawing/2014/main" id="{F996838B-447F-B51E-C292-A839AE467AFC}"/>
                  </a:ext>
                </a:extLst>
              </p:cNvPr>
              <p:cNvSpPr txBox="1"/>
              <p:nvPr/>
            </p:nvSpPr>
            <p:spPr>
              <a:xfrm>
                <a:off x="4604011" y="6038001"/>
                <a:ext cx="560015" cy="306253"/>
              </a:xfrm>
              <a:prstGeom prst="rect">
                <a:avLst/>
              </a:prstGeom>
              <a:noFill/>
            </p:spPr>
            <p:txBody>
              <a:bodyPr wrap="none" rtlCol="0">
                <a:spAutoFit/>
              </a:bodyPr>
              <a:lstStyle/>
              <a:p>
                <a:r>
                  <a:rPr lang="zh-CN" altLang="en-US" sz="500" dirty="0">
                    <a:solidFill>
                      <a:schemeClr val="bg1"/>
                    </a:solidFill>
                    <a:cs typeface="+mn-ea"/>
                    <a:sym typeface="+mn-lt"/>
                  </a:rPr>
                  <a:t>海南</a:t>
                </a:r>
                <a:endParaRPr lang="zh-CN" altLang="en-US" sz="600" dirty="0">
                  <a:solidFill>
                    <a:schemeClr val="bg1"/>
                  </a:solidFill>
                  <a:cs typeface="+mn-ea"/>
                  <a:sym typeface="+mn-lt"/>
                </a:endParaRPr>
              </a:p>
            </p:txBody>
          </p:sp>
          <p:sp>
            <p:nvSpPr>
              <p:cNvPr id="57" name="TextBox 102">
                <a:extLst>
                  <a:ext uri="{FF2B5EF4-FFF2-40B4-BE49-F238E27FC236}">
                    <a16:creationId xmlns:a16="http://schemas.microsoft.com/office/drawing/2014/main" id="{642A88B6-FDA3-E1E3-0F56-07C3547AF5F1}"/>
                  </a:ext>
                </a:extLst>
              </p:cNvPr>
              <p:cNvSpPr txBox="1"/>
              <p:nvPr/>
            </p:nvSpPr>
            <p:spPr>
              <a:xfrm>
                <a:off x="4530935" y="5339298"/>
                <a:ext cx="614938" cy="332922"/>
              </a:xfrm>
              <a:prstGeom prst="rect">
                <a:avLst/>
              </a:prstGeom>
              <a:noFill/>
            </p:spPr>
            <p:txBody>
              <a:bodyPr wrap="none" rtlCol="0">
                <a:spAutoFit/>
              </a:bodyPr>
              <a:lstStyle/>
              <a:p>
                <a:r>
                  <a:rPr lang="zh-CN" altLang="en-US" sz="600" dirty="0">
                    <a:solidFill>
                      <a:schemeClr val="bg1"/>
                    </a:solidFill>
                    <a:cs typeface="+mn-ea"/>
                    <a:sym typeface="+mn-lt"/>
                  </a:rPr>
                  <a:t>广西</a:t>
                </a:r>
              </a:p>
            </p:txBody>
          </p:sp>
          <p:sp>
            <p:nvSpPr>
              <p:cNvPr id="58" name="TextBox 103">
                <a:extLst>
                  <a:ext uri="{FF2B5EF4-FFF2-40B4-BE49-F238E27FC236}">
                    <a16:creationId xmlns:a16="http://schemas.microsoft.com/office/drawing/2014/main" id="{A8065059-23A3-B357-EC74-8697F7908714}"/>
                  </a:ext>
                </a:extLst>
              </p:cNvPr>
              <p:cNvSpPr txBox="1"/>
              <p:nvPr/>
            </p:nvSpPr>
            <p:spPr>
              <a:xfrm>
                <a:off x="4224496" y="4766794"/>
                <a:ext cx="614938" cy="332921"/>
              </a:xfrm>
              <a:prstGeom prst="rect">
                <a:avLst/>
              </a:prstGeom>
              <a:noFill/>
            </p:spPr>
            <p:txBody>
              <a:bodyPr wrap="none" rtlCol="0">
                <a:spAutoFit/>
              </a:bodyPr>
              <a:lstStyle/>
              <a:p>
                <a:r>
                  <a:rPr lang="zh-CN" altLang="en-US" sz="600" dirty="0">
                    <a:solidFill>
                      <a:schemeClr val="bg1"/>
                    </a:solidFill>
                    <a:cs typeface="+mn-ea"/>
                    <a:sym typeface="+mn-lt"/>
                  </a:rPr>
                  <a:t>贵州</a:t>
                </a:r>
              </a:p>
            </p:txBody>
          </p:sp>
          <p:sp>
            <p:nvSpPr>
              <p:cNvPr id="59" name="TextBox 104">
                <a:extLst>
                  <a:ext uri="{FF2B5EF4-FFF2-40B4-BE49-F238E27FC236}">
                    <a16:creationId xmlns:a16="http://schemas.microsoft.com/office/drawing/2014/main" id="{2985BCE0-D52D-844F-8A57-E02815151192}"/>
                  </a:ext>
                </a:extLst>
              </p:cNvPr>
              <p:cNvSpPr txBox="1"/>
              <p:nvPr/>
            </p:nvSpPr>
            <p:spPr>
              <a:xfrm>
                <a:off x="4348413" y="4316099"/>
                <a:ext cx="614938" cy="332921"/>
              </a:xfrm>
              <a:prstGeom prst="rect">
                <a:avLst/>
              </a:prstGeom>
              <a:noFill/>
            </p:spPr>
            <p:txBody>
              <a:bodyPr wrap="none" rtlCol="0">
                <a:spAutoFit/>
              </a:bodyPr>
              <a:lstStyle/>
              <a:p>
                <a:r>
                  <a:rPr lang="zh-CN" altLang="en-US" sz="600" dirty="0">
                    <a:solidFill>
                      <a:schemeClr val="bg1"/>
                    </a:solidFill>
                    <a:cs typeface="+mn-ea"/>
                    <a:sym typeface="+mn-lt"/>
                  </a:rPr>
                  <a:t>重庆</a:t>
                </a:r>
              </a:p>
            </p:txBody>
          </p:sp>
          <p:sp>
            <p:nvSpPr>
              <p:cNvPr id="60" name="TextBox 105">
                <a:extLst>
                  <a:ext uri="{FF2B5EF4-FFF2-40B4-BE49-F238E27FC236}">
                    <a16:creationId xmlns:a16="http://schemas.microsoft.com/office/drawing/2014/main" id="{926CA761-3DF2-E4F7-C150-34EFEF56C06C}"/>
                  </a:ext>
                </a:extLst>
              </p:cNvPr>
              <p:cNvSpPr txBox="1"/>
              <p:nvPr/>
            </p:nvSpPr>
            <p:spPr>
              <a:xfrm>
                <a:off x="4503766" y="3583037"/>
                <a:ext cx="614938" cy="332921"/>
              </a:xfrm>
              <a:prstGeom prst="rect">
                <a:avLst/>
              </a:prstGeom>
              <a:noFill/>
            </p:spPr>
            <p:txBody>
              <a:bodyPr wrap="none" rtlCol="0">
                <a:spAutoFit/>
              </a:bodyPr>
              <a:lstStyle/>
              <a:p>
                <a:r>
                  <a:rPr lang="zh-CN" altLang="en-US" sz="600" dirty="0">
                    <a:solidFill>
                      <a:schemeClr val="bg1"/>
                    </a:solidFill>
                    <a:cs typeface="+mn-ea"/>
                    <a:sym typeface="+mn-lt"/>
                  </a:rPr>
                  <a:t>陕西</a:t>
                </a:r>
              </a:p>
            </p:txBody>
          </p:sp>
          <p:sp>
            <p:nvSpPr>
              <p:cNvPr id="61" name="TextBox 106">
                <a:extLst>
                  <a:ext uri="{FF2B5EF4-FFF2-40B4-BE49-F238E27FC236}">
                    <a16:creationId xmlns:a16="http://schemas.microsoft.com/office/drawing/2014/main" id="{2FD2B84C-427A-B9C6-3FEA-37B747FF9BF7}"/>
                  </a:ext>
                </a:extLst>
              </p:cNvPr>
              <p:cNvSpPr txBox="1"/>
              <p:nvPr/>
            </p:nvSpPr>
            <p:spPr>
              <a:xfrm>
                <a:off x="4946493" y="3167024"/>
                <a:ext cx="614938" cy="332922"/>
              </a:xfrm>
              <a:prstGeom prst="rect">
                <a:avLst/>
              </a:prstGeom>
              <a:noFill/>
            </p:spPr>
            <p:txBody>
              <a:bodyPr wrap="none" rtlCol="0">
                <a:spAutoFit/>
              </a:bodyPr>
              <a:lstStyle/>
              <a:p>
                <a:r>
                  <a:rPr lang="zh-CN" altLang="en-US" sz="600" dirty="0">
                    <a:solidFill>
                      <a:schemeClr val="bg1"/>
                    </a:solidFill>
                    <a:cs typeface="+mn-ea"/>
                    <a:sym typeface="+mn-lt"/>
                  </a:rPr>
                  <a:t>山西</a:t>
                </a:r>
              </a:p>
            </p:txBody>
          </p:sp>
          <p:sp>
            <p:nvSpPr>
              <p:cNvPr id="62" name="TextBox 107">
                <a:extLst>
                  <a:ext uri="{FF2B5EF4-FFF2-40B4-BE49-F238E27FC236}">
                    <a16:creationId xmlns:a16="http://schemas.microsoft.com/office/drawing/2014/main" id="{FB71D8C7-F037-8549-E4D1-D2D7277C64A8}"/>
                  </a:ext>
                </a:extLst>
              </p:cNvPr>
              <p:cNvSpPr txBox="1"/>
              <p:nvPr/>
            </p:nvSpPr>
            <p:spPr>
              <a:xfrm>
                <a:off x="6638845" y="1413988"/>
                <a:ext cx="740950" cy="332922"/>
              </a:xfrm>
              <a:prstGeom prst="rect">
                <a:avLst/>
              </a:prstGeom>
              <a:noFill/>
            </p:spPr>
            <p:txBody>
              <a:bodyPr wrap="none" rtlCol="0">
                <a:spAutoFit/>
              </a:bodyPr>
              <a:lstStyle/>
              <a:p>
                <a:r>
                  <a:rPr lang="zh-CN" altLang="en-US" sz="600" dirty="0">
                    <a:solidFill>
                      <a:schemeClr val="bg1"/>
                    </a:solidFill>
                    <a:cs typeface="+mn-ea"/>
                    <a:sym typeface="+mn-lt"/>
                  </a:rPr>
                  <a:t>黑龙江</a:t>
                </a:r>
              </a:p>
            </p:txBody>
          </p:sp>
          <p:sp>
            <p:nvSpPr>
              <p:cNvPr id="63" name="TextBox 108">
                <a:extLst>
                  <a:ext uri="{FF2B5EF4-FFF2-40B4-BE49-F238E27FC236}">
                    <a16:creationId xmlns:a16="http://schemas.microsoft.com/office/drawing/2014/main" id="{23F5FA90-8EC1-5A0D-1069-900458C86C20}"/>
                  </a:ext>
                </a:extLst>
              </p:cNvPr>
              <p:cNvSpPr txBox="1"/>
              <p:nvPr/>
            </p:nvSpPr>
            <p:spPr>
              <a:xfrm>
                <a:off x="6543301" y="1981200"/>
                <a:ext cx="614938" cy="332922"/>
              </a:xfrm>
              <a:prstGeom prst="rect">
                <a:avLst/>
              </a:prstGeom>
              <a:noFill/>
            </p:spPr>
            <p:txBody>
              <a:bodyPr wrap="none" rtlCol="0">
                <a:spAutoFit/>
              </a:bodyPr>
              <a:lstStyle/>
              <a:p>
                <a:r>
                  <a:rPr lang="zh-CN" altLang="en-US" sz="600" dirty="0">
                    <a:solidFill>
                      <a:schemeClr val="bg1"/>
                    </a:solidFill>
                    <a:cs typeface="+mn-ea"/>
                    <a:sym typeface="+mn-lt"/>
                  </a:rPr>
                  <a:t>吉林</a:t>
                </a:r>
              </a:p>
            </p:txBody>
          </p:sp>
          <p:sp>
            <p:nvSpPr>
              <p:cNvPr id="64" name="TextBox 109">
                <a:extLst>
                  <a:ext uri="{FF2B5EF4-FFF2-40B4-BE49-F238E27FC236}">
                    <a16:creationId xmlns:a16="http://schemas.microsoft.com/office/drawing/2014/main" id="{D42634A4-2D8F-9F98-EBE1-F8BDCE9B1738}"/>
                  </a:ext>
                </a:extLst>
              </p:cNvPr>
              <p:cNvSpPr txBox="1"/>
              <p:nvPr/>
            </p:nvSpPr>
            <p:spPr>
              <a:xfrm>
                <a:off x="6286718" y="2414598"/>
                <a:ext cx="614938" cy="332922"/>
              </a:xfrm>
              <a:prstGeom prst="rect">
                <a:avLst/>
              </a:prstGeom>
              <a:noFill/>
            </p:spPr>
            <p:txBody>
              <a:bodyPr wrap="none" rtlCol="0">
                <a:spAutoFit/>
              </a:bodyPr>
              <a:lstStyle/>
              <a:p>
                <a:r>
                  <a:rPr lang="zh-CN" altLang="en-US" sz="600" dirty="0">
                    <a:solidFill>
                      <a:schemeClr val="bg1"/>
                    </a:solidFill>
                    <a:cs typeface="+mn-ea"/>
                    <a:sym typeface="+mn-lt"/>
                  </a:rPr>
                  <a:t>辽宁</a:t>
                </a:r>
              </a:p>
            </p:txBody>
          </p:sp>
          <p:sp>
            <p:nvSpPr>
              <p:cNvPr id="65" name="TextBox 110">
                <a:extLst>
                  <a:ext uri="{FF2B5EF4-FFF2-40B4-BE49-F238E27FC236}">
                    <a16:creationId xmlns:a16="http://schemas.microsoft.com/office/drawing/2014/main" id="{780AA2A9-39E6-07C9-DE5E-3D6F6158BE32}"/>
                  </a:ext>
                </a:extLst>
              </p:cNvPr>
              <p:cNvSpPr txBox="1"/>
              <p:nvPr/>
            </p:nvSpPr>
            <p:spPr>
              <a:xfrm>
                <a:off x="5325613" y="2963830"/>
                <a:ext cx="614938" cy="332922"/>
              </a:xfrm>
              <a:prstGeom prst="rect">
                <a:avLst/>
              </a:prstGeom>
              <a:noFill/>
            </p:spPr>
            <p:txBody>
              <a:bodyPr wrap="none" rtlCol="0">
                <a:spAutoFit/>
              </a:bodyPr>
              <a:lstStyle/>
              <a:p>
                <a:r>
                  <a:rPr lang="zh-CN" altLang="en-US" sz="600" dirty="0">
                    <a:solidFill>
                      <a:schemeClr val="bg1"/>
                    </a:solidFill>
                    <a:cs typeface="+mn-ea"/>
                    <a:sym typeface="+mn-lt"/>
                  </a:rPr>
                  <a:t>河北</a:t>
                </a:r>
              </a:p>
            </p:txBody>
          </p:sp>
          <p:sp>
            <p:nvSpPr>
              <p:cNvPr id="66" name="TextBox 111">
                <a:extLst>
                  <a:ext uri="{FF2B5EF4-FFF2-40B4-BE49-F238E27FC236}">
                    <a16:creationId xmlns:a16="http://schemas.microsoft.com/office/drawing/2014/main" id="{F8FDF8D3-030A-0993-15EC-1F0F32681D29}"/>
                  </a:ext>
                </a:extLst>
              </p:cNvPr>
              <p:cNvSpPr txBox="1"/>
              <p:nvPr/>
            </p:nvSpPr>
            <p:spPr>
              <a:xfrm>
                <a:off x="5609158" y="3251327"/>
                <a:ext cx="614938" cy="332921"/>
              </a:xfrm>
              <a:prstGeom prst="rect">
                <a:avLst/>
              </a:prstGeom>
              <a:noFill/>
            </p:spPr>
            <p:txBody>
              <a:bodyPr wrap="none" rtlCol="0">
                <a:spAutoFit/>
              </a:bodyPr>
              <a:lstStyle/>
              <a:p>
                <a:r>
                  <a:rPr lang="zh-CN" altLang="en-US" sz="600" dirty="0">
                    <a:solidFill>
                      <a:schemeClr val="bg1"/>
                    </a:solidFill>
                    <a:cs typeface="+mn-ea"/>
                    <a:sym typeface="+mn-lt"/>
                  </a:rPr>
                  <a:t>山东</a:t>
                </a:r>
              </a:p>
            </p:txBody>
          </p:sp>
          <p:sp>
            <p:nvSpPr>
              <p:cNvPr id="67" name="TextBox 112">
                <a:extLst>
                  <a:ext uri="{FF2B5EF4-FFF2-40B4-BE49-F238E27FC236}">
                    <a16:creationId xmlns:a16="http://schemas.microsoft.com/office/drawing/2014/main" id="{28822D40-DAD9-B9E0-6184-5A34EB687E37}"/>
                  </a:ext>
                </a:extLst>
              </p:cNvPr>
              <p:cNvSpPr txBox="1"/>
              <p:nvPr/>
            </p:nvSpPr>
            <p:spPr>
              <a:xfrm>
                <a:off x="5142204" y="3719840"/>
                <a:ext cx="614938" cy="332922"/>
              </a:xfrm>
              <a:prstGeom prst="rect">
                <a:avLst/>
              </a:prstGeom>
              <a:noFill/>
            </p:spPr>
            <p:txBody>
              <a:bodyPr wrap="none" rtlCol="0">
                <a:spAutoFit/>
              </a:bodyPr>
              <a:lstStyle/>
              <a:p>
                <a:r>
                  <a:rPr lang="zh-CN" altLang="en-US" sz="600" dirty="0">
                    <a:solidFill>
                      <a:schemeClr val="bg1"/>
                    </a:solidFill>
                    <a:cs typeface="+mn-ea"/>
                    <a:sym typeface="+mn-lt"/>
                  </a:rPr>
                  <a:t>河南</a:t>
                </a:r>
              </a:p>
            </p:txBody>
          </p:sp>
          <p:sp>
            <p:nvSpPr>
              <p:cNvPr id="68" name="TextBox 113">
                <a:extLst>
                  <a:ext uri="{FF2B5EF4-FFF2-40B4-BE49-F238E27FC236}">
                    <a16:creationId xmlns:a16="http://schemas.microsoft.com/office/drawing/2014/main" id="{AE33F21F-3EF5-C173-5ECC-1CAB32EC8431}"/>
                  </a:ext>
                </a:extLst>
              </p:cNvPr>
              <p:cNvSpPr txBox="1"/>
              <p:nvPr/>
            </p:nvSpPr>
            <p:spPr>
              <a:xfrm>
                <a:off x="4969926" y="4140811"/>
                <a:ext cx="614938" cy="332921"/>
              </a:xfrm>
              <a:prstGeom prst="rect">
                <a:avLst/>
              </a:prstGeom>
              <a:noFill/>
            </p:spPr>
            <p:txBody>
              <a:bodyPr wrap="none" rtlCol="0">
                <a:spAutoFit/>
              </a:bodyPr>
              <a:lstStyle/>
              <a:p>
                <a:r>
                  <a:rPr lang="zh-CN" altLang="en-US" sz="600" dirty="0">
                    <a:solidFill>
                      <a:schemeClr val="bg1"/>
                    </a:solidFill>
                    <a:cs typeface="+mn-ea"/>
                    <a:sym typeface="+mn-lt"/>
                  </a:rPr>
                  <a:t>湖北</a:t>
                </a:r>
              </a:p>
            </p:txBody>
          </p:sp>
          <p:sp>
            <p:nvSpPr>
              <p:cNvPr id="69" name="TextBox 114">
                <a:extLst>
                  <a:ext uri="{FF2B5EF4-FFF2-40B4-BE49-F238E27FC236}">
                    <a16:creationId xmlns:a16="http://schemas.microsoft.com/office/drawing/2014/main" id="{4DCBBBAD-0930-CAB2-7D42-F33C0E055B8C}"/>
                  </a:ext>
                </a:extLst>
              </p:cNvPr>
              <p:cNvSpPr txBox="1"/>
              <p:nvPr/>
            </p:nvSpPr>
            <p:spPr>
              <a:xfrm>
                <a:off x="4896925" y="4643137"/>
                <a:ext cx="614938" cy="332921"/>
              </a:xfrm>
              <a:prstGeom prst="rect">
                <a:avLst/>
              </a:prstGeom>
              <a:noFill/>
            </p:spPr>
            <p:txBody>
              <a:bodyPr wrap="none" rtlCol="0">
                <a:spAutoFit/>
              </a:bodyPr>
              <a:lstStyle/>
              <a:p>
                <a:r>
                  <a:rPr lang="zh-CN" altLang="en-US" sz="600" dirty="0">
                    <a:solidFill>
                      <a:schemeClr val="bg1"/>
                    </a:solidFill>
                    <a:cs typeface="+mn-ea"/>
                    <a:sym typeface="+mn-lt"/>
                  </a:rPr>
                  <a:t>湖南</a:t>
                </a:r>
              </a:p>
            </p:txBody>
          </p:sp>
          <p:sp>
            <p:nvSpPr>
              <p:cNvPr id="70" name="TextBox 115">
                <a:extLst>
                  <a:ext uri="{FF2B5EF4-FFF2-40B4-BE49-F238E27FC236}">
                    <a16:creationId xmlns:a16="http://schemas.microsoft.com/office/drawing/2014/main" id="{021B9ED3-1BD0-AA8F-D2B0-BF36A7EAFA6F}"/>
                  </a:ext>
                </a:extLst>
              </p:cNvPr>
              <p:cNvSpPr txBox="1"/>
              <p:nvPr/>
            </p:nvSpPr>
            <p:spPr>
              <a:xfrm>
                <a:off x="5250513" y="5326868"/>
                <a:ext cx="614938" cy="332922"/>
              </a:xfrm>
              <a:prstGeom prst="rect">
                <a:avLst/>
              </a:prstGeom>
              <a:noFill/>
            </p:spPr>
            <p:txBody>
              <a:bodyPr wrap="none" rtlCol="0">
                <a:spAutoFit/>
              </a:bodyPr>
              <a:lstStyle/>
              <a:p>
                <a:r>
                  <a:rPr lang="zh-CN" altLang="en-US" sz="600" dirty="0">
                    <a:solidFill>
                      <a:schemeClr val="bg1"/>
                    </a:solidFill>
                    <a:cs typeface="+mn-ea"/>
                    <a:sym typeface="+mn-lt"/>
                  </a:rPr>
                  <a:t>广东</a:t>
                </a:r>
              </a:p>
            </p:txBody>
          </p:sp>
          <p:sp>
            <p:nvSpPr>
              <p:cNvPr id="71" name="TextBox 116">
                <a:extLst>
                  <a:ext uri="{FF2B5EF4-FFF2-40B4-BE49-F238E27FC236}">
                    <a16:creationId xmlns:a16="http://schemas.microsoft.com/office/drawing/2014/main" id="{AE2B8D05-76A3-C861-5BC4-08B418EE4DEB}"/>
                  </a:ext>
                </a:extLst>
              </p:cNvPr>
              <p:cNvSpPr txBox="1"/>
              <p:nvPr/>
            </p:nvSpPr>
            <p:spPr>
              <a:xfrm>
                <a:off x="5428552" y="4551477"/>
                <a:ext cx="614938" cy="332921"/>
              </a:xfrm>
              <a:prstGeom prst="rect">
                <a:avLst/>
              </a:prstGeom>
              <a:noFill/>
            </p:spPr>
            <p:txBody>
              <a:bodyPr wrap="none" rtlCol="0">
                <a:spAutoFit/>
              </a:bodyPr>
              <a:lstStyle/>
              <a:p>
                <a:r>
                  <a:rPr lang="zh-CN" altLang="en-US" sz="600" dirty="0">
                    <a:solidFill>
                      <a:schemeClr val="bg1"/>
                    </a:solidFill>
                    <a:cs typeface="+mn-ea"/>
                    <a:sym typeface="+mn-lt"/>
                  </a:rPr>
                  <a:t>江西</a:t>
                </a:r>
              </a:p>
            </p:txBody>
          </p:sp>
          <p:sp>
            <p:nvSpPr>
              <p:cNvPr id="72" name="TextBox 117">
                <a:extLst>
                  <a:ext uri="{FF2B5EF4-FFF2-40B4-BE49-F238E27FC236}">
                    <a16:creationId xmlns:a16="http://schemas.microsoft.com/office/drawing/2014/main" id="{9E6E6D66-890F-5173-0FCB-F8B2F9CF10E4}"/>
                  </a:ext>
                </a:extLst>
              </p:cNvPr>
              <p:cNvSpPr txBox="1"/>
              <p:nvPr/>
            </p:nvSpPr>
            <p:spPr>
              <a:xfrm>
                <a:off x="5773955" y="4915268"/>
                <a:ext cx="614938" cy="332922"/>
              </a:xfrm>
              <a:prstGeom prst="rect">
                <a:avLst/>
              </a:prstGeom>
              <a:noFill/>
            </p:spPr>
            <p:txBody>
              <a:bodyPr wrap="none" rtlCol="0">
                <a:spAutoFit/>
              </a:bodyPr>
              <a:lstStyle/>
              <a:p>
                <a:r>
                  <a:rPr lang="zh-CN" altLang="en-US" sz="600" dirty="0">
                    <a:solidFill>
                      <a:schemeClr val="bg1"/>
                    </a:solidFill>
                    <a:cs typeface="+mn-ea"/>
                    <a:sym typeface="+mn-lt"/>
                  </a:rPr>
                  <a:t>福建</a:t>
                </a:r>
              </a:p>
            </p:txBody>
          </p:sp>
          <p:sp>
            <p:nvSpPr>
              <p:cNvPr id="73" name="TextBox 118">
                <a:extLst>
                  <a:ext uri="{FF2B5EF4-FFF2-40B4-BE49-F238E27FC236}">
                    <a16:creationId xmlns:a16="http://schemas.microsoft.com/office/drawing/2014/main" id="{24E031C2-324E-94AC-6AB3-DB1D6FBDAF64}"/>
                  </a:ext>
                </a:extLst>
              </p:cNvPr>
              <p:cNvSpPr txBox="1"/>
              <p:nvPr/>
            </p:nvSpPr>
            <p:spPr>
              <a:xfrm>
                <a:off x="5584020" y="4017380"/>
                <a:ext cx="614938" cy="332921"/>
              </a:xfrm>
              <a:prstGeom prst="rect">
                <a:avLst/>
              </a:prstGeom>
              <a:noFill/>
            </p:spPr>
            <p:txBody>
              <a:bodyPr wrap="none" rtlCol="0">
                <a:spAutoFit/>
              </a:bodyPr>
              <a:lstStyle/>
              <a:p>
                <a:r>
                  <a:rPr lang="zh-CN" altLang="en-US" sz="600" dirty="0">
                    <a:solidFill>
                      <a:schemeClr val="bg1"/>
                    </a:solidFill>
                    <a:cs typeface="+mn-ea"/>
                    <a:sym typeface="+mn-lt"/>
                  </a:rPr>
                  <a:t>安徽</a:t>
                </a:r>
              </a:p>
            </p:txBody>
          </p:sp>
          <p:sp>
            <p:nvSpPr>
              <p:cNvPr id="74" name="TextBox 119">
                <a:extLst>
                  <a:ext uri="{FF2B5EF4-FFF2-40B4-BE49-F238E27FC236}">
                    <a16:creationId xmlns:a16="http://schemas.microsoft.com/office/drawing/2014/main" id="{E34A6C6B-AD6B-C555-478C-E2876FDA9B1E}"/>
                  </a:ext>
                </a:extLst>
              </p:cNvPr>
              <p:cNvSpPr txBox="1"/>
              <p:nvPr/>
            </p:nvSpPr>
            <p:spPr>
              <a:xfrm>
                <a:off x="5867290" y="3714441"/>
                <a:ext cx="614938" cy="332922"/>
              </a:xfrm>
              <a:prstGeom prst="rect">
                <a:avLst/>
              </a:prstGeom>
              <a:noFill/>
            </p:spPr>
            <p:txBody>
              <a:bodyPr wrap="none" rtlCol="0">
                <a:spAutoFit/>
              </a:bodyPr>
              <a:lstStyle/>
              <a:p>
                <a:r>
                  <a:rPr lang="zh-CN" altLang="en-US" sz="600" dirty="0">
                    <a:solidFill>
                      <a:schemeClr val="bg1"/>
                    </a:solidFill>
                    <a:cs typeface="+mn-ea"/>
                    <a:sym typeface="+mn-lt"/>
                  </a:rPr>
                  <a:t>江苏</a:t>
                </a:r>
              </a:p>
            </p:txBody>
          </p:sp>
          <p:sp>
            <p:nvSpPr>
              <p:cNvPr id="75" name="TextBox 120">
                <a:extLst>
                  <a:ext uri="{FF2B5EF4-FFF2-40B4-BE49-F238E27FC236}">
                    <a16:creationId xmlns:a16="http://schemas.microsoft.com/office/drawing/2014/main" id="{94899690-D7F5-67E1-EBDE-989DA3C262B9}"/>
                  </a:ext>
                </a:extLst>
              </p:cNvPr>
              <p:cNvSpPr txBox="1"/>
              <p:nvPr/>
            </p:nvSpPr>
            <p:spPr>
              <a:xfrm>
                <a:off x="5968898" y="4340062"/>
                <a:ext cx="614938" cy="332921"/>
              </a:xfrm>
              <a:prstGeom prst="rect">
                <a:avLst/>
              </a:prstGeom>
              <a:noFill/>
            </p:spPr>
            <p:txBody>
              <a:bodyPr wrap="none" rtlCol="0">
                <a:spAutoFit/>
              </a:bodyPr>
              <a:lstStyle/>
              <a:p>
                <a:r>
                  <a:rPr lang="zh-CN" altLang="en-US" sz="600" dirty="0">
                    <a:solidFill>
                      <a:schemeClr val="bg1"/>
                    </a:solidFill>
                    <a:cs typeface="+mn-ea"/>
                    <a:sym typeface="+mn-lt"/>
                  </a:rPr>
                  <a:t>浙江</a:t>
                </a:r>
              </a:p>
            </p:txBody>
          </p:sp>
          <p:sp>
            <p:nvSpPr>
              <p:cNvPr id="76" name="TextBox 121">
                <a:extLst>
                  <a:ext uri="{FF2B5EF4-FFF2-40B4-BE49-F238E27FC236}">
                    <a16:creationId xmlns:a16="http://schemas.microsoft.com/office/drawing/2014/main" id="{0C4F6E57-D450-266B-189D-FD089200BCAE}"/>
                  </a:ext>
                </a:extLst>
              </p:cNvPr>
              <p:cNvSpPr txBox="1"/>
              <p:nvPr/>
            </p:nvSpPr>
            <p:spPr>
              <a:xfrm>
                <a:off x="5589483" y="5627366"/>
                <a:ext cx="614938"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香港</a:t>
                </a:r>
              </a:p>
            </p:txBody>
          </p:sp>
          <p:sp>
            <p:nvSpPr>
              <p:cNvPr id="77" name="TextBox 122">
                <a:extLst>
                  <a:ext uri="{FF2B5EF4-FFF2-40B4-BE49-F238E27FC236}">
                    <a16:creationId xmlns:a16="http://schemas.microsoft.com/office/drawing/2014/main" id="{6F0114B7-F3B8-976D-2089-5AE6DEAC0B05}"/>
                  </a:ext>
                </a:extLst>
              </p:cNvPr>
              <p:cNvSpPr txBox="1"/>
              <p:nvPr/>
            </p:nvSpPr>
            <p:spPr>
              <a:xfrm>
                <a:off x="6280599" y="5155738"/>
                <a:ext cx="495751" cy="445458"/>
              </a:xfrm>
              <a:prstGeom prst="rect">
                <a:avLst/>
              </a:prstGeom>
              <a:noFill/>
            </p:spPr>
            <p:txBody>
              <a:bodyPr vert="eaVert" wrap="none" rtlCol="0">
                <a:spAutoFit/>
              </a:bodyPr>
              <a:lstStyle/>
              <a:p>
                <a:r>
                  <a:rPr lang="zh-CN" altLang="en-US" sz="600" dirty="0">
                    <a:solidFill>
                      <a:schemeClr val="bg1"/>
                    </a:solidFill>
                    <a:cs typeface="+mn-ea"/>
                    <a:sym typeface="+mn-lt"/>
                  </a:rPr>
                  <a:t>台湾</a:t>
                </a:r>
              </a:p>
            </p:txBody>
          </p:sp>
          <p:sp>
            <p:nvSpPr>
              <p:cNvPr id="78" name="TextBox 123">
                <a:extLst>
                  <a:ext uri="{FF2B5EF4-FFF2-40B4-BE49-F238E27FC236}">
                    <a16:creationId xmlns:a16="http://schemas.microsoft.com/office/drawing/2014/main" id="{7B5387EF-0B06-7195-2113-BF312107B685}"/>
                  </a:ext>
                </a:extLst>
              </p:cNvPr>
              <p:cNvSpPr txBox="1"/>
              <p:nvPr/>
            </p:nvSpPr>
            <p:spPr>
              <a:xfrm>
                <a:off x="5234979" y="5748546"/>
                <a:ext cx="614938"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澳门</a:t>
                </a:r>
              </a:p>
            </p:txBody>
          </p:sp>
          <p:sp>
            <p:nvSpPr>
              <p:cNvPr id="79" name="TextBox 124">
                <a:extLst>
                  <a:ext uri="{FF2B5EF4-FFF2-40B4-BE49-F238E27FC236}">
                    <a16:creationId xmlns:a16="http://schemas.microsoft.com/office/drawing/2014/main" id="{5B4DF9F6-06E6-A0B7-6109-182D3E1C07D3}"/>
                  </a:ext>
                </a:extLst>
              </p:cNvPr>
              <p:cNvSpPr txBox="1"/>
              <p:nvPr/>
            </p:nvSpPr>
            <p:spPr>
              <a:xfrm>
                <a:off x="6468880" y="4026969"/>
                <a:ext cx="614939" cy="332921"/>
              </a:xfrm>
              <a:prstGeom prst="rect">
                <a:avLst/>
              </a:prstGeom>
              <a:noFill/>
            </p:spPr>
            <p:txBody>
              <a:bodyPr wrap="none" rtlCol="0">
                <a:spAutoFit/>
              </a:bodyPr>
              <a:lstStyle/>
              <a:p>
                <a:r>
                  <a:rPr lang="zh-CN" altLang="en-US" sz="600" dirty="0">
                    <a:solidFill>
                      <a:schemeClr val="bg2">
                        <a:lumMod val="50000"/>
                      </a:schemeClr>
                    </a:solidFill>
                    <a:cs typeface="+mn-ea"/>
                    <a:sym typeface="+mn-lt"/>
                  </a:rPr>
                  <a:t>上海</a:t>
                </a:r>
              </a:p>
            </p:txBody>
          </p:sp>
          <p:sp>
            <p:nvSpPr>
              <p:cNvPr id="80" name="TextBox 125">
                <a:extLst>
                  <a:ext uri="{FF2B5EF4-FFF2-40B4-BE49-F238E27FC236}">
                    <a16:creationId xmlns:a16="http://schemas.microsoft.com/office/drawing/2014/main" id="{A0C9F4EC-4A5F-8CCD-BBD5-C42351BD6A80}"/>
                  </a:ext>
                </a:extLst>
              </p:cNvPr>
              <p:cNvSpPr txBox="1"/>
              <p:nvPr/>
            </p:nvSpPr>
            <p:spPr>
              <a:xfrm>
                <a:off x="5695564" y="2857207"/>
                <a:ext cx="614938" cy="332921"/>
              </a:xfrm>
              <a:prstGeom prst="rect">
                <a:avLst/>
              </a:prstGeom>
              <a:noFill/>
            </p:spPr>
            <p:txBody>
              <a:bodyPr wrap="none" rtlCol="0">
                <a:spAutoFit/>
              </a:bodyPr>
              <a:lstStyle/>
              <a:p>
                <a:r>
                  <a:rPr lang="zh-CN" altLang="en-US" sz="600" dirty="0">
                    <a:solidFill>
                      <a:schemeClr val="bg2">
                        <a:lumMod val="50000"/>
                      </a:schemeClr>
                    </a:solidFill>
                    <a:cs typeface="+mn-ea"/>
                    <a:sym typeface="+mn-lt"/>
                  </a:rPr>
                  <a:t>天津</a:t>
                </a:r>
              </a:p>
            </p:txBody>
          </p:sp>
          <p:sp>
            <p:nvSpPr>
              <p:cNvPr id="81" name="TextBox 97">
                <a:extLst>
                  <a:ext uri="{FF2B5EF4-FFF2-40B4-BE49-F238E27FC236}">
                    <a16:creationId xmlns:a16="http://schemas.microsoft.com/office/drawing/2014/main" id="{0B48E963-C304-86C5-8A1D-023B9239A08C}"/>
                  </a:ext>
                </a:extLst>
              </p:cNvPr>
              <p:cNvSpPr txBox="1"/>
              <p:nvPr/>
            </p:nvSpPr>
            <p:spPr>
              <a:xfrm>
                <a:off x="6606112" y="4847276"/>
                <a:ext cx="740950"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钓鱼岛</a:t>
                </a:r>
              </a:p>
            </p:txBody>
          </p:sp>
        </p:grpSp>
        <p:sp>
          <p:nvSpPr>
            <p:cNvPr id="41" name="TextBox 128">
              <a:extLst>
                <a:ext uri="{FF2B5EF4-FFF2-40B4-BE49-F238E27FC236}">
                  <a16:creationId xmlns:a16="http://schemas.microsoft.com/office/drawing/2014/main" id="{F5CC8DD1-14BA-D655-92C6-67279A776B47}"/>
                </a:ext>
              </a:extLst>
            </p:cNvPr>
            <p:cNvSpPr txBox="1"/>
            <p:nvPr/>
          </p:nvSpPr>
          <p:spPr>
            <a:xfrm>
              <a:off x="5377568" y="2621793"/>
              <a:ext cx="614938" cy="332921"/>
            </a:xfrm>
            <a:prstGeom prst="rect">
              <a:avLst/>
            </a:prstGeom>
            <a:noFill/>
          </p:spPr>
          <p:txBody>
            <a:bodyPr wrap="none" rtlCol="0">
              <a:spAutoFit/>
            </a:bodyPr>
            <a:lstStyle/>
            <a:p>
              <a:r>
                <a:rPr lang="zh-CN" altLang="en-US" sz="600" b="1" dirty="0">
                  <a:solidFill>
                    <a:srgbClr val="FF0000"/>
                  </a:solidFill>
                  <a:cs typeface="+mn-ea"/>
                  <a:sym typeface="+mn-lt"/>
                </a:rPr>
                <a:t>北京</a:t>
              </a:r>
            </a:p>
          </p:txBody>
        </p:sp>
        <p:sp>
          <p:nvSpPr>
            <p:cNvPr id="42" name="任意多边形 52">
              <a:extLst>
                <a:ext uri="{FF2B5EF4-FFF2-40B4-BE49-F238E27FC236}">
                  <a16:creationId xmlns:a16="http://schemas.microsoft.com/office/drawing/2014/main" id="{D899DB76-2691-C075-A535-0B05D82938C5}"/>
                </a:ext>
              </a:extLst>
            </p:cNvPr>
            <p:cNvSpPr/>
            <p:nvPr/>
          </p:nvSpPr>
          <p:spPr>
            <a:xfrm>
              <a:off x="6862763" y="5054919"/>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3" name="南海诸岛">
              <a:extLst>
                <a:ext uri="{FF2B5EF4-FFF2-40B4-BE49-F238E27FC236}">
                  <a16:creationId xmlns:a16="http://schemas.microsoft.com/office/drawing/2014/main" id="{BA4A90FD-FD55-B786-2E04-73F986AB1CA2}"/>
                </a:ext>
              </a:extLst>
            </p:cNvPr>
            <p:cNvGrpSpPr/>
            <p:nvPr/>
          </p:nvGrpSpPr>
          <p:grpSpPr>
            <a:xfrm>
              <a:off x="7065892" y="5125359"/>
              <a:ext cx="890349" cy="1120909"/>
              <a:chOff x="7235824" y="5383993"/>
              <a:chExt cx="890349" cy="1120909"/>
            </a:xfrm>
          </p:grpSpPr>
          <p:pic>
            <p:nvPicPr>
              <p:cNvPr id="44" name="图片 43">
                <a:extLst>
                  <a:ext uri="{FF2B5EF4-FFF2-40B4-BE49-F238E27FC236}">
                    <a16:creationId xmlns:a16="http://schemas.microsoft.com/office/drawing/2014/main" id="{EDEBDBFB-D18B-505E-23DA-DDCE042B086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248302" y="5396424"/>
                <a:ext cx="749301" cy="1058082"/>
              </a:xfrm>
              <a:prstGeom prst="rect">
                <a:avLst/>
              </a:prstGeom>
            </p:spPr>
          </p:pic>
          <p:sp>
            <p:nvSpPr>
              <p:cNvPr id="45" name="矩形 44">
                <a:extLst>
                  <a:ext uri="{FF2B5EF4-FFF2-40B4-BE49-F238E27FC236}">
                    <a16:creationId xmlns:a16="http://schemas.microsoft.com/office/drawing/2014/main" id="{7F894766-3F35-B8D0-2B85-D955C470FE26}"/>
                  </a:ext>
                </a:extLst>
              </p:cNvPr>
              <p:cNvSpPr/>
              <p:nvPr/>
            </p:nvSpPr>
            <p:spPr>
              <a:xfrm>
                <a:off x="7235824" y="5383993"/>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cs typeface="+mn-ea"/>
                  <a:sym typeface="+mn-lt"/>
                </a:endParaRPr>
              </a:p>
            </p:txBody>
          </p:sp>
          <p:sp>
            <p:nvSpPr>
              <p:cNvPr id="46" name="矩形 45">
                <a:extLst>
                  <a:ext uri="{FF2B5EF4-FFF2-40B4-BE49-F238E27FC236}">
                    <a16:creationId xmlns:a16="http://schemas.microsoft.com/office/drawing/2014/main" id="{A9F0C1B0-A970-514B-38FE-14DDB20307F9}"/>
                  </a:ext>
                </a:extLst>
              </p:cNvPr>
              <p:cNvSpPr/>
              <p:nvPr/>
            </p:nvSpPr>
            <p:spPr>
              <a:xfrm>
                <a:off x="7466012" y="6269033"/>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cs typeface="+mn-ea"/>
                  <a:sym typeface="+mn-lt"/>
                </a:endParaRPr>
              </a:p>
            </p:txBody>
          </p:sp>
          <p:sp>
            <p:nvSpPr>
              <p:cNvPr id="47" name="TextBox 56">
                <a:extLst>
                  <a:ext uri="{FF2B5EF4-FFF2-40B4-BE49-F238E27FC236}">
                    <a16:creationId xmlns:a16="http://schemas.microsoft.com/office/drawing/2014/main" id="{67F3E9D9-09C2-5F10-14DF-3925E0B30ECE}"/>
                  </a:ext>
                </a:extLst>
              </p:cNvPr>
              <p:cNvSpPr txBox="1"/>
              <p:nvPr/>
            </p:nvSpPr>
            <p:spPr>
              <a:xfrm>
                <a:off x="7336644" y="6198649"/>
                <a:ext cx="789529" cy="306253"/>
              </a:xfrm>
              <a:prstGeom prst="rect">
                <a:avLst/>
              </a:prstGeom>
              <a:noFill/>
            </p:spPr>
            <p:txBody>
              <a:bodyPr wrap="none" rtlCol="0">
                <a:spAutoFit/>
              </a:bodyPr>
              <a:lstStyle/>
              <a:p>
                <a:r>
                  <a:rPr lang="zh-CN" altLang="en-US" sz="500" dirty="0">
                    <a:solidFill>
                      <a:schemeClr val="bg1"/>
                    </a:solidFill>
                    <a:cs typeface="+mn-ea"/>
                    <a:sym typeface="+mn-lt"/>
                  </a:rPr>
                  <a:t>南海诸岛</a:t>
                </a:r>
              </a:p>
            </p:txBody>
          </p:sp>
        </p:grpSp>
      </p:grpSp>
      <p:graphicFrame>
        <p:nvGraphicFramePr>
          <p:cNvPr id="89" name="表格 6">
            <a:extLst>
              <a:ext uri="{FF2B5EF4-FFF2-40B4-BE49-F238E27FC236}">
                <a16:creationId xmlns:a16="http://schemas.microsoft.com/office/drawing/2014/main" id="{E4712511-AD2E-32C6-56DF-428BB59CD400}"/>
              </a:ext>
            </a:extLst>
          </p:cNvPr>
          <p:cNvGraphicFramePr>
            <a:graphicFrameLocks noGrp="1"/>
          </p:cNvGraphicFramePr>
          <p:nvPr>
            <p:extLst>
              <p:ext uri="{D42A27DB-BD31-4B8C-83A1-F6EECF244321}">
                <p14:modId xmlns:p14="http://schemas.microsoft.com/office/powerpoint/2010/main" val="613093942"/>
              </p:ext>
            </p:extLst>
          </p:nvPr>
        </p:nvGraphicFramePr>
        <p:xfrm>
          <a:off x="4662789" y="1870363"/>
          <a:ext cx="4117416" cy="2541519"/>
        </p:xfrm>
        <a:graphic>
          <a:graphicData uri="http://schemas.openxmlformats.org/drawingml/2006/table">
            <a:tbl>
              <a:tblPr firstRow="1" bandRow="1">
                <a:effectLst/>
                <a:tableStyleId>{7DF18680-E054-41AD-8BC1-D1AEF772440D}</a:tableStyleId>
              </a:tblPr>
              <a:tblGrid>
                <a:gridCol w="1372472">
                  <a:extLst>
                    <a:ext uri="{9D8B030D-6E8A-4147-A177-3AD203B41FA5}">
                      <a16:colId xmlns:a16="http://schemas.microsoft.com/office/drawing/2014/main" val="2638403606"/>
                    </a:ext>
                  </a:extLst>
                </a:gridCol>
                <a:gridCol w="1372472">
                  <a:extLst>
                    <a:ext uri="{9D8B030D-6E8A-4147-A177-3AD203B41FA5}">
                      <a16:colId xmlns:a16="http://schemas.microsoft.com/office/drawing/2014/main" val="1073014452"/>
                    </a:ext>
                  </a:extLst>
                </a:gridCol>
                <a:gridCol w="1372472">
                  <a:extLst>
                    <a:ext uri="{9D8B030D-6E8A-4147-A177-3AD203B41FA5}">
                      <a16:colId xmlns:a16="http://schemas.microsoft.com/office/drawing/2014/main" val="4276549256"/>
                    </a:ext>
                  </a:extLst>
                </a:gridCol>
              </a:tblGrid>
              <a:tr h="573952">
                <a:tc>
                  <a:txBody>
                    <a:bodyPr/>
                    <a:lstStyle/>
                    <a:p>
                      <a:pPr algn="ctr"/>
                      <a:r>
                        <a:rPr lang="zh-CN" altLang="en-US" sz="1400" dirty="0">
                          <a:latin typeface="+mn-ea"/>
                          <a:ea typeface="+mn-ea"/>
                        </a:rPr>
                        <a:t>省份</a:t>
                      </a:r>
                    </a:p>
                  </a:txBody>
                  <a:tcPr anchor="ctr">
                    <a:solidFill>
                      <a:schemeClr val="accent1">
                        <a:lumMod val="50000"/>
                      </a:schemeClr>
                    </a:solidFill>
                  </a:tcPr>
                </a:tc>
                <a:tc>
                  <a:txBody>
                    <a:bodyPr/>
                    <a:lstStyle/>
                    <a:p>
                      <a:pPr algn="ctr"/>
                      <a:r>
                        <a:rPr lang="zh-CN" altLang="en-US" sz="1400" dirty="0">
                          <a:latin typeface="+mn-ea"/>
                          <a:ea typeface="+mn-ea"/>
                        </a:rPr>
                        <a:t>转籍率</a:t>
                      </a:r>
                      <a:endParaRPr lang="en-US" altLang="zh-CN" sz="1400" dirty="0">
                        <a:latin typeface="+mn-ea"/>
                        <a:ea typeface="+mn-ea"/>
                      </a:endParaRPr>
                    </a:p>
                    <a:p>
                      <a:pPr algn="ctr"/>
                      <a:r>
                        <a:rPr lang="zh-CN" altLang="en-US" sz="1400" dirty="0">
                          <a:latin typeface="+mn-ea"/>
                          <a:ea typeface="+mn-ea"/>
                        </a:rPr>
                        <a:t>（</a:t>
                      </a:r>
                      <a:r>
                        <a:rPr lang="en-US" altLang="zh-CN" sz="1400" dirty="0">
                          <a:latin typeface="+mn-ea"/>
                          <a:ea typeface="+mn-ea"/>
                        </a:rPr>
                        <a:t>%</a:t>
                      </a:r>
                      <a:r>
                        <a:rPr lang="zh-CN" altLang="en-US" sz="1400" dirty="0">
                          <a:latin typeface="+mn-ea"/>
                          <a:ea typeface="+mn-ea"/>
                        </a:rPr>
                        <a:t>）</a:t>
                      </a:r>
                    </a:p>
                  </a:txBody>
                  <a:tcPr anchor="ctr">
                    <a:solidFill>
                      <a:schemeClr val="accent1">
                        <a:lumMod val="50000"/>
                      </a:schemeClr>
                    </a:solidFill>
                  </a:tcPr>
                </a:tc>
                <a:tc>
                  <a:txBody>
                    <a:bodyPr/>
                    <a:lstStyle/>
                    <a:p>
                      <a:pPr algn="ctr"/>
                      <a:r>
                        <a:rPr lang="zh-CN" altLang="en-US" sz="1400" dirty="0">
                          <a:latin typeface="+mn-ea"/>
                          <a:ea typeface="+mn-ea"/>
                        </a:rPr>
                        <a:t>转籍量</a:t>
                      </a:r>
                      <a:endParaRPr lang="en-US" altLang="zh-CN" sz="1400" dirty="0">
                        <a:latin typeface="+mn-ea"/>
                        <a:ea typeface="+mn-ea"/>
                      </a:endParaRPr>
                    </a:p>
                    <a:p>
                      <a:pPr algn="ctr"/>
                      <a:r>
                        <a:rPr lang="zh-CN" altLang="en-US" sz="1400" dirty="0">
                          <a:latin typeface="+mn-ea"/>
                          <a:ea typeface="+mn-ea"/>
                        </a:rPr>
                        <a:t>（万辆）</a:t>
                      </a:r>
                    </a:p>
                  </a:txBody>
                  <a:tcPr anchor="ctr">
                    <a:solidFill>
                      <a:schemeClr val="accent1">
                        <a:lumMod val="50000"/>
                      </a:schemeClr>
                    </a:solidFill>
                  </a:tcPr>
                </a:tc>
                <a:extLst>
                  <a:ext uri="{0D108BD9-81ED-4DB2-BD59-A6C34878D82A}">
                    <a16:rowId xmlns:a16="http://schemas.microsoft.com/office/drawing/2014/main" val="2643175583"/>
                  </a:ext>
                </a:extLst>
              </a:tr>
              <a:tr h="396770">
                <a:tc>
                  <a:txBody>
                    <a:bodyPr/>
                    <a:lstStyle/>
                    <a:p>
                      <a:pPr algn="ctr" fontAlgn="ctr"/>
                      <a:r>
                        <a:rPr lang="zh-CN" altLang="en-US" sz="1100" b="1" i="0" u="none" strike="noStrike" dirty="0">
                          <a:solidFill>
                            <a:srgbClr val="000000"/>
                          </a:solidFill>
                          <a:effectLst/>
                          <a:latin typeface="+mn-ea"/>
                          <a:ea typeface="+mn-ea"/>
                        </a:rPr>
                        <a:t>北京</a:t>
                      </a:r>
                    </a:p>
                  </a:txBody>
                  <a:tcPr marL="9525" marR="9525" marT="9525" marB="0" anchor="ctr">
                    <a:solidFill>
                      <a:schemeClr val="bg1">
                        <a:lumMod val="95000"/>
                      </a:schemeClr>
                    </a:solidFill>
                  </a:tcPr>
                </a:tc>
                <a:tc>
                  <a:txBody>
                    <a:bodyPr/>
                    <a:lstStyle/>
                    <a:p>
                      <a:pPr algn="ctr" fontAlgn="ctr"/>
                      <a:r>
                        <a:rPr lang="en-US" altLang="zh-CN" sz="1100" b="1" i="0" u="none" strike="noStrike" dirty="0">
                          <a:solidFill>
                            <a:srgbClr val="000000"/>
                          </a:solidFill>
                          <a:effectLst/>
                          <a:latin typeface="+mn-ea"/>
                          <a:ea typeface="+mn-ea"/>
                        </a:rPr>
                        <a:t>35.86%</a:t>
                      </a:r>
                    </a:p>
                  </a:txBody>
                  <a:tcPr marL="9525" marR="9525" marT="9525" marB="0" anchor="ctr">
                    <a:solidFill>
                      <a:schemeClr val="bg1">
                        <a:lumMod val="95000"/>
                      </a:schemeClr>
                    </a:solidFill>
                  </a:tcPr>
                </a:tc>
                <a:tc>
                  <a:txBody>
                    <a:bodyPr/>
                    <a:lstStyle/>
                    <a:p>
                      <a:pPr algn="ctr" fontAlgn="b"/>
                      <a:r>
                        <a:rPr lang="en-US" altLang="zh-CN" sz="1100" b="1" i="0" u="none" strike="noStrike">
                          <a:solidFill>
                            <a:srgbClr val="000000"/>
                          </a:solidFill>
                          <a:effectLst/>
                          <a:latin typeface="+mn-ea"/>
                          <a:ea typeface="+mn-ea"/>
                        </a:rPr>
                        <a:t>2.19</a:t>
                      </a:r>
                    </a:p>
                  </a:txBody>
                  <a:tcPr marL="9525" marR="9525" marT="9525" marB="0" anchor="ctr">
                    <a:solidFill>
                      <a:schemeClr val="bg1">
                        <a:lumMod val="95000"/>
                      </a:schemeClr>
                    </a:solidFill>
                  </a:tcPr>
                </a:tc>
                <a:extLst>
                  <a:ext uri="{0D108BD9-81ED-4DB2-BD59-A6C34878D82A}">
                    <a16:rowId xmlns:a16="http://schemas.microsoft.com/office/drawing/2014/main" val="2577173330"/>
                  </a:ext>
                </a:extLst>
              </a:tr>
              <a:tr h="396770">
                <a:tc>
                  <a:txBody>
                    <a:bodyPr/>
                    <a:lstStyle/>
                    <a:p>
                      <a:pPr algn="ctr" fontAlgn="ctr"/>
                      <a:r>
                        <a:rPr lang="zh-CN" altLang="en-US" sz="1100" b="1" i="0" u="none" strike="noStrike" dirty="0">
                          <a:solidFill>
                            <a:srgbClr val="000000"/>
                          </a:solidFill>
                          <a:effectLst/>
                          <a:latin typeface="+mn-ea"/>
                          <a:ea typeface="+mn-ea"/>
                        </a:rPr>
                        <a:t>广东</a:t>
                      </a:r>
                    </a:p>
                  </a:txBody>
                  <a:tcPr marL="9525" marR="9525" marT="9525" marB="0" anchor="ctr">
                    <a:solidFill>
                      <a:schemeClr val="bg1">
                        <a:lumMod val="95000"/>
                      </a:schemeClr>
                    </a:solidFill>
                  </a:tcPr>
                </a:tc>
                <a:tc>
                  <a:txBody>
                    <a:bodyPr/>
                    <a:lstStyle/>
                    <a:p>
                      <a:pPr algn="ctr" fontAlgn="ctr"/>
                      <a:r>
                        <a:rPr lang="en-US" altLang="zh-CN" sz="1100" b="1" i="0" u="none" strike="noStrike" dirty="0">
                          <a:solidFill>
                            <a:srgbClr val="000000"/>
                          </a:solidFill>
                          <a:effectLst/>
                          <a:latin typeface="+mn-ea"/>
                          <a:ea typeface="+mn-ea"/>
                        </a:rPr>
                        <a:t>33.15%</a:t>
                      </a:r>
                    </a:p>
                  </a:txBody>
                  <a:tcPr marL="9525" marR="9525" marT="9525" marB="0" anchor="ctr">
                    <a:solidFill>
                      <a:schemeClr val="bg1">
                        <a:lumMod val="95000"/>
                      </a:schemeClr>
                    </a:solidFill>
                  </a:tcPr>
                </a:tc>
                <a:tc>
                  <a:txBody>
                    <a:bodyPr/>
                    <a:lstStyle/>
                    <a:p>
                      <a:pPr algn="ctr" fontAlgn="b"/>
                      <a:r>
                        <a:rPr lang="en-US" altLang="zh-CN" sz="1100" b="1" i="0" u="none" strike="noStrike">
                          <a:solidFill>
                            <a:srgbClr val="000000"/>
                          </a:solidFill>
                          <a:effectLst/>
                          <a:latin typeface="+mn-ea"/>
                          <a:ea typeface="+mn-ea"/>
                        </a:rPr>
                        <a:t>7.08</a:t>
                      </a:r>
                    </a:p>
                  </a:txBody>
                  <a:tcPr marL="9525" marR="9525" marT="9525" marB="0" anchor="ctr">
                    <a:solidFill>
                      <a:schemeClr val="bg1">
                        <a:lumMod val="95000"/>
                      </a:schemeClr>
                    </a:solidFill>
                  </a:tcPr>
                </a:tc>
                <a:extLst>
                  <a:ext uri="{0D108BD9-81ED-4DB2-BD59-A6C34878D82A}">
                    <a16:rowId xmlns:a16="http://schemas.microsoft.com/office/drawing/2014/main" val="2660376722"/>
                  </a:ext>
                </a:extLst>
              </a:tr>
              <a:tr h="396770">
                <a:tc>
                  <a:txBody>
                    <a:bodyPr/>
                    <a:lstStyle/>
                    <a:p>
                      <a:pPr algn="ctr" fontAlgn="ctr"/>
                      <a:r>
                        <a:rPr lang="zh-CN" altLang="en-US" sz="1100" b="1" i="0" u="none" strike="noStrike">
                          <a:solidFill>
                            <a:srgbClr val="000000"/>
                          </a:solidFill>
                          <a:effectLst/>
                          <a:latin typeface="+mn-ea"/>
                          <a:ea typeface="+mn-ea"/>
                        </a:rPr>
                        <a:t>江苏</a:t>
                      </a:r>
                    </a:p>
                  </a:txBody>
                  <a:tcPr marL="9525" marR="9525" marT="9525" marB="0" anchor="ctr">
                    <a:solidFill>
                      <a:schemeClr val="bg1">
                        <a:lumMod val="95000"/>
                      </a:schemeClr>
                    </a:solidFill>
                  </a:tcPr>
                </a:tc>
                <a:tc>
                  <a:txBody>
                    <a:bodyPr/>
                    <a:lstStyle/>
                    <a:p>
                      <a:pPr algn="ctr" fontAlgn="ctr"/>
                      <a:r>
                        <a:rPr lang="en-US" altLang="zh-CN" sz="1100" b="1" i="0" u="none" strike="noStrike" dirty="0">
                          <a:solidFill>
                            <a:srgbClr val="000000"/>
                          </a:solidFill>
                          <a:effectLst/>
                          <a:latin typeface="+mn-ea"/>
                          <a:ea typeface="+mn-ea"/>
                        </a:rPr>
                        <a:t>32.65%</a:t>
                      </a:r>
                    </a:p>
                  </a:txBody>
                  <a:tcPr marL="9525" marR="9525" marT="9525" marB="0" anchor="ctr">
                    <a:solidFill>
                      <a:schemeClr val="bg1">
                        <a:lumMod val="95000"/>
                      </a:schemeClr>
                    </a:solidFill>
                  </a:tcPr>
                </a:tc>
                <a:tc>
                  <a:txBody>
                    <a:bodyPr/>
                    <a:lstStyle/>
                    <a:p>
                      <a:pPr algn="ctr" fontAlgn="b"/>
                      <a:r>
                        <a:rPr lang="en-US" altLang="zh-CN" sz="1100" b="1" i="0" u="none" strike="noStrike">
                          <a:solidFill>
                            <a:srgbClr val="000000"/>
                          </a:solidFill>
                          <a:effectLst/>
                          <a:latin typeface="+mn-ea"/>
                          <a:ea typeface="+mn-ea"/>
                        </a:rPr>
                        <a:t>2.99</a:t>
                      </a:r>
                    </a:p>
                  </a:txBody>
                  <a:tcPr marL="9525" marR="9525" marT="9525" marB="0" anchor="ctr">
                    <a:solidFill>
                      <a:schemeClr val="bg1">
                        <a:lumMod val="95000"/>
                      </a:schemeClr>
                    </a:solidFill>
                  </a:tcPr>
                </a:tc>
                <a:extLst>
                  <a:ext uri="{0D108BD9-81ED-4DB2-BD59-A6C34878D82A}">
                    <a16:rowId xmlns:a16="http://schemas.microsoft.com/office/drawing/2014/main" val="1016051170"/>
                  </a:ext>
                </a:extLst>
              </a:tr>
              <a:tr h="396770">
                <a:tc>
                  <a:txBody>
                    <a:bodyPr/>
                    <a:lstStyle/>
                    <a:p>
                      <a:pPr algn="ctr" fontAlgn="ctr"/>
                      <a:r>
                        <a:rPr lang="zh-CN" altLang="en-US" sz="1100" b="1" i="0" u="none" strike="noStrike">
                          <a:solidFill>
                            <a:srgbClr val="000000"/>
                          </a:solidFill>
                          <a:effectLst/>
                          <a:latin typeface="+mn-ea"/>
                          <a:ea typeface="+mn-ea"/>
                        </a:rPr>
                        <a:t>浙江</a:t>
                      </a:r>
                    </a:p>
                  </a:txBody>
                  <a:tcPr marL="9525" marR="9525" marT="9525" marB="0" anchor="ctr">
                    <a:solidFill>
                      <a:schemeClr val="bg1">
                        <a:lumMod val="95000"/>
                      </a:schemeClr>
                    </a:solidFill>
                  </a:tcPr>
                </a:tc>
                <a:tc>
                  <a:txBody>
                    <a:bodyPr/>
                    <a:lstStyle/>
                    <a:p>
                      <a:pPr algn="ctr" fontAlgn="ctr"/>
                      <a:r>
                        <a:rPr lang="en-US" altLang="zh-CN" sz="1100" b="1" i="0" u="none" strike="noStrike" dirty="0">
                          <a:solidFill>
                            <a:srgbClr val="000000"/>
                          </a:solidFill>
                          <a:effectLst/>
                          <a:latin typeface="+mn-ea"/>
                          <a:ea typeface="+mn-ea"/>
                        </a:rPr>
                        <a:t>32.35%</a:t>
                      </a:r>
                    </a:p>
                  </a:txBody>
                  <a:tcPr marL="9525" marR="9525" marT="9525" marB="0" anchor="ctr">
                    <a:solidFill>
                      <a:schemeClr val="bg1">
                        <a:lumMod val="95000"/>
                      </a:schemeClr>
                    </a:solidFill>
                  </a:tcPr>
                </a:tc>
                <a:tc>
                  <a:txBody>
                    <a:bodyPr/>
                    <a:lstStyle/>
                    <a:p>
                      <a:pPr algn="ctr" fontAlgn="b"/>
                      <a:r>
                        <a:rPr lang="en-US" altLang="zh-CN" sz="1100" b="1" i="0" u="none" strike="noStrike" dirty="0">
                          <a:solidFill>
                            <a:srgbClr val="000000"/>
                          </a:solidFill>
                          <a:effectLst/>
                          <a:latin typeface="+mn-ea"/>
                          <a:ea typeface="+mn-ea"/>
                        </a:rPr>
                        <a:t>3.57</a:t>
                      </a:r>
                    </a:p>
                  </a:txBody>
                  <a:tcPr marL="9525" marR="9525" marT="9525" marB="0" anchor="ctr">
                    <a:solidFill>
                      <a:schemeClr val="bg1">
                        <a:lumMod val="95000"/>
                      </a:schemeClr>
                    </a:solidFill>
                  </a:tcPr>
                </a:tc>
                <a:extLst>
                  <a:ext uri="{0D108BD9-81ED-4DB2-BD59-A6C34878D82A}">
                    <a16:rowId xmlns:a16="http://schemas.microsoft.com/office/drawing/2014/main" val="526029059"/>
                  </a:ext>
                </a:extLst>
              </a:tr>
              <a:tr h="380487">
                <a:tc>
                  <a:txBody>
                    <a:bodyPr/>
                    <a:lstStyle/>
                    <a:p>
                      <a:pPr algn="ctr" fontAlgn="ctr"/>
                      <a:r>
                        <a:rPr lang="zh-CN" altLang="en-US" sz="1100" b="1" i="0" u="none" strike="noStrike" dirty="0">
                          <a:solidFill>
                            <a:srgbClr val="000000"/>
                          </a:solidFill>
                          <a:effectLst/>
                          <a:latin typeface="+mn-ea"/>
                          <a:ea typeface="+mn-ea"/>
                        </a:rPr>
                        <a:t>河北</a:t>
                      </a:r>
                    </a:p>
                  </a:txBody>
                  <a:tcPr marL="9525" marR="9525" marT="9525" marB="0" anchor="ctr">
                    <a:solidFill>
                      <a:schemeClr val="bg1">
                        <a:lumMod val="95000"/>
                      </a:schemeClr>
                    </a:solidFill>
                  </a:tcPr>
                </a:tc>
                <a:tc>
                  <a:txBody>
                    <a:bodyPr/>
                    <a:lstStyle/>
                    <a:p>
                      <a:pPr algn="ctr" fontAlgn="ctr"/>
                      <a:r>
                        <a:rPr lang="en-US" altLang="zh-CN" sz="1100" b="1" i="0" u="none" strike="noStrike" dirty="0">
                          <a:solidFill>
                            <a:srgbClr val="000000"/>
                          </a:solidFill>
                          <a:effectLst/>
                          <a:latin typeface="+mn-ea"/>
                          <a:ea typeface="+mn-ea"/>
                        </a:rPr>
                        <a:t>31.85%</a:t>
                      </a:r>
                    </a:p>
                  </a:txBody>
                  <a:tcPr marL="9525" marR="9525" marT="9525" marB="0" anchor="ctr">
                    <a:solidFill>
                      <a:schemeClr val="bg1">
                        <a:lumMod val="95000"/>
                      </a:schemeClr>
                    </a:solidFill>
                  </a:tcPr>
                </a:tc>
                <a:tc>
                  <a:txBody>
                    <a:bodyPr/>
                    <a:lstStyle/>
                    <a:p>
                      <a:pPr algn="ctr" fontAlgn="b"/>
                      <a:r>
                        <a:rPr lang="en-US" altLang="zh-CN" sz="1100" b="1" i="0" u="none" strike="noStrike" dirty="0">
                          <a:solidFill>
                            <a:srgbClr val="000000"/>
                          </a:solidFill>
                          <a:effectLst/>
                          <a:latin typeface="+mn-ea"/>
                          <a:ea typeface="+mn-ea"/>
                        </a:rPr>
                        <a:t>3.52</a:t>
                      </a:r>
                    </a:p>
                  </a:txBody>
                  <a:tcPr marL="9525" marR="9525" marT="9525" marB="0" anchor="ctr">
                    <a:solidFill>
                      <a:schemeClr val="bg1">
                        <a:lumMod val="95000"/>
                      </a:schemeClr>
                    </a:solidFill>
                  </a:tcPr>
                </a:tc>
                <a:extLst>
                  <a:ext uri="{0D108BD9-81ED-4DB2-BD59-A6C34878D82A}">
                    <a16:rowId xmlns:a16="http://schemas.microsoft.com/office/drawing/2014/main" val="3251728384"/>
                  </a:ext>
                </a:extLst>
              </a:tr>
            </a:tbl>
          </a:graphicData>
        </a:graphic>
      </p:graphicFrame>
      <p:sp>
        <p:nvSpPr>
          <p:cNvPr id="90" name="文本框 89">
            <a:extLst>
              <a:ext uri="{FF2B5EF4-FFF2-40B4-BE49-F238E27FC236}">
                <a16:creationId xmlns:a16="http://schemas.microsoft.com/office/drawing/2014/main" id="{9100518A-96D2-D617-D763-95DC86544093}"/>
              </a:ext>
            </a:extLst>
          </p:cNvPr>
          <p:cNvSpPr txBox="1"/>
          <p:nvPr/>
        </p:nvSpPr>
        <p:spPr>
          <a:xfrm>
            <a:off x="4662786" y="1444435"/>
            <a:ext cx="4117420" cy="369332"/>
          </a:xfrm>
          <a:prstGeom prst="rect">
            <a:avLst/>
          </a:prstGeom>
          <a:solidFill>
            <a:schemeClr val="accent1">
              <a:lumMod val="50000"/>
            </a:schemeClr>
          </a:solidFill>
        </p:spPr>
        <p:txBody>
          <a:bodyPr wrap="square" rtlCol="0" anchor="ctr">
            <a:spAutoFit/>
          </a:bodyPr>
          <a:lstStyle/>
          <a:p>
            <a:pPr algn="ctr"/>
            <a:r>
              <a:rPr lang="en-US" altLang="zh-CN" b="1" dirty="0">
                <a:solidFill>
                  <a:schemeClr val="bg1"/>
                </a:solidFill>
                <a:latin typeface="+mj-ea"/>
                <a:ea typeface="+mj-ea"/>
              </a:rPr>
              <a:t>2025</a:t>
            </a:r>
            <a:r>
              <a:rPr lang="zh-CN" altLang="en-US" b="1" dirty="0">
                <a:solidFill>
                  <a:schemeClr val="bg1"/>
                </a:solidFill>
                <a:latin typeface="+mj-ea"/>
                <a:ea typeface="+mj-ea"/>
              </a:rPr>
              <a:t>年</a:t>
            </a:r>
            <a:r>
              <a:rPr lang="en-US" altLang="zh-CN" b="1" dirty="0">
                <a:solidFill>
                  <a:schemeClr val="bg1"/>
                </a:solidFill>
                <a:latin typeface="+mj-ea"/>
                <a:ea typeface="+mj-ea"/>
              </a:rPr>
              <a:t>7</a:t>
            </a:r>
            <a:r>
              <a:rPr lang="zh-CN" altLang="en-US" b="1" dirty="0">
                <a:solidFill>
                  <a:schemeClr val="bg1"/>
                </a:solidFill>
                <a:latin typeface="+mj-ea"/>
                <a:ea typeface="+mj-ea"/>
              </a:rPr>
              <a:t>月流通活跃</a:t>
            </a:r>
            <a:r>
              <a:rPr lang="en-US" altLang="zh-CN" b="1" dirty="0">
                <a:solidFill>
                  <a:schemeClr val="bg1"/>
                </a:solidFill>
                <a:latin typeface="+mj-ea"/>
                <a:ea typeface="+mj-ea"/>
              </a:rPr>
              <a:t>TOP5</a:t>
            </a:r>
            <a:endParaRPr lang="zh-CN" altLang="en-US" b="1" dirty="0">
              <a:solidFill>
                <a:schemeClr val="bg1"/>
              </a:solidFill>
              <a:latin typeface="+mj-ea"/>
              <a:ea typeface="+mj-ea"/>
            </a:endParaRPr>
          </a:p>
        </p:txBody>
      </p:sp>
      <p:cxnSp>
        <p:nvCxnSpPr>
          <p:cNvPr id="94" name="直接箭头连接符 93">
            <a:extLst>
              <a:ext uri="{FF2B5EF4-FFF2-40B4-BE49-F238E27FC236}">
                <a16:creationId xmlns:a16="http://schemas.microsoft.com/office/drawing/2014/main" id="{B854C289-DCB6-B1C1-2BD0-F92534589ABD}"/>
              </a:ext>
            </a:extLst>
          </p:cNvPr>
          <p:cNvCxnSpPr>
            <a:cxnSpLocks/>
          </p:cNvCxnSpPr>
          <p:nvPr/>
        </p:nvCxnSpPr>
        <p:spPr>
          <a:xfrm flipV="1">
            <a:off x="7165067" y="2607308"/>
            <a:ext cx="0" cy="128849"/>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6" name="直接箭头连接符 5">
            <a:extLst>
              <a:ext uri="{FF2B5EF4-FFF2-40B4-BE49-F238E27FC236}">
                <a16:creationId xmlns:a16="http://schemas.microsoft.com/office/drawing/2014/main" id="{884513A5-BFB1-7BC1-8442-BB53473C18AD}"/>
              </a:ext>
            </a:extLst>
          </p:cNvPr>
          <p:cNvCxnSpPr>
            <a:cxnSpLocks/>
          </p:cNvCxnSpPr>
          <p:nvPr/>
        </p:nvCxnSpPr>
        <p:spPr>
          <a:xfrm flipV="1">
            <a:off x="7158867" y="2978705"/>
            <a:ext cx="0" cy="128849"/>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92" name="直接箭头连接符 91">
            <a:extLst>
              <a:ext uri="{FF2B5EF4-FFF2-40B4-BE49-F238E27FC236}">
                <a16:creationId xmlns:a16="http://schemas.microsoft.com/office/drawing/2014/main" id="{9AE5F455-A6E5-DD30-234E-8BA33715FAE3}"/>
              </a:ext>
            </a:extLst>
          </p:cNvPr>
          <p:cNvCxnSpPr>
            <a:cxnSpLocks/>
          </p:cNvCxnSpPr>
          <p:nvPr/>
        </p:nvCxnSpPr>
        <p:spPr>
          <a:xfrm flipV="1">
            <a:off x="7158867" y="3369176"/>
            <a:ext cx="0" cy="128849"/>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93" name="直接箭头连接符 92">
            <a:extLst>
              <a:ext uri="{FF2B5EF4-FFF2-40B4-BE49-F238E27FC236}">
                <a16:creationId xmlns:a16="http://schemas.microsoft.com/office/drawing/2014/main" id="{62190217-50FE-7116-74D6-BC9A946DA422}"/>
              </a:ext>
            </a:extLst>
          </p:cNvPr>
          <p:cNvCxnSpPr>
            <a:cxnSpLocks/>
          </p:cNvCxnSpPr>
          <p:nvPr/>
        </p:nvCxnSpPr>
        <p:spPr>
          <a:xfrm flipV="1">
            <a:off x="7158867" y="3752416"/>
            <a:ext cx="0" cy="128849"/>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98" name="直接箭头连接符 97">
            <a:extLst>
              <a:ext uri="{FF2B5EF4-FFF2-40B4-BE49-F238E27FC236}">
                <a16:creationId xmlns:a16="http://schemas.microsoft.com/office/drawing/2014/main" id="{DC79D7F7-BE9B-E031-E65C-78C6696A4966}"/>
              </a:ext>
            </a:extLst>
          </p:cNvPr>
          <p:cNvCxnSpPr>
            <a:cxnSpLocks/>
          </p:cNvCxnSpPr>
          <p:nvPr/>
        </p:nvCxnSpPr>
        <p:spPr>
          <a:xfrm flipV="1">
            <a:off x="7156901" y="4143442"/>
            <a:ext cx="0" cy="128849"/>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93486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416320"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经销商调研情况</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04</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36647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300D041-C804-4F09-9845-79D6504A3530}"/>
              </a:ext>
            </a:extLst>
          </p:cNvPr>
          <p:cNvSpPr txBox="1"/>
          <p:nvPr/>
        </p:nvSpPr>
        <p:spPr>
          <a:xfrm>
            <a:off x="436227" y="310393"/>
            <a:ext cx="2749471" cy="400110"/>
          </a:xfrm>
          <a:prstGeom prst="rect">
            <a:avLst/>
          </a:prstGeom>
          <a:noFill/>
        </p:spPr>
        <p:txBody>
          <a:bodyPr wrap="none" rtlCol="0">
            <a:spAutoFit/>
          </a:bodyPr>
          <a:lstStyle/>
          <a:p>
            <a:pPr eaLnBrk="0" fontAlgn="base" hangingPunct="0">
              <a:spcBef>
                <a:spcPct val="0"/>
              </a:spcBef>
              <a:spcAft>
                <a:spcPct val="0"/>
              </a:spcAft>
            </a:pPr>
            <a:r>
              <a:rPr lang="zh-CN" altLang="en-US" sz="2000" b="1">
                <a:solidFill>
                  <a:schemeClr val="bg2">
                    <a:lumMod val="25000"/>
                  </a:schemeClr>
                </a:solidFill>
                <a:latin typeface="微软雅黑" panose="020B0503020204020204" pitchFamily="34" charset="-122"/>
                <a:ea typeface="微软雅黑" panose="020B0503020204020204" pitchFamily="34" charset="-122"/>
              </a:rPr>
              <a:t>二手车经销商情况分析</a:t>
            </a:r>
            <a:endParaRPr lang="zh-CN" altLang="en-US" sz="2000" b="1"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id="{217B065B-FCB1-4B31-AE64-DE7F8AA9E215}"/>
              </a:ext>
            </a:extLst>
          </p:cNvPr>
          <p:cNvSpPr txBox="1"/>
          <p:nvPr/>
        </p:nvSpPr>
        <p:spPr>
          <a:xfrm>
            <a:off x="5090051" y="2182925"/>
            <a:ext cx="3681800" cy="3245184"/>
          </a:xfrm>
          <a:prstGeom prst="rect">
            <a:avLst/>
          </a:prstGeom>
          <a:noFill/>
        </p:spPr>
        <p:txBody>
          <a:bodyPr wrap="square" rtlCol="0">
            <a:spAutoFit/>
          </a:bodyPr>
          <a:lstStyle/>
          <a:p>
            <a:pPr>
              <a:lnSpc>
                <a:spcPct val="250000"/>
              </a:lnSpc>
            </a:pPr>
            <a:r>
              <a:rPr lang="zh-CN" altLang="zh-CN" sz="1200" b="1" dirty="0">
                <a:latin typeface="微软雅黑" panose="020B0503020204020204" pitchFamily="34" charset="-122"/>
                <a:ea typeface="微软雅黑" panose="020B0503020204020204" pitchFamily="34" charset="-122"/>
              </a:rPr>
              <a:t>调研</a:t>
            </a:r>
            <a:r>
              <a:rPr lang="zh-CN" altLang="en-US" sz="1200" b="1" dirty="0">
                <a:latin typeface="微软雅黑" panose="020B0503020204020204" pitchFamily="34" charset="-122"/>
                <a:ea typeface="微软雅黑" panose="020B0503020204020204" pitchFamily="34" charset="-122"/>
              </a:rPr>
              <a:t>显示</a:t>
            </a:r>
            <a:r>
              <a:rPr lang="zh-CN" altLang="zh-CN" sz="1200" b="1" dirty="0">
                <a:latin typeface="微软雅黑" panose="020B0503020204020204" pitchFamily="34" charset="-122"/>
                <a:ea typeface="微软雅黑" panose="020B0503020204020204" pitchFamily="34" charset="-122"/>
              </a:rPr>
              <a:t>，</a:t>
            </a:r>
            <a:r>
              <a:rPr lang="en-US" altLang="zh-CN" sz="1200" b="1" dirty="0">
                <a:latin typeface="微软雅黑" panose="020B0503020204020204" pitchFamily="34" charset="-122"/>
                <a:ea typeface="微软雅黑" panose="020B0503020204020204" pitchFamily="34" charset="-122"/>
              </a:rPr>
              <a:t>2025</a:t>
            </a:r>
            <a:r>
              <a:rPr lang="zh-CN" altLang="en-US" sz="1200" b="1" dirty="0">
                <a:latin typeface="微软雅黑" panose="020B0503020204020204" pitchFamily="34" charset="-122"/>
                <a:ea typeface="微软雅黑" panose="020B0503020204020204" pitchFamily="34" charset="-122"/>
              </a:rPr>
              <a:t>年</a:t>
            </a:r>
            <a:r>
              <a:rPr lang="en-US" altLang="zh-CN" sz="1200" b="1" dirty="0">
                <a:latin typeface="微软雅黑" panose="020B0503020204020204" pitchFamily="34" charset="-122"/>
                <a:ea typeface="微软雅黑" panose="020B0503020204020204" pitchFamily="34" charset="-122"/>
              </a:rPr>
              <a:t>8</a:t>
            </a:r>
            <a:r>
              <a:rPr lang="zh-CN" altLang="en-US" sz="1200" b="1" dirty="0">
                <a:latin typeface="微软雅黑" panose="020B0503020204020204" pitchFamily="34" charset="-122"/>
                <a:ea typeface="微软雅黑" panose="020B0503020204020204" pitchFamily="34" charset="-122"/>
              </a:rPr>
              <a:t>月，库存周期</a:t>
            </a:r>
            <a:r>
              <a:rPr lang="en-US" altLang="zh-CN" sz="1200" b="1" dirty="0">
                <a:latin typeface="微软雅黑" panose="020B0503020204020204" pitchFamily="34" charset="-122"/>
                <a:ea typeface="微软雅黑" panose="020B0503020204020204" pitchFamily="34" charset="-122"/>
              </a:rPr>
              <a:t>15</a:t>
            </a:r>
            <a:r>
              <a:rPr lang="zh-CN" altLang="en-US" sz="1200" b="1" dirty="0">
                <a:latin typeface="微软雅黑" panose="020B0503020204020204" pitchFamily="34" charset="-122"/>
                <a:ea typeface="微软雅黑" panose="020B0503020204020204" pitchFamily="34" charset="-122"/>
              </a:rPr>
              <a:t>天以内的企业占</a:t>
            </a:r>
            <a:r>
              <a:rPr lang="en-US" altLang="zh-CN" sz="1200" b="1" dirty="0">
                <a:latin typeface="微软雅黑" panose="020B0503020204020204" pitchFamily="34" charset="-122"/>
                <a:ea typeface="微软雅黑" panose="020B0503020204020204" pitchFamily="34" charset="-122"/>
              </a:rPr>
              <a:t>32.2%</a:t>
            </a:r>
            <a:r>
              <a:rPr lang="zh-CN" altLang="en-US" sz="1200" b="1" dirty="0">
                <a:latin typeface="微软雅黑" panose="020B0503020204020204" pitchFamily="34" charset="-122"/>
                <a:ea typeface="微软雅黑" panose="020B0503020204020204" pitchFamily="34" charset="-122"/>
              </a:rPr>
              <a:t>，较上月增长了</a:t>
            </a:r>
            <a:r>
              <a:rPr lang="en-US" altLang="zh-CN" sz="1200" b="1" dirty="0">
                <a:latin typeface="微软雅黑" panose="020B0503020204020204" pitchFamily="34" charset="-122"/>
                <a:ea typeface="微软雅黑" panose="020B0503020204020204" pitchFamily="34" charset="-122"/>
              </a:rPr>
              <a:t>0.9</a:t>
            </a:r>
            <a:r>
              <a:rPr lang="zh-CN" altLang="en-US" sz="1200" b="1" dirty="0">
                <a:latin typeface="微软雅黑" panose="020B0503020204020204" pitchFamily="34" charset="-122"/>
                <a:ea typeface="微软雅黑" panose="020B0503020204020204" pitchFamily="34" charset="-122"/>
              </a:rPr>
              <a:t>个百分点</a:t>
            </a:r>
            <a:r>
              <a:rPr lang="en-US" altLang="zh-CN" sz="1200" b="1" dirty="0">
                <a:latin typeface="微软雅黑" panose="020B0503020204020204" pitchFamily="34" charset="-122"/>
                <a:ea typeface="微软雅黑" panose="020B0503020204020204" pitchFamily="34" charset="-122"/>
              </a:rPr>
              <a:t> </a:t>
            </a:r>
            <a:r>
              <a:rPr lang="zh-CN" altLang="en-US" sz="1200" b="1" dirty="0">
                <a:latin typeface="微软雅黑" panose="020B0503020204020204" pitchFamily="34" charset="-122"/>
                <a:ea typeface="微软雅黑" panose="020B0503020204020204" pitchFamily="34" charset="-122"/>
              </a:rPr>
              <a:t>。库存周期在</a:t>
            </a:r>
            <a:r>
              <a:rPr lang="en-US" altLang="zh-CN" sz="1200" b="1" dirty="0">
                <a:latin typeface="微软雅黑" panose="020B0503020204020204" pitchFamily="34" charset="-122"/>
                <a:ea typeface="微软雅黑" panose="020B0503020204020204" pitchFamily="34" charset="-122"/>
              </a:rPr>
              <a:t>15-30</a:t>
            </a:r>
            <a:r>
              <a:rPr lang="zh-CN" altLang="en-US" sz="1200" b="1" dirty="0">
                <a:latin typeface="微软雅黑" panose="020B0503020204020204" pitchFamily="34" charset="-122"/>
                <a:ea typeface="微软雅黑" panose="020B0503020204020204" pitchFamily="34" charset="-122"/>
              </a:rPr>
              <a:t>天的企业占</a:t>
            </a:r>
            <a:r>
              <a:rPr lang="en-US" altLang="zh-CN" sz="1200" b="1" dirty="0">
                <a:latin typeface="微软雅黑" panose="020B0503020204020204" pitchFamily="34" charset="-122"/>
                <a:ea typeface="微软雅黑" panose="020B0503020204020204" pitchFamily="34" charset="-122"/>
              </a:rPr>
              <a:t>30.8%</a:t>
            </a:r>
            <a:r>
              <a:rPr lang="zh-CN" altLang="en-US" sz="1200" b="1" dirty="0">
                <a:latin typeface="微软雅黑" panose="020B0503020204020204" pitchFamily="34" charset="-122"/>
                <a:ea typeface="微软雅黑" panose="020B0503020204020204" pitchFamily="34" charset="-122"/>
              </a:rPr>
              <a:t>，较上月下降了</a:t>
            </a:r>
            <a:r>
              <a:rPr lang="en-US" altLang="zh-CN" sz="1200" b="1" dirty="0">
                <a:latin typeface="微软雅黑" panose="020B0503020204020204" pitchFamily="34" charset="-122"/>
                <a:ea typeface="微软雅黑" panose="020B0503020204020204" pitchFamily="34" charset="-122"/>
              </a:rPr>
              <a:t>1.7</a:t>
            </a:r>
            <a:r>
              <a:rPr lang="zh-CN" altLang="en-US" sz="1200" b="1" dirty="0">
                <a:latin typeface="微软雅黑" panose="020B0503020204020204" pitchFamily="34" charset="-122"/>
                <a:ea typeface="微软雅黑" panose="020B0503020204020204" pitchFamily="34" charset="-122"/>
              </a:rPr>
              <a:t>个百分点</a:t>
            </a:r>
            <a:r>
              <a:rPr lang="en-US" altLang="zh-CN" sz="1200" b="1" dirty="0">
                <a:latin typeface="微软雅黑" panose="020B0503020204020204" pitchFamily="34" charset="-122"/>
                <a:ea typeface="微软雅黑" panose="020B0503020204020204" pitchFamily="34" charset="-122"/>
              </a:rPr>
              <a:t> </a:t>
            </a:r>
            <a:r>
              <a:rPr lang="zh-CN" altLang="en-US" sz="1200" b="1" dirty="0">
                <a:latin typeface="微软雅黑" panose="020B0503020204020204" pitchFamily="34" charset="-122"/>
                <a:ea typeface="微软雅黑" panose="020B0503020204020204" pitchFamily="34" charset="-122"/>
              </a:rPr>
              <a:t>。库存周期</a:t>
            </a:r>
            <a:r>
              <a:rPr lang="en-US" altLang="zh-CN" sz="1200" b="1" dirty="0">
                <a:latin typeface="微软雅黑" panose="020B0503020204020204" pitchFamily="34" charset="-122"/>
                <a:ea typeface="微软雅黑" panose="020B0503020204020204" pitchFamily="34" charset="-122"/>
              </a:rPr>
              <a:t>30</a:t>
            </a:r>
            <a:r>
              <a:rPr lang="zh-CN" altLang="en-US" sz="1200" b="1" dirty="0">
                <a:latin typeface="微软雅黑" panose="020B0503020204020204" pitchFamily="34" charset="-122"/>
                <a:ea typeface="微软雅黑" panose="020B0503020204020204" pitchFamily="34" charset="-122"/>
              </a:rPr>
              <a:t>天以上的企业占</a:t>
            </a:r>
            <a:r>
              <a:rPr lang="en-US" altLang="zh-CN" sz="1200" b="1" dirty="0">
                <a:latin typeface="微软雅黑" panose="020B0503020204020204" pitchFamily="34" charset="-122"/>
                <a:ea typeface="微软雅黑" panose="020B0503020204020204" pitchFamily="34" charset="-122"/>
              </a:rPr>
              <a:t>37.1%</a:t>
            </a:r>
            <a:r>
              <a:rPr lang="zh-CN" altLang="en-US" sz="1200" b="1" dirty="0">
                <a:latin typeface="微软雅黑" panose="020B0503020204020204" pitchFamily="34" charset="-122"/>
                <a:ea typeface="微软雅黑" panose="020B0503020204020204" pitchFamily="34" charset="-122"/>
              </a:rPr>
              <a:t>，较上月增长了</a:t>
            </a:r>
            <a:r>
              <a:rPr lang="en-US" altLang="zh-CN" sz="1200" b="1" dirty="0">
                <a:latin typeface="微软雅黑" panose="020B0503020204020204" pitchFamily="34" charset="-122"/>
                <a:ea typeface="微软雅黑" panose="020B0503020204020204" pitchFamily="34" charset="-122"/>
              </a:rPr>
              <a:t>0.8</a:t>
            </a:r>
            <a:r>
              <a:rPr lang="zh-CN" altLang="en-US" sz="1200" b="1" dirty="0">
                <a:latin typeface="微软雅黑" panose="020B0503020204020204" pitchFamily="34" charset="-122"/>
                <a:ea typeface="微软雅黑" panose="020B0503020204020204" pitchFamily="34" charset="-122"/>
              </a:rPr>
              <a:t>个百分点</a:t>
            </a:r>
            <a:r>
              <a:rPr lang="en-US" altLang="zh-CN" sz="1200" b="1" dirty="0">
                <a:latin typeface="微软雅黑" panose="020B0503020204020204" pitchFamily="34" charset="-122"/>
                <a:ea typeface="微软雅黑" panose="020B0503020204020204" pitchFamily="34" charset="-122"/>
              </a:rPr>
              <a:t> </a:t>
            </a:r>
            <a:r>
              <a:rPr lang="zh-CN" altLang="en-US" sz="1200" b="1" dirty="0">
                <a:latin typeface="微软雅黑" panose="020B0503020204020204" pitchFamily="34" charset="-122"/>
                <a:ea typeface="微软雅黑" panose="020B0503020204020204" pitchFamily="34" charset="-122"/>
              </a:rPr>
              <a:t>。</a:t>
            </a:r>
            <a:endParaRPr lang="en-US" altLang="zh-CN" sz="1200" b="1" dirty="0">
              <a:latin typeface="微软雅黑" panose="020B0503020204020204" pitchFamily="34" charset="-122"/>
              <a:ea typeface="微软雅黑" panose="020B0503020204020204" pitchFamily="34" charset="-122"/>
            </a:endParaRPr>
          </a:p>
          <a:p>
            <a:pPr>
              <a:lnSpc>
                <a:spcPct val="250000"/>
              </a:lnSpc>
            </a:pPr>
            <a:r>
              <a:rPr lang="en-US" altLang="zh-CN" sz="1200" b="1" dirty="0">
                <a:latin typeface="微软雅黑" panose="020B0503020204020204" pitchFamily="34" charset="-122"/>
                <a:ea typeface="微软雅黑" panose="020B0503020204020204" pitchFamily="34" charset="-122"/>
              </a:rPr>
              <a:t>2025</a:t>
            </a:r>
            <a:r>
              <a:rPr lang="zh-CN" altLang="en-US" sz="1200" b="1" dirty="0">
                <a:latin typeface="微软雅黑" panose="020B0503020204020204" pitchFamily="34" charset="-122"/>
                <a:ea typeface="微软雅黑" panose="020B0503020204020204" pitchFamily="34" charset="-122"/>
              </a:rPr>
              <a:t>年</a:t>
            </a:r>
            <a:r>
              <a:rPr lang="en-US" altLang="zh-CN" sz="1200" b="1" dirty="0">
                <a:latin typeface="微软雅黑" panose="020B0503020204020204" pitchFamily="34" charset="-122"/>
                <a:ea typeface="微软雅黑" panose="020B0503020204020204" pitchFamily="34" charset="-122"/>
              </a:rPr>
              <a:t>8</a:t>
            </a:r>
            <a:r>
              <a:rPr lang="zh-CN" altLang="en-US" sz="1200" b="1" dirty="0">
                <a:latin typeface="微软雅黑" panose="020B0503020204020204" pitchFamily="34" charset="-122"/>
                <a:ea typeface="微软雅黑" panose="020B0503020204020204" pitchFamily="34" charset="-122"/>
              </a:rPr>
              <a:t>月份的平均库存周期是</a:t>
            </a:r>
            <a:r>
              <a:rPr lang="en-US" altLang="zh-CN" sz="1200" b="1" dirty="0">
                <a:latin typeface="微软雅黑" panose="020B0503020204020204" pitchFamily="34" charset="-122"/>
                <a:ea typeface="微软雅黑" panose="020B0503020204020204" pitchFamily="34" charset="-122"/>
              </a:rPr>
              <a:t>46</a:t>
            </a:r>
            <a:r>
              <a:rPr lang="zh-CN" altLang="en-US" sz="1200" b="1" dirty="0">
                <a:latin typeface="微软雅黑" panose="020B0503020204020204" pitchFamily="34" charset="-122"/>
                <a:ea typeface="微软雅黑" panose="020B0503020204020204" pitchFamily="34" charset="-122"/>
              </a:rPr>
              <a:t>天，较</a:t>
            </a:r>
            <a:r>
              <a:rPr lang="en-US" altLang="zh-CN" sz="1200" b="1" dirty="0">
                <a:latin typeface="微软雅黑" panose="020B0503020204020204" pitchFamily="34" charset="-122"/>
                <a:ea typeface="微软雅黑" panose="020B0503020204020204" pitchFamily="34" charset="-122"/>
              </a:rPr>
              <a:t>7</a:t>
            </a:r>
            <a:r>
              <a:rPr lang="zh-CN" altLang="en-US" sz="1200" b="1" dirty="0">
                <a:latin typeface="微软雅黑" panose="020B0503020204020204" pitchFamily="34" charset="-122"/>
                <a:ea typeface="微软雅黑" panose="020B0503020204020204" pitchFamily="34" charset="-122"/>
              </a:rPr>
              <a:t>月份增加了约</a:t>
            </a:r>
            <a:r>
              <a:rPr lang="en-US" altLang="zh-CN" sz="1200" b="1" dirty="0">
                <a:latin typeface="微软雅黑" panose="020B0503020204020204" pitchFamily="34" charset="-122"/>
                <a:ea typeface="微软雅黑" panose="020B0503020204020204" pitchFamily="34" charset="-122"/>
              </a:rPr>
              <a:t>1</a:t>
            </a:r>
            <a:r>
              <a:rPr lang="zh-CN" altLang="en-US" sz="1200" b="1" dirty="0">
                <a:latin typeface="微软雅黑" panose="020B0503020204020204" pitchFamily="34" charset="-122"/>
                <a:ea typeface="微软雅黑" panose="020B0503020204020204" pitchFamily="34" charset="-122"/>
              </a:rPr>
              <a:t>天。</a:t>
            </a:r>
            <a:endParaRPr lang="en-US" altLang="zh-CN" sz="1200" b="1" dirty="0">
              <a:latin typeface="微软雅黑" panose="020B0503020204020204" pitchFamily="34" charset="-122"/>
              <a:ea typeface="微软雅黑" panose="020B0503020204020204" pitchFamily="34" charset="-122"/>
            </a:endParaRPr>
          </a:p>
        </p:txBody>
      </p:sp>
      <p:graphicFrame>
        <p:nvGraphicFramePr>
          <p:cNvPr id="3" name="图表 2">
            <a:extLst>
              <a:ext uri="{FF2B5EF4-FFF2-40B4-BE49-F238E27FC236}">
                <a16:creationId xmlns:a16="http://schemas.microsoft.com/office/drawing/2014/main" id="{00000000-0008-0000-1900-000002000000}"/>
              </a:ext>
            </a:extLst>
          </p:cNvPr>
          <p:cNvGraphicFramePr>
            <a:graphicFrameLocks/>
          </p:cNvGraphicFramePr>
          <p:nvPr>
            <p:extLst>
              <p:ext uri="{D42A27DB-BD31-4B8C-83A1-F6EECF244321}">
                <p14:modId xmlns:p14="http://schemas.microsoft.com/office/powerpoint/2010/main" val="3862294202"/>
              </p:ext>
            </p:extLst>
          </p:nvPr>
        </p:nvGraphicFramePr>
        <p:xfrm>
          <a:off x="533147" y="1234301"/>
          <a:ext cx="3895450" cy="516139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942461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416320"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”行“认证分析</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05</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10930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2025</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8</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月行认证车源区域分布情况</a:t>
            </a:r>
          </a:p>
        </p:txBody>
      </p:sp>
      <p:sp>
        <p:nvSpPr>
          <p:cNvPr id="8" name="文本框 7">
            <a:extLst>
              <a:ext uri="{FF2B5EF4-FFF2-40B4-BE49-F238E27FC236}">
                <a16:creationId xmlns:a16="http://schemas.microsoft.com/office/drawing/2014/main" id="{65EC4ECF-2661-B767-A2C8-57E35ACA8D25}"/>
              </a:ext>
            </a:extLst>
          </p:cNvPr>
          <p:cNvSpPr txBox="1"/>
          <p:nvPr/>
        </p:nvSpPr>
        <p:spPr>
          <a:xfrm>
            <a:off x="248796" y="4716527"/>
            <a:ext cx="8810144" cy="1056956"/>
          </a:xfrm>
          <a:prstGeom prst="rect">
            <a:avLst/>
          </a:prstGeom>
          <a:solidFill>
            <a:schemeClr val="bg1">
              <a:lumMod val="95000"/>
            </a:schemeClr>
          </a:solidFill>
        </p:spPr>
        <p:txBody>
          <a:bodyPr wrap="square" rtlCol="0">
            <a:spAutoFit/>
          </a:bodyPr>
          <a:lstStyle/>
          <a:p>
            <a:pPr>
              <a:lnSpc>
                <a:spcPct val="20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8</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月，行认证共接收到上传车源数据</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78504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台，其中符合行认证标准的车源数据</a:t>
            </a:r>
            <a:r>
              <a:rPr lang="en-US" altLang="zh-CN" sz="1100" dirty="0">
                <a:solidFill>
                  <a:prstClr val="black"/>
                </a:solidFill>
                <a:latin typeface="微软雅黑" panose="020B0503020204020204" pitchFamily="34" charset="-122"/>
                <a:ea typeface="微软雅黑" panose="020B0503020204020204" pitchFamily="34" charset="-122"/>
              </a:rPr>
              <a:t>69797</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台，符合团标的车源数据为</a:t>
            </a:r>
            <a:r>
              <a:rPr lang="en-US" altLang="zh-CN" sz="1100" dirty="0">
                <a:solidFill>
                  <a:prstClr val="black"/>
                </a:solidFill>
                <a:latin typeface="微软雅黑" panose="020B0503020204020204" pitchFamily="34" charset="-122"/>
                <a:ea typeface="微软雅黑" panose="020B0503020204020204" pitchFamily="34" charset="-122"/>
              </a:rPr>
              <a:t>45475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台；</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nSpc>
                <a:spcPct val="200000"/>
              </a:lnSpc>
            </a:pP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本月上报数据较</a:t>
            </a:r>
            <a:r>
              <a:rPr lang="en-US" altLang="zh-CN" sz="1100" dirty="0">
                <a:solidFill>
                  <a:prstClr val="black"/>
                </a:solidFill>
                <a:latin typeface="微软雅黑" panose="020B0503020204020204" pitchFamily="34" charset="-122"/>
                <a:ea typeface="微软雅黑" panose="020B0503020204020204" pitchFamily="34" charset="-122"/>
              </a:rPr>
              <a:t>7</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月增</a:t>
            </a:r>
            <a:r>
              <a:rPr lang="zh-CN" altLang="en-US" sz="1100" dirty="0">
                <a:solidFill>
                  <a:prstClr val="black"/>
                </a:solidFill>
                <a:latin typeface="微软雅黑" panose="020B0503020204020204" pitchFamily="34" charset="-122"/>
                <a:ea typeface="微软雅黑" panose="020B0503020204020204" pitchFamily="34" charset="-122"/>
              </a:rPr>
              <a:t>长约</a:t>
            </a:r>
            <a:r>
              <a:rPr lang="en-US" altLang="zh-CN" sz="1100" dirty="0">
                <a:solidFill>
                  <a:prstClr val="black"/>
                </a:solidFill>
                <a:latin typeface="微软雅黑" panose="020B0503020204020204" pitchFamily="34" charset="-122"/>
                <a:ea typeface="微软雅黑" panose="020B0503020204020204" pitchFamily="34" charset="-122"/>
              </a:rPr>
              <a:t>29</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，较</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8</a:t>
            </a:r>
            <a:r>
              <a:rPr lang="zh-CN" altLang="en-US" sz="1100" dirty="0">
                <a:solidFill>
                  <a:prstClr val="black"/>
                </a:solidFill>
                <a:latin typeface="微软雅黑" panose="020B0503020204020204" pitchFamily="34" charset="-122"/>
                <a:ea typeface="微软雅黑" panose="020B0503020204020204" pitchFamily="34" charset="-122"/>
              </a:rPr>
              <a:t>月同期增长了约</a:t>
            </a:r>
            <a:r>
              <a:rPr lang="en-US" altLang="zh-CN" sz="1100" dirty="0">
                <a:solidFill>
                  <a:prstClr val="black"/>
                </a:solidFill>
                <a:latin typeface="微软雅黑" panose="020B0503020204020204" pitchFamily="34" charset="-122"/>
                <a:ea typeface="微软雅黑" panose="020B0503020204020204" pitchFamily="34" charset="-122"/>
              </a:rPr>
              <a:t>14%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nSpc>
                <a:spcPct val="200000"/>
              </a:lnSpc>
            </a:pPr>
            <a:r>
              <a:rPr lang="zh-CN" altLang="en-US" sz="1100" dirty="0">
                <a:solidFill>
                  <a:schemeClr val="tx1"/>
                </a:solidFill>
                <a:latin typeface="微软雅黑" panose="020B0503020204020204" pitchFamily="34" charset="-122"/>
                <a:ea typeface="微软雅黑" panose="020B0503020204020204" pitchFamily="34" charset="-122"/>
                <a:cs typeface="+mn-cs"/>
              </a:rPr>
              <a:t>其中，本月符合行认证数据占据提交总数的比例约为</a:t>
            </a:r>
            <a:r>
              <a:rPr lang="en-US" altLang="zh-CN" sz="1100" dirty="0">
                <a:solidFill>
                  <a:schemeClr val="tx1"/>
                </a:solidFill>
                <a:latin typeface="微软雅黑" panose="020B0503020204020204" pitchFamily="34" charset="-122"/>
                <a:ea typeface="微软雅黑" panose="020B0503020204020204" pitchFamily="34" charset="-122"/>
                <a:cs typeface="+mn-cs"/>
              </a:rPr>
              <a:t>88.6%</a:t>
            </a:r>
            <a:r>
              <a:rPr lang="zh-CN" altLang="en-US" sz="1100" dirty="0">
                <a:solidFill>
                  <a:schemeClr val="tx1"/>
                </a:solidFill>
                <a:latin typeface="微软雅黑" panose="020B0503020204020204" pitchFamily="34" charset="-122"/>
                <a:ea typeface="微软雅黑" panose="020B0503020204020204" pitchFamily="34" charset="-122"/>
                <a:cs typeface="+mn-cs"/>
              </a:rPr>
              <a:t>、符合团标的数据比例为</a:t>
            </a:r>
            <a:r>
              <a:rPr lang="en-US" altLang="zh-CN" sz="1100" dirty="0">
                <a:solidFill>
                  <a:schemeClr val="tx1"/>
                </a:solidFill>
                <a:latin typeface="微软雅黑" panose="020B0503020204020204" pitchFamily="34" charset="-122"/>
                <a:ea typeface="微软雅黑" panose="020B0503020204020204" pitchFamily="34" charset="-122"/>
                <a:cs typeface="+mn-cs"/>
              </a:rPr>
              <a:t>58.1%</a:t>
            </a:r>
            <a:r>
              <a:rPr lang="zh-CN" altLang="en-US" sz="1100" dirty="0">
                <a:solidFill>
                  <a:schemeClr val="tx1"/>
                </a:solidFill>
                <a:latin typeface="微软雅黑" panose="020B0503020204020204" pitchFamily="34" charset="-122"/>
                <a:ea typeface="微软雅黑" panose="020B0503020204020204" pitchFamily="34" charset="-122"/>
                <a:cs typeface="+mn-cs"/>
              </a:rPr>
              <a:t>，整体数据质量较上月略好。</a:t>
            </a:r>
          </a:p>
        </p:txBody>
      </p:sp>
      <p:pic>
        <p:nvPicPr>
          <p:cNvPr id="2" name="图片 1">
            <a:extLst>
              <a:ext uri="{FF2B5EF4-FFF2-40B4-BE49-F238E27FC236}">
                <a16:creationId xmlns:a16="http://schemas.microsoft.com/office/drawing/2014/main" id="{420A0EB2-EFDE-E1F0-E585-5D6DC3756174}"/>
              </a:ext>
            </a:extLst>
          </p:cNvPr>
          <p:cNvPicPr>
            <a:picLocks noChangeAspect="1"/>
          </p:cNvPicPr>
          <p:nvPr/>
        </p:nvPicPr>
        <p:blipFill>
          <a:blip r:embed="rId2"/>
          <a:stretch>
            <a:fillRect/>
          </a:stretch>
        </p:blipFill>
        <p:spPr>
          <a:xfrm>
            <a:off x="248797" y="1084517"/>
            <a:ext cx="4837203" cy="2741249"/>
          </a:xfrm>
          <a:prstGeom prst="rect">
            <a:avLst/>
          </a:prstGeom>
        </p:spPr>
      </p:pic>
      <p:pic>
        <p:nvPicPr>
          <p:cNvPr id="3" name="图片 2">
            <a:extLst>
              <a:ext uri="{FF2B5EF4-FFF2-40B4-BE49-F238E27FC236}">
                <a16:creationId xmlns:a16="http://schemas.microsoft.com/office/drawing/2014/main" id="{1C11350E-F931-0202-B03E-8764FA6C45A7}"/>
              </a:ext>
            </a:extLst>
          </p:cNvPr>
          <p:cNvPicPr>
            <a:picLocks noChangeAspect="1"/>
          </p:cNvPicPr>
          <p:nvPr/>
        </p:nvPicPr>
        <p:blipFill>
          <a:blip r:embed="rId3"/>
          <a:stretch>
            <a:fillRect/>
          </a:stretch>
        </p:blipFill>
        <p:spPr>
          <a:xfrm>
            <a:off x="5164111" y="1466922"/>
            <a:ext cx="3843256" cy="1861087"/>
          </a:xfrm>
          <a:prstGeom prst="rect">
            <a:avLst/>
          </a:prstGeom>
        </p:spPr>
      </p:pic>
    </p:spTree>
    <p:extLst>
      <p:ext uri="{BB962C8B-B14F-4D97-AF65-F5344CB8AC3E}">
        <p14:creationId xmlns:p14="http://schemas.microsoft.com/office/powerpoint/2010/main" val="35025820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2025</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8</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月行认证车源区域分布情况</a:t>
            </a:r>
          </a:p>
        </p:txBody>
      </p:sp>
      <p:sp>
        <p:nvSpPr>
          <p:cNvPr id="5" name="文本框 4">
            <a:extLst>
              <a:ext uri="{FF2B5EF4-FFF2-40B4-BE49-F238E27FC236}">
                <a16:creationId xmlns:a16="http://schemas.microsoft.com/office/drawing/2014/main" id="{FD1A30AB-EAF0-4652-6356-396B4E6412AD}"/>
              </a:ext>
            </a:extLst>
          </p:cNvPr>
          <p:cNvSpPr txBox="1"/>
          <p:nvPr/>
        </p:nvSpPr>
        <p:spPr>
          <a:xfrm>
            <a:off x="248796" y="4716527"/>
            <a:ext cx="8810144" cy="824200"/>
          </a:xfrm>
          <a:prstGeom prst="rect">
            <a:avLst/>
          </a:prstGeom>
          <a:solidFill>
            <a:schemeClr val="bg1">
              <a:lumMod val="95000"/>
            </a:schemeClr>
          </a:solidFill>
        </p:spPr>
        <p:txBody>
          <a:bodyPr wrap="square" rtlCol="0">
            <a:spAutoFit/>
          </a:bodyPr>
          <a:lstStyle/>
          <a:p>
            <a:pPr algn="l">
              <a:lnSpc>
                <a:spcPct val="15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8</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月，汽车交易逐步走出“淡季”，各地区较上月大多呈现平稳增长的状态</a:t>
            </a:r>
            <a:r>
              <a:rPr lang="zh-CN" altLang="en-US" sz="1100" dirty="0">
                <a:solidFill>
                  <a:prstClr val="black"/>
                </a:solidFill>
                <a:latin typeface="微软雅黑" panose="020B0503020204020204" pitchFamily="34" charset="-122"/>
                <a:ea typeface="微软雅黑" panose="020B0503020204020204" pitchFamily="34" charset="-122"/>
              </a:rPr>
              <a:t>；</a:t>
            </a:r>
            <a:endParaRPr lang="en-US" altLang="zh-CN" sz="1100" dirty="0">
              <a:solidFill>
                <a:prstClr val="black"/>
              </a:solidFill>
              <a:latin typeface="微软雅黑" panose="020B0503020204020204" pitchFamily="34" charset="-122"/>
              <a:ea typeface="微软雅黑" panose="020B0503020204020204" pitchFamily="34" charset="-122"/>
            </a:endParaRPr>
          </a:p>
          <a:p>
            <a:pPr algn="l">
              <a:lnSpc>
                <a:spcPct val="150000"/>
              </a:lnSpc>
            </a:pPr>
            <a:r>
              <a:rPr lang="zh-CN" altLang="en-US" sz="1100" dirty="0">
                <a:solidFill>
                  <a:prstClr val="black"/>
                </a:solidFill>
                <a:latin typeface="微软雅黑" panose="020B0503020204020204" pitchFamily="34" charset="-122"/>
                <a:ea typeface="微软雅黑" panose="020B0503020204020204" pitchFamily="34" charset="-122"/>
              </a:rPr>
              <a:t>其中广东、山西、陕西、黑龙江等地区呈现出相对较大的增幅，其余地区则基本均呈现出增长的态势；</a:t>
            </a:r>
            <a:endParaRPr lang="en-US" altLang="zh-CN" sz="1100" dirty="0">
              <a:solidFill>
                <a:prstClr val="black"/>
              </a:solidFill>
              <a:latin typeface="微软雅黑" panose="020B0503020204020204" pitchFamily="34" charset="-122"/>
              <a:ea typeface="微软雅黑" panose="020B0503020204020204" pitchFamily="34" charset="-122"/>
            </a:endParaRPr>
          </a:p>
          <a:p>
            <a:pPr algn="l">
              <a:lnSpc>
                <a:spcPct val="150000"/>
              </a:lnSpc>
            </a:pP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较</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8</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月同期，各地</a:t>
            </a:r>
            <a:r>
              <a:rPr lang="zh-CN" altLang="en-US" sz="1100" dirty="0">
                <a:solidFill>
                  <a:prstClr val="black"/>
                </a:solidFill>
                <a:latin typeface="微软雅黑" panose="020B0503020204020204" pitchFamily="34" charset="-122"/>
                <a:ea typeface="微软雅黑" panose="020B0503020204020204" pitchFamily="34" charset="-122"/>
              </a:rPr>
              <a:t>上报量则有较明显的提升</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，部分地区如：</a:t>
            </a:r>
            <a:r>
              <a:rPr lang="zh-CN" altLang="en-US" sz="1100" dirty="0">
                <a:solidFill>
                  <a:prstClr val="black"/>
                </a:solidFill>
                <a:latin typeface="微软雅黑" panose="020B0503020204020204" pitchFamily="34" charset="-122"/>
                <a:ea typeface="微软雅黑" panose="020B0503020204020204" pitchFamily="34" charset="-122"/>
              </a:rPr>
              <a:t>广西、内蒙古、云南</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等地最大提升</a:t>
            </a:r>
            <a:r>
              <a:rPr lang="zh-CN" altLang="en-US" sz="1100" dirty="0">
                <a:solidFill>
                  <a:prstClr val="black"/>
                </a:solidFill>
                <a:latin typeface="微软雅黑" panose="020B0503020204020204" pitchFamily="34" charset="-122"/>
                <a:ea typeface="微软雅黑" panose="020B0503020204020204" pitchFamily="34" charset="-122"/>
              </a:rPr>
              <a:t>幅度达到了</a:t>
            </a:r>
            <a:r>
              <a:rPr lang="en-US" altLang="zh-CN" sz="1100" dirty="0">
                <a:solidFill>
                  <a:prstClr val="black"/>
                </a:solidFill>
                <a:latin typeface="微软雅黑" panose="020B0503020204020204" pitchFamily="34" charset="-122"/>
                <a:ea typeface="微软雅黑" panose="020B0503020204020204" pitchFamily="34" charset="-122"/>
              </a:rPr>
              <a:t>17%</a:t>
            </a:r>
            <a:r>
              <a:rPr lang="zh-CN" altLang="en-US" sz="1100" dirty="0">
                <a:latin typeface="微软雅黑" panose="020B0503020204020204" pitchFamily="34" charset="-122"/>
                <a:ea typeface="微软雅黑" panose="020B0503020204020204" pitchFamily="34" charset="-122"/>
              </a:rPr>
              <a:t>。</a:t>
            </a:r>
            <a:endParaRPr lang="zh-CN" altLang="en-US" sz="1100" dirty="0">
              <a:solidFill>
                <a:schemeClr val="tx1"/>
              </a:solidFill>
              <a:latin typeface="微软雅黑" panose="020B0503020204020204" pitchFamily="34" charset="-122"/>
              <a:ea typeface="微软雅黑" panose="020B0503020204020204" pitchFamily="34" charset="-122"/>
              <a:cs typeface="+mn-cs"/>
            </a:endParaRPr>
          </a:p>
        </p:txBody>
      </p:sp>
      <p:pic>
        <p:nvPicPr>
          <p:cNvPr id="2" name="图片 1">
            <a:extLst>
              <a:ext uri="{FF2B5EF4-FFF2-40B4-BE49-F238E27FC236}">
                <a16:creationId xmlns:a16="http://schemas.microsoft.com/office/drawing/2014/main" id="{3C0AB2DB-FA1D-9A98-DA38-3F968F0CC38A}"/>
              </a:ext>
            </a:extLst>
          </p:cNvPr>
          <p:cNvPicPr>
            <a:picLocks noChangeAspect="1"/>
          </p:cNvPicPr>
          <p:nvPr/>
        </p:nvPicPr>
        <p:blipFill>
          <a:blip r:embed="rId2"/>
          <a:stretch>
            <a:fillRect/>
          </a:stretch>
        </p:blipFill>
        <p:spPr>
          <a:xfrm>
            <a:off x="262444" y="1294526"/>
            <a:ext cx="8810144" cy="2345474"/>
          </a:xfrm>
          <a:prstGeom prst="rect">
            <a:avLst/>
          </a:prstGeom>
        </p:spPr>
      </p:pic>
    </p:spTree>
    <p:extLst>
      <p:ext uri="{BB962C8B-B14F-4D97-AF65-F5344CB8AC3E}">
        <p14:creationId xmlns:p14="http://schemas.microsoft.com/office/powerpoint/2010/main" val="6990969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2" y="409220"/>
            <a:ext cx="551750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2025</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prstClr val="black"/>
                </a:solidFill>
                <a:latin typeface="微软雅黑" panose="020B0503020204020204" pitchFamily="34" charset="-122"/>
                <a:ea typeface="微软雅黑" panose="020B0503020204020204" pitchFamily="34" charset="-122"/>
              </a:rPr>
              <a:t>8</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月行认证车源行驶里程分布情况</a:t>
            </a:r>
          </a:p>
        </p:txBody>
      </p:sp>
      <p:sp>
        <p:nvSpPr>
          <p:cNvPr id="8" name="文本框 7">
            <a:extLst>
              <a:ext uri="{FF2B5EF4-FFF2-40B4-BE49-F238E27FC236}">
                <a16:creationId xmlns:a16="http://schemas.microsoft.com/office/drawing/2014/main" id="{573B52C4-90D1-DB9E-2856-9A241B6711F6}"/>
              </a:ext>
            </a:extLst>
          </p:cNvPr>
          <p:cNvSpPr txBox="1"/>
          <p:nvPr/>
        </p:nvSpPr>
        <p:spPr>
          <a:xfrm>
            <a:off x="248796" y="4716527"/>
            <a:ext cx="8810144" cy="1332031"/>
          </a:xfrm>
          <a:prstGeom prst="rect">
            <a:avLst/>
          </a:prstGeom>
          <a:solidFill>
            <a:schemeClr val="bg1">
              <a:lumMod val="95000"/>
            </a:schemeClr>
          </a:solid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1100" dirty="0">
                <a:solidFill>
                  <a:prstClr val="black"/>
                </a:solidFill>
                <a:latin typeface="微软雅黑" panose="020B0503020204020204" pitchFamily="34" charset="-122"/>
                <a:ea typeface="微软雅黑" panose="020B0503020204020204" pitchFamily="34" charset="-122"/>
              </a:rPr>
              <a:t>8</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月，上报车源里程数据来看，本月二手车经销企业，基于车辆里程的选品上，较</a:t>
            </a:r>
            <a:r>
              <a:rPr lang="en-US" altLang="zh-CN" sz="1100" dirty="0">
                <a:solidFill>
                  <a:prstClr val="black"/>
                </a:solidFill>
                <a:latin typeface="微软雅黑" panose="020B0503020204020204" pitchFamily="34" charset="-122"/>
                <a:ea typeface="微软雅黑" panose="020B0503020204020204" pitchFamily="34" charset="-122"/>
              </a:rPr>
              <a:t>7</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月份略微“保守”；</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其中，</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万公里以内的“准新车” 与</a:t>
            </a:r>
            <a:r>
              <a:rPr lang="en-US" altLang="zh-CN" sz="1100" dirty="0">
                <a:solidFill>
                  <a:prstClr val="black"/>
                </a:solidFill>
                <a:latin typeface="微软雅黑" panose="020B0503020204020204" pitchFamily="34" charset="-122"/>
                <a:ea typeface="微软雅黑" panose="020B0503020204020204" pitchFamily="34" charset="-122"/>
              </a:rPr>
              <a:t>7</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月持平；</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万“精品车”车源数据、</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3-5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万公里的“较新车”车源数据则均较</a:t>
            </a:r>
            <a:r>
              <a:rPr lang="en-US" altLang="zh-CN" sz="1100" dirty="0">
                <a:solidFill>
                  <a:prstClr val="black"/>
                </a:solidFill>
                <a:latin typeface="微软雅黑" panose="020B0503020204020204" pitchFamily="34" charset="-122"/>
                <a:ea typeface="微软雅黑" panose="020B0503020204020204" pitchFamily="34" charset="-122"/>
              </a:rPr>
              <a:t>7</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月减少了</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5-10</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万的性价比车源则较</a:t>
            </a:r>
            <a:r>
              <a:rPr lang="en-US" altLang="zh-CN" sz="1100" dirty="0">
                <a:solidFill>
                  <a:prstClr val="black"/>
                </a:solidFill>
                <a:latin typeface="微软雅黑" panose="020B0503020204020204" pitchFamily="34" charset="-122"/>
                <a:ea typeface="微软雅黑" panose="020B0503020204020204" pitchFamily="34" charset="-122"/>
              </a:rPr>
              <a:t>7</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月增加了</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10</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万公里以上的“老旧车”与上月持平；</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本月整体数据质量较</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1100" dirty="0">
                <a:solidFill>
                  <a:prstClr val="black"/>
                </a:solidFill>
                <a:latin typeface="微软雅黑" panose="020B0503020204020204" pitchFamily="34" charset="-122"/>
                <a:ea typeface="微软雅黑" panose="020B0503020204020204" pitchFamily="34" charset="-122"/>
              </a:rPr>
              <a:t>8</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月份表现略好，预示经销商在“新车降价冲击”的大背景下选品依然选择“稳健”策略 。</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3" name="图片 2">
            <a:extLst>
              <a:ext uri="{FF2B5EF4-FFF2-40B4-BE49-F238E27FC236}">
                <a16:creationId xmlns:a16="http://schemas.microsoft.com/office/drawing/2014/main" id="{866817B5-B6EF-F7ED-E327-4870253F1EAE}"/>
              </a:ext>
            </a:extLst>
          </p:cNvPr>
          <p:cNvPicPr>
            <a:picLocks noChangeAspect="1"/>
          </p:cNvPicPr>
          <p:nvPr/>
        </p:nvPicPr>
        <p:blipFill>
          <a:blip r:embed="rId2"/>
          <a:stretch>
            <a:fillRect/>
          </a:stretch>
        </p:blipFill>
        <p:spPr>
          <a:xfrm>
            <a:off x="248796" y="1049860"/>
            <a:ext cx="8799825" cy="3595711"/>
          </a:xfrm>
          <a:prstGeom prst="rect">
            <a:avLst/>
          </a:prstGeom>
        </p:spPr>
      </p:pic>
    </p:spTree>
    <p:extLst>
      <p:ext uri="{BB962C8B-B14F-4D97-AF65-F5344CB8AC3E}">
        <p14:creationId xmlns:p14="http://schemas.microsoft.com/office/powerpoint/2010/main" val="39413814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2025</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prstClr val="black"/>
                </a:solidFill>
                <a:latin typeface="微软雅黑" panose="020B0503020204020204" pitchFamily="34" charset="-122"/>
                <a:ea typeface="微软雅黑" panose="020B0503020204020204" pitchFamily="34" charset="-122"/>
              </a:rPr>
              <a:t>8</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月行认证车龄分布情况</a:t>
            </a:r>
          </a:p>
        </p:txBody>
      </p:sp>
      <p:sp>
        <p:nvSpPr>
          <p:cNvPr id="5" name="文本框 4">
            <a:extLst>
              <a:ext uri="{FF2B5EF4-FFF2-40B4-BE49-F238E27FC236}">
                <a16:creationId xmlns:a16="http://schemas.microsoft.com/office/drawing/2014/main" id="{4A66D249-09EB-A109-7345-A1A3A060574F}"/>
              </a:ext>
            </a:extLst>
          </p:cNvPr>
          <p:cNvSpPr txBox="1"/>
          <p:nvPr/>
        </p:nvSpPr>
        <p:spPr>
          <a:xfrm>
            <a:off x="216899" y="5004319"/>
            <a:ext cx="8810144" cy="1078116"/>
          </a:xfrm>
          <a:prstGeom prst="rect">
            <a:avLst/>
          </a:prstGeom>
          <a:solidFill>
            <a:schemeClr val="bg1">
              <a:lumMod val="95000"/>
            </a:schemeClr>
          </a:solid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1100" dirty="0">
                <a:solidFill>
                  <a:prstClr val="black"/>
                </a:solidFill>
                <a:latin typeface="微软雅黑" panose="020B0503020204020204" pitchFamily="34" charset="-122"/>
                <a:ea typeface="微软雅黑" panose="020B0503020204020204" pitchFamily="34" charset="-122"/>
              </a:rPr>
              <a:t>8</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经销企业在车辆年限的选品上较上月相对“保守”；</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经销商在选品上，能够迅速去库存的“准新车”和价格更稳定的“老旧车”依然受到青睐；</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其中，</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年内的准新车数据与上月持平，</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年以内较新车龄数据则较上月减少了</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3-5</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年的次新车龄数据较上月增加了</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5-7</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年的“性价比”车源数据则较上月减少了</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7-10</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年的“较旧”型车源则增加了</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3" name="图片 2">
            <a:extLst>
              <a:ext uri="{FF2B5EF4-FFF2-40B4-BE49-F238E27FC236}">
                <a16:creationId xmlns:a16="http://schemas.microsoft.com/office/drawing/2014/main" id="{4AFBD2D2-2C1F-3BE1-DA9B-B9888EB2B31B}"/>
              </a:ext>
            </a:extLst>
          </p:cNvPr>
          <p:cNvPicPr>
            <a:picLocks noChangeAspect="1"/>
          </p:cNvPicPr>
          <p:nvPr/>
        </p:nvPicPr>
        <p:blipFill>
          <a:blip r:embed="rId2"/>
          <a:stretch>
            <a:fillRect/>
          </a:stretch>
        </p:blipFill>
        <p:spPr>
          <a:xfrm>
            <a:off x="216899" y="1163779"/>
            <a:ext cx="8810144" cy="3778896"/>
          </a:xfrm>
          <a:prstGeom prst="rect">
            <a:avLst/>
          </a:prstGeom>
        </p:spPr>
      </p:pic>
    </p:spTree>
    <p:extLst>
      <p:ext uri="{BB962C8B-B14F-4D97-AF65-F5344CB8AC3E}">
        <p14:creationId xmlns:p14="http://schemas.microsoft.com/office/powerpoint/2010/main" val="36411864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关于“行”认证</a:t>
            </a:r>
          </a:p>
        </p:txBody>
      </p:sp>
      <p:sp>
        <p:nvSpPr>
          <p:cNvPr id="6" name="文本框 5">
            <a:extLst>
              <a:ext uri="{FF2B5EF4-FFF2-40B4-BE49-F238E27FC236}">
                <a16:creationId xmlns:a16="http://schemas.microsoft.com/office/drawing/2014/main" id="{8D840428-0017-4D24-A6EE-0137F7B87A64}"/>
              </a:ext>
            </a:extLst>
          </p:cNvPr>
          <p:cNvSpPr txBox="1"/>
          <p:nvPr/>
        </p:nvSpPr>
        <p:spPr>
          <a:xfrm>
            <a:off x="355735" y="1245166"/>
            <a:ext cx="8519324" cy="3338030"/>
          </a:xfrm>
          <a:prstGeom prst="rect">
            <a:avLst/>
          </a:prstGeom>
          <a:noFill/>
        </p:spPr>
        <p:txBody>
          <a:bodyPr wrap="square">
            <a:spAutoFit/>
          </a:bodyPr>
          <a:lstStyle/>
          <a:p>
            <a:pPr algn="just">
              <a:lnSpc>
                <a:spcPct val="200000"/>
              </a:lnSpc>
            </a:pPr>
            <a:r>
              <a:rPr lang="zh-CN" altLang="zh-CN" sz="1800" b="1" kern="100" dirty="0">
                <a:effectLst/>
                <a:latin typeface="等线" panose="02010600030101010101" pitchFamily="2" charset="-122"/>
                <a:ea typeface="微软雅黑" panose="020B0503020204020204" pitchFamily="34" charset="-122"/>
                <a:cs typeface="Times New Roman" panose="02020603050405020304" pitchFamily="18" charset="0"/>
              </a:rPr>
              <a:t>什么是行认证？</a:t>
            </a:r>
            <a:endPar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endParaRPr>
          </a:p>
          <a:p>
            <a:pPr>
              <a:lnSpc>
                <a:spcPct val="200000"/>
              </a:lnSpc>
            </a:pPr>
            <a:r>
              <a:rPr lang="en-US" altLang="zh-CN" sz="1800" dirty="0">
                <a:effectLst/>
                <a:ea typeface="微软雅黑" panose="020B0503020204020204" pitchFamily="34" charset="-122"/>
                <a:cs typeface="Times New Roman" panose="02020603050405020304" pitchFamily="18" charset="0"/>
              </a:rPr>
              <a:t>   </a:t>
            </a:r>
            <a:r>
              <a:rPr lang="zh-CN" altLang="zh-CN" sz="1800" kern="100" dirty="0">
                <a:effectLst/>
                <a:latin typeface="等线" panose="02010600030101010101" pitchFamily="2" charset="-122"/>
                <a:ea typeface="微软雅黑" panose="020B0503020204020204" pitchFamily="34" charset="-122"/>
                <a:cs typeface="Times New Roman" panose="02020603050405020304" pitchFamily="18" charset="0"/>
              </a:rPr>
              <a:t>“行”认证是中国汽车流通协会基于国家标准《二手车鉴定评估技术规范》以及团体标准《乘用车鉴定评估技术规范》而面向于全国二手车流通领域各经营主体推出的认证二手车质量信息溯源管理体系，通过建立行业统一标准的车况溯源机制、争议复核机制手段，帮助二手车经营企业与消费者之间建立信任的桥梁、切实的保障二手车消费环节中各方主体的合法权益。</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7" name="图片 6">
            <a:extLst>
              <a:ext uri="{FF2B5EF4-FFF2-40B4-BE49-F238E27FC236}">
                <a16:creationId xmlns:a16="http://schemas.microsoft.com/office/drawing/2014/main" id="{15D8B4EE-9C9C-4879-B6D4-90659A9CEBB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76236" y="4652309"/>
            <a:ext cx="4391527" cy="1464019"/>
          </a:xfrm>
          <a:prstGeom prst="rect">
            <a:avLst/>
          </a:prstGeom>
          <a:noFill/>
          <a:ln>
            <a:noFill/>
          </a:ln>
        </p:spPr>
      </p:pic>
    </p:spTree>
    <p:extLst>
      <p:ext uri="{BB962C8B-B14F-4D97-AF65-F5344CB8AC3E}">
        <p14:creationId xmlns:p14="http://schemas.microsoft.com/office/powerpoint/2010/main" val="14381169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91540" y="2942918"/>
            <a:ext cx="4381328" cy="646331"/>
          </a:xfrm>
          <a:prstGeom prst="rect">
            <a:avLst/>
          </a:prstGeom>
          <a:noFill/>
        </p:spPr>
        <p:txBody>
          <a:bodyPr wrap="none" rtlCol="0">
            <a:spAutoFit/>
          </a:bodyPr>
          <a:lstStyle/>
          <a:p>
            <a:r>
              <a:rPr lang="en-US" altLang="zh-CN" sz="3600" b="1" dirty="0">
                <a:latin typeface="微软雅黑" panose="020B0503020204020204" pitchFamily="34" charset="-122"/>
                <a:ea typeface="微软雅黑" panose="020B0503020204020204" pitchFamily="34" charset="-122"/>
              </a:rPr>
              <a:t>2025</a:t>
            </a:r>
            <a:r>
              <a:rPr lang="zh-CN" altLang="en-US" sz="3600" b="1" dirty="0">
                <a:latin typeface="微软雅黑" panose="020B0503020204020204" pitchFamily="34" charset="-122"/>
                <a:ea typeface="微软雅黑" panose="020B0503020204020204" pitchFamily="34" charset="-122"/>
              </a:rPr>
              <a:t>年</a:t>
            </a:r>
            <a:r>
              <a:rPr lang="en-US" altLang="zh-CN" sz="3600" b="1" dirty="0">
                <a:latin typeface="微软雅黑" panose="020B0503020204020204" pitchFamily="34" charset="-122"/>
                <a:ea typeface="微软雅黑" panose="020B0503020204020204" pitchFamily="34" charset="-122"/>
              </a:rPr>
              <a:t>7</a:t>
            </a:r>
            <a:r>
              <a:rPr lang="zh-CN" altLang="en-US" sz="3600" b="1" dirty="0">
                <a:latin typeface="微软雅黑" panose="020B0503020204020204" pitchFamily="34" charset="-122"/>
                <a:ea typeface="微软雅黑" panose="020B0503020204020204" pitchFamily="34" charset="-122"/>
              </a:rPr>
              <a:t>月市场概况</a:t>
            </a:r>
            <a:endParaRPr lang="zh-CN" altLang="en-US" sz="3600" b="1" dirty="0"/>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01</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46199"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23599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a:spLocks noChangeArrowheads="1"/>
          </p:cNvSpPr>
          <p:nvPr/>
        </p:nvSpPr>
        <p:spPr bwMode="auto">
          <a:xfrm>
            <a:off x="2979738" y="2054225"/>
            <a:ext cx="28702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eaLnBrk="1" hangingPunct="1"/>
            <a:r>
              <a:rPr lang="zh-CN" altLang="en-US" sz="8000" b="1" i="0" dirty="0">
                <a:latin typeface="华文行楷" panose="02010800040101010101" pitchFamily="2" charset="-122"/>
                <a:ea typeface="华文行楷" panose="02010800040101010101" pitchFamily="2" charset="-122"/>
              </a:rPr>
              <a:t>谢 谢！</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2">
            <a:extLst>
              <a:ext uri="{FF2B5EF4-FFF2-40B4-BE49-F238E27FC236}">
                <a16:creationId xmlns:a16="http://schemas.microsoft.com/office/drawing/2014/main" id="{7E98EA66-DA6F-49B5-8C72-B5AC179866EB}"/>
              </a:ext>
            </a:extLst>
          </p:cNvPr>
          <p:cNvSpPr txBox="1">
            <a:spLocks noChangeArrowheads="1"/>
          </p:cNvSpPr>
          <p:nvPr/>
        </p:nvSpPr>
        <p:spPr bwMode="auto">
          <a:xfrm>
            <a:off x="447833" y="325402"/>
            <a:ext cx="8002588"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kern="0" dirty="0">
                <a:latin typeface="微软雅黑" panose="020B0503020204020204" pitchFamily="34" charset="-122"/>
                <a:ea typeface="微软雅黑" panose="020B0503020204020204" pitchFamily="34" charset="-122"/>
              </a:rPr>
              <a:t>2025</a:t>
            </a:r>
            <a:r>
              <a:rPr lang="zh-CN" altLang="en-US" sz="2000" b="1" kern="0" dirty="0">
                <a:latin typeface="微软雅黑" panose="020B0503020204020204" pitchFamily="34" charset="-122"/>
                <a:ea typeface="微软雅黑" panose="020B0503020204020204" pitchFamily="34" charset="-122"/>
              </a:rPr>
              <a:t>年</a:t>
            </a:r>
            <a:r>
              <a:rPr lang="en-US" altLang="zh-CN" sz="2000" b="1" kern="0" dirty="0">
                <a:latin typeface="微软雅黑" panose="020B0503020204020204" pitchFamily="34" charset="-122"/>
                <a:ea typeface="微软雅黑" panose="020B0503020204020204" pitchFamily="34" charset="-122"/>
              </a:rPr>
              <a:t>7</a:t>
            </a:r>
            <a:r>
              <a:rPr lang="zh-CN" altLang="en-US" sz="2000" b="1" kern="0" dirty="0">
                <a:latin typeface="微软雅黑" panose="020B0503020204020204" pitchFamily="34" charset="-122"/>
                <a:ea typeface="微软雅黑" panose="020B0503020204020204" pitchFamily="34" charset="-122"/>
              </a:rPr>
              <a:t>月二手车市场月度交易趋势</a:t>
            </a:r>
          </a:p>
        </p:txBody>
      </p:sp>
      <p:sp>
        <p:nvSpPr>
          <p:cNvPr id="4" name="文本框 3">
            <a:extLst>
              <a:ext uri="{FF2B5EF4-FFF2-40B4-BE49-F238E27FC236}">
                <a16:creationId xmlns:a16="http://schemas.microsoft.com/office/drawing/2014/main" id="{F73D121D-5F93-D2A8-FA92-FC80B34F9FA0}"/>
              </a:ext>
            </a:extLst>
          </p:cNvPr>
          <p:cNvSpPr txBox="1"/>
          <p:nvPr/>
        </p:nvSpPr>
        <p:spPr>
          <a:xfrm>
            <a:off x="408936" y="5287791"/>
            <a:ext cx="8596883" cy="775277"/>
          </a:xfrm>
          <a:prstGeom prst="rect">
            <a:avLst/>
          </a:prstGeom>
          <a:noFill/>
        </p:spPr>
        <p:txBody>
          <a:bodyPr wrap="square">
            <a:spAutoFit/>
          </a:bodyPr>
          <a:lstStyle/>
          <a:p>
            <a:pPr>
              <a:lnSpc>
                <a:spcPct val="200000"/>
              </a:lnSpc>
              <a:defRPr/>
            </a:pPr>
            <a:r>
              <a:rPr lang="en-US" altLang="zh-CN" sz="1200" dirty="0">
                <a:latin typeface="微软雅黑" panose="020B0503020204020204" pitchFamily="34" charset="-122"/>
                <a:ea typeface="微软雅黑" panose="020B0503020204020204" pitchFamily="34" charset="-122"/>
              </a:rPr>
              <a:t>2025</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7</a:t>
            </a:r>
            <a:r>
              <a:rPr lang="zh-CN" altLang="en-US" sz="1200" dirty="0">
                <a:latin typeface="微软雅黑" panose="020B0503020204020204" pitchFamily="34" charset="-122"/>
                <a:ea typeface="微软雅黑" panose="020B0503020204020204" pitchFamily="34" charset="-122"/>
              </a:rPr>
              <a:t>月，全国二手车市场交易量</a:t>
            </a:r>
            <a:r>
              <a:rPr lang="en-US" altLang="zh-CN" sz="1200" dirty="0">
                <a:latin typeface="微软雅黑" panose="020B0503020204020204" pitchFamily="34" charset="-122"/>
                <a:ea typeface="微软雅黑" panose="020B0503020204020204" pitchFamily="34" charset="-122"/>
              </a:rPr>
              <a:t>166.09</a:t>
            </a:r>
            <a:r>
              <a:rPr lang="zh-CN" altLang="en-US" sz="1200" dirty="0">
                <a:latin typeface="微软雅黑" panose="020B0503020204020204" pitchFamily="34" charset="-122"/>
                <a:ea typeface="微软雅黑" panose="020B0503020204020204" pitchFamily="34" charset="-122"/>
              </a:rPr>
              <a:t>万辆，环比增长</a:t>
            </a:r>
            <a:r>
              <a:rPr lang="en-US" altLang="zh-CN" sz="1200" dirty="0">
                <a:latin typeface="微软雅黑" panose="020B0503020204020204" pitchFamily="34" charset="-122"/>
                <a:ea typeface="微软雅黑" panose="020B0503020204020204" pitchFamily="34" charset="-122"/>
              </a:rPr>
              <a:t>0.2%</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3.20%</a:t>
            </a:r>
            <a:r>
              <a:rPr lang="zh-CN" altLang="en-US" sz="1200" dirty="0">
                <a:latin typeface="微软雅黑" panose="020B0503020204020204" pitchFamily="34" charset="-122"/>
                <a:ea typeface="微软雅黑" panose="020B0503020204020204" pitchFamily="34" charset="-122"/>
              </a:rPr>
              <a:t>，交易金额为</a:t>
            </a:r>
            <a:r>
              <a:rPr lang="en-US" altLang="zh-CN" sz="1200" dirty="0">
                <a:latin typeface="微软雅黑" panose="020B0503020204020204" pitchFamily="34" charset="-122"/>
                <a:ea typeface="微软雅黑" panose="020B0503020204020204" pitchFamily="34" charset="-122"/>
              </a:rPr>
              <a:t>1060.07</a:t>
            </a:r>
            <a:r>
              <a:rPr lang="zh-CN" altLang="en-US" sz="1200" dirty="0">
                <a:latin typeface="微软雅黑" panose="020B0503020204020204" pitchFamily="34" charset="-122"/>
                <a:ea typeface="微软雅黑" panose="020B0503020204020204" pitchFamily="34" charset="-122"/>
              </a:rPr>
              <a:t>亿元。</a:t>
            </a:r>
          </a:p>
          <a:p>
            <a:pPr>
              <a:lnSpc>
                <a:spcPct val="200000"/>
              </a:lnSpc>
              <a:defRPr/>
            </a:pPr>
            <a:r>
              <a:rPr lang="en-US" altLang="zh-CN" sz="1200" dirty="0">
                <a:latin typeface="微软雅黑" panose="020B0503020204020204" pitchFamily="34" charset="-122"/>
                <a:ea typeface="微软雅黑" panose="020B0503020204020204" pitchFamily="34" charset="-122"/>
              </a:rPr>
              <a:t>2025</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1-7</a:t>
            </a:r>
            <a:r>
              <a:rPr lang="zh-CN" altLang="en-US" sz="1200" dirty="0">
                <a:latin typeface="微软雅黑" panose="020B0503020204020204" pitchFamily="34" charset="-122"/>
                <a:ea typeface="微软雅黑" panose="020B0503020204020204" pitchFamily="34" charset="-122"/>
              </a:rPr>
              <a:t>月，二手车累计交易量</a:t>
            </a:r>
            <a:r>
              <a:rPr lang="en-US" altLang="zh-CN" sz="1200" dirty="0">
                <a:latin typeface="微软雅黑" panose="020B0503020204020204" pitchFamily="34" charset="-122"/>
                <a:ea typeface="微软雅黑" panose="020B0503020204020204" pitchFamily="34" charset="-122"/>
              </a:rPr>
              <a:t>1123.10</a:t>
            </a:r>
            <a:r>
              <a:rPr lang="zh-CN" altLang="en-US" sz="1200" dirty="0">
                <a:latin typeface="微软雅黑" panose="020B0503020204020204" pitchFamily="34" charset="-122"/>
                <a:ea typeface="微软雅黑" panose="020B0503020204020204" pitchFamily="34" charset="-122"/>
              </a:rPr>
              <a:t>万辆，同比增长</a:t>
            </a:r>
            <a:r>
              <a:rPr lang="en-US" altLang="zh-CN" sz="1200" dirty="0">
                <a:latin typeface="微软雅黑" panose="020B0503020204020204" pitchFamily="34" charset="-122"/>
                <a:ea typeface="微软雅黑" panose="020B0503020204020204" pitchFamily="34" charset="-122"/>
              </a:rPr>
              <a:t>2.17%</a:t>
            </a:r>
            <a:r>
              <a:rPr lang="zh-CN" altLang="en-US" sz="1200" dirty="0">
                <a:latin typeface="微软雅黑" panose="020B0503020204020204" pitchFamily="34" charset="-122"/>
                <a:ea typeface="微软雅黑" panose="020B0503020204020204" pitchFamily="34" charset="-122"/>
              </a:rPr>
              <a:t>，与同期相比增加</a:t>
            </a:r>
            <a:r>
              <a:rPr lang="en-US" altLang="zh-CN" sz="1200" dirty="0">
                <a:latin typeface="微软雅黑" panose="020B0503020204020204" pitchFamily="34" charset="-122"/>
                <a:ea typeface="微软雅黑" panose="020B0503020204020204" pitchFamily="34" charset="-122"/>
              </a:rPr>
              <a:t>23.87</a:t>
            </a:r>
            <a:r>
              <a:rPr lang="zh-CN" altLang="en-US" sz="1200" dirty="0">
                <a:latin typeface="微软雅黑" panose="020B0503020204020204" pitchFamily="34" charset="-122"/>
                <a:ea typeface="微软雅黑" panose="020B0503020204020204" pitchFamily="34" charset="-122"/>
              </a:rPr>
              <a:t>万辆，累计交易金额为</a:t>
            </a:r>
            <a:r>
              <a:rPr lang="en-US" altLang="zh-CN" sz="1200" dirty="0">
                <a:latin typeface="微软雅黑" panose="020B0503020204020204" pitchFamily="34" charset="-122"/>
                <a:ea typeface="微软雅黑" panose="020B0503020204020204" pitchFamily="34" charset="-122"/>
              </a:rPr>
              <a:t>7292.44</a:t>
            </a:r>
            <a:r>
              <a:rPr lang="zh-CN" altLang="en-US" sz="1200" dirty="0">
                <a:latin typeface="微软雅黑" panose="020B0503020204020204" pitchFamily="34" charset="-122"/>
                <a:ea typeface="微软雅黑" panose="020B0503020204020204" pitchFamily="34" charset="-122"/>
              </a:rPr>
              <a:t>亿元。</a:t>
            </a:r>
          </a:p>
        </p:txBody>
      </p:sp>
      <p:graphicFrame>
        <p:nvGraphicFramePr>
          <p:cNvPr id="3" name="图表 2">
            <a:extLst>
              <a:ext uri="{FF2B5EF4-FFF2-40B4-BE49-F238E27FC236}">
                <a16:creationId xmlns:a16="http://schemas.microsoft.com/office/drawing/2014/main" id="{00000000-0008-0000-0100-000010000000}"/>
              </a:ext>
            </a:extLst>
          </p:cNvPr>
          <p:cNvGraphicFramePr>
            <a:graphicFrameLocks/>
          </p:cNvGraphicFramePr>
          <p:nvPr>
            <p:extLst>
              <p:ext uri="{D42A27DB-BD31-4B8C-83A1-F6EECF244321}">
                <p14:modId xmlns:p14="http://schemas.microsoft.com/office/powerpoint/2010/main" val="2044859660"/>
              </p:ext>
            </p:extLst>
          </p:nvPr>
        </p:nvGraphicFramePr>
        <p:xfrm>
          <a:off x="408936" y="1182570"/>
          <a:ext cx="8326128" cy="390041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265584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1E2F5B9-9E2B-06A1-665F-F481DC64B8A3}"/>
              </a:ext>
            </a:extLst>
          </p:cNvPr>
          <p:cNvSpPr txBox="1"/>
          <p:nvPr/>
        </p:nvSpPr>
        <p:spPr>
          <a:xfrm>
            <a:off x="461394" y="335560"/>
            <a:ext cx="3029997" cy="369332"/>
          </a:xfrm>
          <a:prstGeom prst="rect">
            <a:avLst/>
          </a:prstGeom>
          <a:noFill/>
        </p:spPr>
        <p:txBody>
          <a:bodyPr wrap="none" rtlCol="0">
            <a:spAutoFit/>
          </a:bodyPr>
          <a:lstStyle/>
          <a:p>
            <a:pPr fontAlgn="base">
              <a:lnSpc>
                <a:spcPct val="90000"/>
              </a:lnSpc>
              <a:spcBef>
                <a:spcPct val="0"/>
              </a:spcBef>
              <a:spcAft>
                <a:spcPct val="0"/>
              </a:spcAft>
              <a:defRPr/>
            </a:pPr>
            <a:r>
              <a:rPr kumimoji="1" lang="en-US" altLang="zh-CN" sz="2000" b="1" dirty="0">
                <a:latin typeface="微软雅黑" panose="020B0503020204020204" pitchFamily="34" charset="-122"/>
                <a:ea typeface="微软雅黑" panose="020B0503020204020204" pitchFamily="34" charset="-122"/>
              </a:rPr>
              <a:t>2025</a:t>
            </a:r>
            <a:r>
              <a:rPr kumimoji="1" lang="zh-CN" altLang="en-US" sz="2000" b="1" dirty="0">
                <a:latin typeface="微软雅黑" panose="020B0503020204020204" pitchFamily="34" charset="-122"/>
                <a:ea typeface="微软雅黑" panose="020B0503020204020204" pitchFamily="34" charset="-122"/>
              </a:rPr>
              <a:t>年</a:t>
            </a:r>
            <a:r>
              <a:rPr kumimoji="1" lang="en-US" altLang="zh-CN" sz="2000" b="1" dirty="0">
                <a:latin typeface="微软雅黑" panose="020B0503020204020204" pitchFamily="34" charset="-122"/>
                <a:ea typeface="微软雅黑" panose="020B0503020204020204" pitchFamily="34" charset="-122"/>
              </a:rPr>
              <a:t>8</a:t>
            </a:r>
            <a:r>
              <a:rPr kumimoji="1" lang="zh-CN" altLang="en-US" sz="2000" b="1" dirty="0">
                <a:latin typeface="微软雅黑" panose="020B0503020204020204" pitchFamily="34" charset="-122"/>
                <a:ea typeface="微软雅黑" panose="020B0503020204020204" pitchFamily="34" charset="-122"/>
              </a:rPr>
              <a:t>月周度情况分析</a:t>
            </a:r>
          </a:p>
        </p:txBody>
      </p:sp>
      <p:sp>
        <p:nvSpPr>
          <p:cNvPr id="6" name="文本框 5">
            <a:extLst>
              <a:ext uri="{FF2B5EF4-FFF2-40B4-BE49-F238E27FC236}">
                <a16:creationId xmlns:a16="http://schemas.microsoft.com/office/drawing/2014/main" id="{09C34A55-1D17-9E28-7A59-BE3964BF39FA}"/>
              </a:ext>
            </a:extLst>
          </p:cNvPr>
          <p:cNvSpPr txBox="1"/>
          <p:nvPr/>
        </p:nvSpPr>
        <p:spPr>
          <a:xfrm>
            <a:off x="519704" y="5246476"/>
            <a:ext cx="8068993" cy="775277"/>
          </a:xfrm>
          <a:prstGeom prst="rect">
            <a:avLst/>
          </a:prstGeom>
          <a:noFill/>
        </p:spPr>
        <p:txBody>
          <a:bodyPr wrap="square" rtlCol="0">
            <a:spAutoFit/>
          </a:bodyPr>
          <a:lstStyle/>
          <a:p>
            <a:pPr>
              <a:lnSpc>
                <a:spcPct val="200000"/>
              </a:lnSpc>
              <a:defRPr/>
            </a:pPr>
            <a:r>
              <a:rPr lang="en-US" altLang="zh-CN" sz="1200" dirty="0">
                <a:latin typeface="微软雅黑" panose="020B0503020204020204" pitchFamily="34" charset="-122"/>
                <a:ea typeface="微软雅黑" panose="020B0503020204020204" pitchFamily="34" charset="-122"/>
              </a:rPr>
              <a:t>2025</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8</a:t>
            </a:r>
            <a:r>
              <a:rPr lang="zh-CN" altLang="en-US" sz="1200" dirty="0">
                <a:latin typeface="微软雅黑" panose="020B0503020204020204" pitchFamily="34" charset="-122"/>
                <a:ea typeface="微软雅黑" panose="020B0503020204020204" pitchFamily="34" charset="-122"/>
              </a:rPr>
              <a:t>月</a:t>
            </a:r>
            <a:r>
              <a:rPr lang="en-US" altLang="zh-CN" sz="1200" dirty="0">
                <a:latin typeface="微软雅黑" panose="020B0503020204020204" pitchFamily="34" charset="-122"/>
                <a:ea typeface="微软雅黑" panose="020B0503020204020204" pitchFamily="34" charset="-122"/>
              </a:rPr>
              <a:t>18</a:t>
            </a:r>
            <a:r>
              <a:rPr lang="zh-CN" altLang="en-US" sz="1200" dirty="0">
                <a:latin typeface="微软雅黑" panose="020B0503020204020204" pitchFamily="34" charset="-122"/>
                <a:ea typeface="微软雅黑" panose="020B0503020204020204" pitchFamily="34" charset="-122"/>
              </a:rPr>
              <a:t>日至</a:t>
            </a:r>
            <a:r>
              <a:rPr lang="en-US" altLang="zh-CN" sz="1200" dirty="0">
                <a:latin typeface="微软雅黑" panose="020B0503020204020204" pitchFamily="34" charset="-122"/>
                <a:ea typeface="微软雅黑" panose="020B0503020204020204" pitchFamily="34" charset="-122"/>
              </a:rPr>
              <a:t>24</a:t>
            </a:r>
            <a:r>
              <a:rPr lang="zh-CN" altLang="en-US" sz="1200" dirty="0">
                <a:latin typeface="微软雅黑" panose="020B0503020204020204" pitchFamily="34" charset="-122"/>
                <a:ea typeface="微软雅黑" panose="020B0503020204020204" pitchFamily="34" charset="-122"/>
              </a:rPr>
              <a:t>日，全国二手车日均交易量为</a:t>
            </a:r>
            <a:r>
              <a:rPr lang="en-US" altLang="zh-CN" sz="1200" dirty="0">
                <a:latin typeface="微软雅黑" panose="020B0503020204020204" pitchFamily="34" charset="-122"/>
                <a:ea typeface="微软雅黑" panose="020B0503020204020204" pitchFamily="34" charset="-122"/>
              </a:rPr>
              <a:t>6.45</a:t>
            </a:r>
            <a:r>
              <a:rPr lang="zh-CN" altLang="en-US" sz="1200" dirty="0">
                <a:latin typeface="微软雅黑" panose="020B0503020204020204" pitchFamily="34" charset="-122"/>
                <a:ea typeface="微软雅黑" panose="020B0503020204020204" pitchFamily="34" charset="-122"/>
              </a:rPr>
              <a:t>万辆，与上周相比小幅下降</a:t>
            </a:r>
            <a:r>
              <a:rPr lang="en-US" altLang="zh-CN" sz="1200" dirty="0">
                <a:latin typeface="微软雅黑" panose="020B0503020204020204" pitchFamily="34" charset="-122"/>
                <a:ea typeface="微软雅黑" panose="020B0503020204020204" pitchFamily="34" charset="-122"/>
              </a:rPr>
              <a:t>0.33%</a:t>
            </a:r>
            <a:r>
              <a:rPr lang="zh-CN" altLang="en-US" sz="1200" dirty="0">
                <a:latin typeface="微软雅黑" panose="020B0503020204020204" pitchFamily="34" charset="-122"/>
                <a:ea typeface="微软雅黑" panose="020B0503020204020204" pitchFamily="34" charset="-122"/>
              </a:rPr>
              <a:t>，较</a:t>
            </a:r>
            <a:r>
              <a:rPr lang="en-US" altLang="zh-CN" sz="1200" dirty="0">
                <a:latin typeface="微软雅黑" panose="020B0503020204020204" pitchFamily="34" charset="-122"/>
                <a:ea typeface="微软雅黑" panose="020B0503020204020204" pitchFamily="34" charset="-122"/>
              </a:rPr>
              <a:t>7</a:t>
            </a:r>
            <a:r>
              <a:rPr lang="zh-CN" altLang="en-US" sz="1200" dirty="0">
                <a:latin typeface="微软雅黑" panose="020B0503020204020204" pitchFamily="34" charset="-122"/>
                <a:ea typeface="微软雅黑" panose="020B0503020204020204" pitchFamily="34" charset="-122"/>
              </a:rPr>
              <a:t>月同期也下降</a:t>
            </a:r>
            <a:r>
              <a:rPr lang="en-US" altLang="zh-CN" sz="1200" dirty="0">
                <a:latin typeface="微软雅黑" panose="020B0503020204020204" pitchFamily="34" charset="-122"/>
                <a:ea typeface="微软雅黑" panose="020B0503020204020204" pitchFamily="34" charset="-122"/>
              </a:rPr>
              <a:t>1%</a:t>
            </a:r>
            <a:r>
              <a:rPr lang="zh-CN" altLang="en-US" sz="1200" dirty="0">
                <a:latin typeface="微软雅黑" panose="020B0503020204020204" pitchFamily="34" charset="-122"/>
                <a:ea typeface="微软雅黑" panose="020B0503020204020204" pitchFamily="34" charset="-122"/>
              </a:rPr>
              <a:t>。从整体来看，</a:t>
            </a:r>
            <a:r>
              <a:rPr lang="en-US" altLang="zh-CN" sz="1200" dirty="0">
                <a:latin typeface="微软雅黑" panose="020B0503020204020204" pitchFamily="34" charset="-122"/>
                <a:ea typeface="微软雅黑" panose="020B0503020204020204" pitchFamily="34" charset="-122"/>
              </a:rPr>
              <a:t>8</a:t>
            </a:r>
            <a:r>
              <a:rPr lang="zh-CN" altLang="en-US" sz="1200" dirty="0">
                <a:latin typeface="微软雅黑" panose="020B0503020204020204" pitchFamily="34" charset="-122"/>
                <a:ea typeface="微软雅黑" panose="020B0503020204020204" pitchFamily="34" charset="-122"/>
              </a:rPr>
              <a:t>月</a:t>
            </a:r>
            <a:r>
              <a:rPr lang="en-US" altLang="zh-CN" sz="1200" dirty="0">
                <a:latin typeface="微软雅黑" panose="020B0503020204020204" pitchFamily="34" charset="-122"/>
                <a:ea typeface="微软雅黑" panose="020B0503020204020204" pitchFamily="34" charset="-122"/>
              </a:rPr>
              <a:t>1</a:t>
            </a:r>
            <a:r>
              <a:rPr lang="zh-CN" altLang="en-US" sz="1200" dirty="0">
                <a:latin typeface="微软雅黑" panose="020B0503020204020204" pitchFamily="34" charset="-122"/>
                <a:ea typeface="微软雅黑" panose="020B0503020204020204" pitchFamily="34" charset="-122"/>
              </a:rPr>
              <a:t>日至</a:t>
            </a:r>
            <a:r>
              <a:rPr lang="en-US" altLang="zh-CN" sz="1200" dirty="0">
                <a:latin typeface="微软雅黑" panose="020B0503020204020204" pitchFamily="34" charset="-122"/>
                <a:ea typeface="微软雅黑" panose="020B0503020204020204" pitchFamily="34" charset="-122"/>
              </a:rPr>
              <a:t>24</a:t>
            </a:r>
            <a:r>
              <a:rPr lang="zh-CN" altLang="en-US" sz="1200" dirty="0">
                <a:latin typeface="微软雅黑" panose="020B0503020204020204" pitchFamily="34" charset="-122"/>
                <a:ea typeface="微软雅黑" panose="020B0503020204020204" pitchFamily="34" charset="-122"/>
              </a:rPr>
              <a:t>日累计交易量已达</a:t>
            </a:r>
            <a:r>
              <a:rPr lang="en-US" altLang="zh-CN" sz="1200" dirty="0">
                <a:latin typeface="微软雅黑" panose="020B0503020204020204" pitchFamily="34" charset="-122"/>
                <a:ea typeface="微软雅黑" panose="020B0503020204020204" pitchFamily="34" charset="-122"/>
              </a:rPr>
              <a:t>126</a:t>
            </a:r>
            <a:r>
              <a:rPr lang="zh-CN" altLang="en-US" sz="1200" dirty="0">
                <a:latin typeface="微软雅黑" panose="020B0503020204020204" pitchFamily="34" charset="-122"/>
                <a:ea typeface="微软雅黑" panose="020B0503020204020204" pitchFamily="34" charset="-122"/>
              </a:rPr>
              <a:t>万辆，预计全月交易规模将攀升至</a:t>
            </a:r>
            <a:r>
              <a:rPr lang="en-US" altLang="zh-CN" sz="1200" dirty="0">
                <a:latin typeface="微软雅黑" panose="020B0503020204020204" pitchFamily="34" charset="-122"/>
                <a:ea typeface="微软雅黑" panose="020B0503020204020204" pitchFamily="34" charset="-122"/>
              </a:rPr>
              <a:t>170</a:t>
            </a:r>
            <a:r>
              <a:rPr lang="zh-CN" altLang="en-US" sz="1200" dirty="0">
                <a:latin typeface="微软雅黑" panose="020B0503020204020204" pitchFamily="34" charset="-122"/>
                <a:ea typeface="微软雅黑" panose="020B0503020204020204" pitchFamily="34" charset="-122"/>
              </a:rPr>
              <a:t>万辆左右，相比</a:t>
            </a:r>
            <a:r>
              <a:rPr lang="en-US" altLang="zh-CN" sz="1200" dirty="0">
                <a:latin typeface="微软雅黑" panose="020B0503020204020204" pitchFamily="34" charset="-122"/>
                <a:ea typeface="微软雅黑" panose="020B0503020204020204" pitchFamily="34" charset="-122"/>
              </a:rPr>
              <a:t>7</a:t>
            </a:r>
            <a:r>
              <a:rPr lang="zh-CN" altLang="en-US" sz="1200" dirty="0">
                <a:latin typeface="微软雅黑" panose="020B0503020204020204" pitchFamily="34" charset="-122"/>
                <a:ea typeface="微软雅黑" panose="020B0503020204020204" pitchFamily="34" charset="-122"/>
              </a:rPr>
              <a:t>月增长约</a:t>
            </a:r>
            <a:r>
              <a:rPr lang="en-US" altLang="zh-CN" sz="1200" dirty="0">
                <a:latin typeface="微软雅黑" panose="020B0503020204020204" pitchFamily="34" charset="-122"/>
                <a:ea typeface="微软雅黑" panose="020B0503020204020204" pitchFamily="34" charset="-122"/>
              </a:rPr>
              <a:t>2.4%</a:t>
            </a:r>
            <a:r>
              <a:rPr lang="zh-CN" altLang="en-US" sz="1200" dirty="0">
                <a:latin typeface="微软雅黑" panose="020B0503020204020204" pitchFamily="34" charset="-122"/>
                <a:ea typeface="微软雅黑" panose="020B0503020204020204" pitchFamily="34" charset="-122"/>
              </a:rPr>
              <a:t>。</a:t>
            </a:r>
          </a:p>
        </p:txBody>
      </p:sp>
      <p:pic>
        <p:nvPicPr>
          <p:cNvPr id="4" name="图片 3">
            <a:extLst>
              <a:ext uri="{FF2B5EF4-FFF2-40B4-BE49-F238E27FC236}">
                <a16:creationId xmlns:a16="http://schemas.microsoft.com/office/drawing/2014/main" id="{75B3B2A2-E192-BC15-01CF-C7D02F43269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6124" y="1223885"/>
            <a:ext cx="8296154" cy="3818468"/>
          </a:xfrm>
          <a:prstGeom prst="rect">
            <a:avLst/>
          </a:prstGeom>
          <a:noFill/>
          <a:ln>
            <a:noFill/>
          </a:ln>
        </p:spPr>
      </p:pic>
    </p:spTree>
    <p:extLst>
      <p:ext uri="{BB962C8B-B14F-4D97-AF65-F5344CB8AC3E}">
        <p14:creationId xmlns:p14="http://schemas.microsoft.com/office/powerpoint/2010/main" val="4842081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52C07C4B-9473-4EA9-8A55-D903A3A2E45F}"/>
              </a:ext>
            </a:extLst>
          </p:cNvPr>
          <p:cNvSpPr txBox="1">
            <a:spLocks noChangeArrowheads="1"/>
          </p:cNvSpPr>
          <p:nvPr/>
        </p:nvSpPr>
        <p:spPr bwMode="auto">
          <a:xfrm>
            <a:off x="230400" y="362091"/>
            <a:ext cx="6001941"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dirty="0">
                <a:latin typeface="微软雅黑" panose="020B0503020204020204" pitchFamily="34" charset="-122"/>
                <a:ea typeface="微软雅黑" panose="020B0503020204020204" pitchFamily="34" charset="-122"/>
              </a:rPr>
              <a:t>2025</a:t>
            </a:r>
            <a:r>
              <a:rPr lang="zh-CN" altLang="en-US" sz="2000" b="1" dirty="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7</a:t>
            </a:r>
            <a:r>
              <a:rPr lang="zh-CN" altLang="en-US" sz="2000" b="1" dirty="0">
                <a:latin typeface="微软雅黑" panose="020B0503020204020204" pitchFamily="34" charset="-122"/>
                <a:ea typeface="微软雅黑" panose="020B0503020204020204" pitchFamily="34" charset="-122"/>
              </a:rPr>
              <a:t>月细分市场变化情况</a:t>
            </a:r>
          </a:p>
        </p:txBody>
      </p:sp>
      <p:sp>
        <p:nvSpPr>
          <p:cNvPr id="2" name="文本框 1">
            <a:extLst>
              <a:ext uri="{FF2B5EF4-FFF2-40B4-BE49-F238E27FC236}">
                <a16:creationId xmlns:a16="http://schemas.microsoft.com/office/drawing/2014/main" id="{D4FEAD3B-F72E-4B2B-8540-7B506BAE1A2D}"/>
              </a:ext>
            </a:extLst>
          </p:cNvPr>
          <p:cNvSpPr txBox="1"/>
          <p:nvPr/>
        </p:nvSpPr>
        <p:spPr>
          <a:xfrm>
            <a:off x="200824" y="4760266"/>
            <a:ext cx="8669760" cy="1513941"/>
          </a:xfrm>
          <a:prstGeom prst="rect">
            <a:avLst/>
          </a:prstGeom>
          <a:noFill/>
        </p:spPr>
        <p:txBody>
          <a:bodyPr wrap="square" rtlCol="0">
            <a:spAutoFit/>
          </a:bodyPr>
          <a:lstStyle/>
          <a:p>
            <a:pPr>
              <a:lnSpc>
                <a:spcPct val="200000"/>
              </a:lnSpc>
              <a:defRPr/>
            </a:pPr>
            <a:r>
              <a:rPr lang="en-US" altLang="zh-CN" sz="1200" dirty="0">
                <a:latin typeface="微软雅黑" panose="020B0503020204020204" pitchFamily="34" charset="-122"/>
                <a:ea typeface="微软雅黑" panose="020B0503020204020204" pitchFamily="34" charset="-122"/>
              </a:rPr>
              <a:t>2025</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7</a:t>
            </a:r>
            <a:r>
              <a:rPr lang="zh-CN" altLang="en-US" sz="1200" dirty="0">
                <a:latin typeface="微软雅黑" panose="020B0503020204020204" pitchFamily="34" charset="-122"/>
                <a:ea typeface="微软雅黑" panose="020B0503020204020204" pitchFamily="34" charset="-122"/>
              </a:rPr>
              <a:t>月，全国二手车市场交易量</a:t>
            </a:r>
            <a:r>
              <a:rPr lang="en-US" altLang="zh-CN" sz="1200" dirty="0">
                <a:latin typeface="微软雅黑" panose="020B0503020204020204" pitchFamily="34" charset="-122"/>
                <a:ea typeface="微软雅黑" panose="020B0503020204020204" pitchFamily="34" charset="-122"/>
              </a:rPr>
              <a:t>166.09</a:t>
            </a:r>
            <a:r>
              <a:rPr lang="zh-CN" altLang="en-US" sz="1200" dirty="0">
                <a:latin typeface="微软雅黑" panose="020B0503020204020204" pitchFamily="34" charset="-122"/>
                <a:ea typeface="微软雅黑" panose="020B0503020204020204" pitchFamily="34" charset="-122"/>
              </a:rPr>
              <a:t>万辆，环比增长</a:t>
            </a:r>
            <a:r>
              <a:rPr lang="en-US" altLang="zh-CN" sz="1200" dirty="0">
                <a:latin typeface="微软雅黑" panose="020B0503020204020204" pitchFamily="34" charset="-122"/>
                <a:ea typeface="微软雅黑" panose="020B0503020204020204" pitchFamily="34" charset="-122"/>
              </a:rPr>
              <a:t>0.2%</a:t>
            </a:r>
            <a:r>
              <a:rPr lang="zh-CN" altLang="en-US" sz="1200" b="1"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基本型乘用车共交易</a:t>
            </a:r>
            <a:r>
              <a:rPr lang="en-US" altLang="zh-CN" sz="1200" dirty="0">
                <a:latin typeface="微软雅黑" panose="020B0503020204020204" pitchFamily="34" charset="-122"/>
                <a:ea typeface="微软雅黑" panose="020B0503020204020204" pitchFamily="34" charset="-122"/>
              </a:rPr>
              <a:t>92.41</a:t>
            </a:r>
            <a:r>
              <a:rPr lang="zh-CN" altLang="en-US" sz="1200" dirty="0">
                <a:latin typeface="微软雅黑" panose="020B0503020204020204" pitchFamily="34" charset="-122"/>
                <a:ea typeface="微软雅黑" panose="020B0503020204020204" pitchFamily="34" charset="-122"/>
              </a:rPr>
              <a:t>万辆，环比增长</a:t>
            </a:r>
            <a:r>
              <a:rPr lang="en-US" altLang="zh-CN" sz="1200" dirty="0">
                <a:latin typeface="微软雅黑" panose="020B0503020204020204" pitchFamily="34" charset="-122"/>
                <a:ea typeface="微软雅黑" panose="020B0503020204020204" pitchFamily="34" charset="-122"/>
              </a:rPr>
              <a:t>0.15%</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0.5%</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SUV</a:t>
            </a:r>
            <a:r>
              <a:rPr lang="zh-CN" altLang="en-US" sz="1200" dirty="0">
                <a:latin typeface="微软雅黑" panose="020B0503020204020204" pitchFamily="34" charset="-122"/>
                <a:ea typeface="微软雅黑" panose="020B0503020204020204" pitchFamily="34" charset="-122"/>
              </a:rPr>
              <a:t>共交易</a:t>
            </a:r>
            <a:r>
              <a:rPr lang="en-US" altLang="zh-CN" sz="1200" dirty="0">
                <a:latin typeface="微软雅黑" panose="020B0503020204020204" pitchFamily="34" charset="-122"/>
                <a:ea typeface="微软雅黑" panose="020B0503020204020204" pitchFamily="34" charset="-122"/>
              </a:rPr>
              <a:t>21.74</a:t>
            </a:r>
            <a:r>
              <a:rPr lang="zh-CN" altLang="en-US" sz="1200" dirty="0">
                <a:latin typeface="微软雅黑" panose="020B0503020204020204" pitchFamily="34" charset="-122"/>
                <a:ea typeface="微软雅黑" panose="020B0503020204020204" pitchFamily="34" charset="-122"/>
              </a:rPr>
              <a:t>万辆，环比增长</a:t>
            </a:r>
            <a:r>
              <a:rPr lang="en-US" altLang="zh-CN" sz="1200" dirty="0">
                <a:latin typeface="微软雅黑" panose="020B0503020204020204" pitchFamily="34" charset="-122"/>
                <a:ea typeface="微软雅黑" panose="020B0503020204020204" pitchFamily="34" charset="-122"/>
              </a:rPr>
              <a:t>0.57%</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0.03%</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MPV</a:t>
            </a:r>
            <a:r>
              <a:rPr lang="zh-CN" altLang="en-US" sz="1200" dirty="0">
                <a:latin typeface="微软雅黑" panose="020B0503020204020204" pitchFamily="34" charset="-122"/>
                <a:ea typeface="微软雅黑" panose="020B0503020204020204" pitchFamily="34" charset="-122"/>
              </a:rPr>
              <a:t>共交易</a:t>
            </a:r>
            <a:r>
              <a:rPr lang="en-US" altLang="zh-CN" sz="1200" dirty="0">
                <a:latin typeface="微软雅黑" panose="020B0503020204020204" pitchFamily="34" charset="-122"/>
                <a:ea typeface="微软雅黑" panose="020B0503020204020204" pitchFamily="34" charset="-122"/>
              </a:rPr>
              <a:t>11.03</a:t>
            </a:r>
            <a:r>
              <a:rPr lang="zh-CN" altLang="en-US" sz="1200" dirty="0">
                <a:latin typeface="微软雅黑" panose="020B0503020204020204" pitchFamily="34" charset="-122"/>
                <a:ea typeface="微软雅黑" panose="020B0503020204020204" pitchFamily="34" charset="-122"/>
              </a:rPr>
              <a:t>万辆，环比增长</a:t>
            </a:r>
            <a:r>
              <a:rPr lang="en-US" altLang="zh-CN" sz="1200" dirty="0">
                <a:latin typeface="微软雅黑" panose="020B0503020204020204" pitchFamily="34" charset="-122"/>
                <a:ea typeface="微软雅黑" panose="020B0503020204020204" pitchFamily="34" charset="-122"/>
              </a:rPr>
              <a:t>0.55%</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7.73%</a:t>
            </a:r>
            <a:r>
              <a:rPr lang="zh-CN" altLang="en-US" sz="1200" dirty="0">
                <a:latin typeface="微软雅黑" panose="020B0503020204020204" pitchFamily="34" charset="-122"/>
                <a:ea typeface="微软雅黑" panose="020B0503020204020204" pitchFamily="34" charset="-122"/>
              </a:rPr>
              <a:t>；交叉型乘用车共交易</a:t>
            </a:r>
            <a:r>
              <a:rPr lang="en-US" altLang="zh-CN" sz="1200" dirty="0">
                <a:latin typeface="微软雅黑" panose="020B0503020204020204" pitchFamily="34" charset="-122"/>
                <a:ea typeface="微软雅黑" panose="020B0503020204020204" pitchFamily="34" charset="-122"/>
              </a:rPr>
              <a:t>4.14</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0.25%</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5.32%</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defRPr/>
            </a:pPr>
            <a:r>
              <a:rPr lang="zh-CN" altLang="en-US" sz="1200" dirty="0">
                <a:latin typeface="微软雅黑" panose="020B0503020204020204" pitchFamily="34" charset="-122"/>
                <a:ea typeface="微软雅黑" panose="020B0503020204020204" pitchFamily="34" charset="-122"/>
              </a:rPr>
              <a:t>商用车情况</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客车共交易</a:t>
            </a:r>
            <a:r>
              <a:rPr lang="en-US" altLang="zh-CN" sz="1200" dirty="0">
                <a:latin typeface="微软雅黑" panose="020B0503020204020204" pitchFamily="34" charset="-122"/>
                <a:ea typeface="微软雅黑" panose="020B0503020204020204" pitchFamily="34" charset="-122"/>
              </a:rPr>
              <a:t>9.60</a:t>
            </a:r>
            <a:r>
              <a:rPr lang="zh-CN" altLang="en-US" sz="1200" dirty="0">
                <a:latin typeface="微软雅黑" panose="020B0503020204020204" pitchFamily="34" charset="-122"/>
                <a:ea typeface="微软雅黑" panose="020B0503020204020204" pitchFamily="34" charset="-122"/>
              </a:rPr>
              <a:t>万辆，环比增长</a:t>
            </a:r>
            <a:r>
              <a:rPr lang="en-US" altLang="zh-CN" sz="1200" dirty="0">
                <a:latin typeface="微软雅黑" panose="020B0503020204020204" pitchFamily="34" charset="-122"/>
                <a:ea typeface="微软雅黑" panose="020B0503020204020204" pitchFamily="34" charset="-122"/>
              </a:rPr>
              <a:t>0.29%</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7.87%</a:t>
            </a:r>
            <a:r>
              <a:rPr lang="zh-CN" altLang="en-US" sz="1200" dirty="0">
                <a:latin typeface="微软雅黑" panose="020B0503020204020204" pitchFamily="34" charset="-122"/>
                <a:ea typeface="微软雅黑" panose="020B0503020204020204" pitchFamily="34" charset="-122"/>
              </a:rPr>
              <a:t>；载货车</a:t>
            </a:r>
            <a:r>
              <a:rPr lang="en-US" altLang="zh-CN" sz="1200" dirty="0">
                <a:latin typeface="微软雅黑" panose="020B0503020204020204" pitchFamily="34" charset="-122"/>
                <a:ea typeface="微软雅黑" panose="020B0503020204020204" pitchFamily="34" charset="-122"/>
              </a:rPr>
              <a:t>14.70</a:t>
            </a:r>
            <a:r>
              <a:rPr lang="zh-CN" altLang="en-US" sz="1200" dirty="0">
                <a:latin typeface="微软雅黑" panose="020B0503020204020204" pitchFamily="34" charset="-122"/>
                <a:ea typeface="微软雅黑" panose="020B0503020204020204" pitchFamily="34" charset="-122"/>
              </a:rPr>
              <a:t>万辆，环比增长</a:t>
            </a:r>
            <a:r>
              <a:rPr lang="en-US" altLang="zh-CN" sz="1200" dirty="0">
                <a:latin typeface="微软雅黑" panose="020B0503020204020204" pitchFamily="34" charset="-122"/>
                <a:ea typeface="微软雅黑" panose="020B0503020204020204" pitchFamily="34" charset="-122"/>
              </a:rPr>
              <a:t>0.36%</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10.62%</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p:txBody>
      </p:sp>
      <p:graphicFrame>
        <p:nvGraphicFramePr>
          <p:cNvPr id="4" name="图表 3">
            <a:extLst>
              <a:ext uri="{FF2B5EF4-FFF2-40B4-BE49-F238E27FC236}">
                <a16:creationId xmlns:a16="http://schemas.microsoft.com/office/drawing/2014/main" id="{00000000-0008-0000-0300-000081000000}"/>
              </a:ext>
            </a:extLst>
          </p:cNvPr>
          <p:cNvGraphicFramePr>
            <a:graphicFrameLocks/>
          </p:cNvGraphicFramePr>
          <p:nvPr>
            <p:extLst>
              <p:ext uri="{D42A27DB-BD31-4B8C-83A1-F6EECF244321}">
                <p14:modId xmlns:p14="http://schemas.microsoft.com/office/powerpoint/2010/main" val="1333233790"/>
              </p:ext>
            </p:extLst>
          </p:nvPr>
        </p:nvGraphicFramePr>
        <p:xfrm>
          <a:off x="437492" y="1080745"/>
          <a:ext cx="8196424" cy="360780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6958807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52C07C4B-9473-4EA9-8A55-D903A3A2E45F}"/>
              </a:ext>
            </a:extLst>
          </p:cNvPr>
          <p:cNvSpPr txBox="1">
            <a:spLocks noChangeArrowheads="1"/>
          </p:cNvSpPr>
          <p:nvPr/>
        </p:nvSpPr>
        <p:spPr bwMode="auto">
          <a:xfrm>
            <a:off x="230400" y="362091"/>
            <a:ext cx="6001941"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dirty="0">
                <a:latin typeface="微软雅黑" panose="020B0503020204020204" pitchFamily="34" charset="-122"/>
                <a:ea typeface="微软雅黑" panose="020B0503020204020204" pitchFamily="34" charset="-122"/>
              </a:rPr>
              <a:t>2025</a:t>
            </a:r>
            <a:r>
              <a:rPr lang="zh-CN" altLang="en-US" sz="2000" b="1" dirty="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1-7</a:t>
            </a:r>
            <a:r>
              <a:rPr lang="zh-CN" altLang="en-US" sz="2000" b="1" dirty="0">
                <a:latin typeface="微软雅黑" panose="020B0503020204020204" pitchFamily="34" charset="-122"/>
                <a:ea typeface="微软雅黑" panose="020B0503020204020204" pitchFamily="34" charset="-122"/>
              </a:rPr>
              <a:t>月细分市场变化情况</a:t>
            </a:r>
          </a:p>
        </p:txBody>
      </p:sp>
      <p:sp>
        <p:nvSpPr>
          <p:cNvPr id="2" name="文本框 1">
            <a:extLst>
              <a:ext uri="{FF2B5EF4-FFF2-40B4-BE49-F238E27FC236}">
                <a16:creationId xmlns:a16="http://schemas.microsoft.com/office/drawing/2014/main" id="{D4FEAD3B-F72E-4B2B-8540-7B506BAE1A2D}"/>
              </a:ext>
            </a:extLst>
          </p:cNvPr>
          <p:cNvSpPr txBox="1"/>
          <p:nvPr/>
        </p:nvSpPr>
        <p:spPr>
          <a:xfrm>
            <a:off x="111419" y="4829114"/>
            <a:ext cx="8921162" cy="1513941"/>
          </a:xfrm>
          <a:prstGeom prst="rect">
            <a:avLst/>
          </a:prstGeom>
          <a:noFill/>
        </p:spPr>
        <p:txBody>
          <a:bodyPr wrap="square" rtlCol="0">
            <a:spAutoFit/>
          </a:bodyPr>
          <a:lstStyle/>
          <a:p>
            <a:pPr>
              <a:lnSpc>
                <a:spcPct val="200000"/>
              </a:lnSpc>
            </a:pPr>
            <a:r>
              <a:rPr lang="en-US" altLang="zh-CN" sz="1200" dirty="0">
                <a:latin typeface="微软雅黑" panose="020B0503020204020204" pitchFamily="34" charset="-122"/>
                <a:ea typeface="微软雅黑" panose="020B0503020204020204" pitchFamily="34" charset="-122"/>
              </a:rPr>
              <a:t>2025</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1-7</a:t>
            </a:r>
            <a:r>
              <a:rPr lang="zh-CN" altLang="en-US" sz="1200" dirty="0">
                <a:latin typeface="微软雅黑" panose="020B0503020204020204" pitchFamily="34" charset="-122"/>
                <a:ea typeface="微软雅黑" panose="020B0503020204020204" pitchFamily="34" charset="-122"/>
              </a:rPr>
              <a:t>月，二手车累计交易量</a:t>
            </a:r>
            <a:r>
              <a:rPr lang="en-US" altLang="zh-CN" sz="1200" dirty="0">
                <a:latin typeface="微软雅黑" panose="020B0503020204020204" pitchFamily="34" charset="-122"/>
                <a:ea typeface="微软雅黑" panose="020B0503020204020204" pitchFamily="34" charset="-122"/>
              </a:rPr>
              <a:t>1123.10</a:t>
            </a:r>
            <a:r>
              <a:rPr lang="zh-CN" altLang="en-US" sz="1200" dirty="0">
                <a:latin typeface="微软雅黑" panose="020B0503020204020204" pitchFamily="34" charset="-122"/>
                <a:ea typeface="微软雅黑" panose="020B0503020204020204" pitchFamily="34" charset="-122"/>
              </a:rPr>
              <a:t>万辆，同比增长</a:t>
            </a:r>
            <a:r>
              <a:rPr lang="en-US" altLang="zh-CN" sz="1200" dirty="0">
                <a:latin typeface="微软雅黑" panose="020B0503020204020204" pitchFamily="34" charset="-122"/>
                <a:ea typeface="微软雅黑" panose="020B0503020204020204" pitchFamily="34" charset="-122"/>
              </a:rPr>
              <a:t>2.17%</a:t>
            </a:r>
            <a:r>
              <a:rPr lang="zh-CN" altLang="en-US" sz="1200" dirty="0">
                <a:latin typeface="微软雅黑" panose="020B0503020204020204" pitchFamily="34" charset="-122"/>
                <a:ea typeface="微软雅黑" panose="020B0503020204020204" pitchFamily="34" charset="-122"/>
              </a:rPr>
              <a:t>。乘用车累计交易</a:t>
            </a:r>
            <a:r>
              <a:rPr lang="en-US" altLang="zh-CN" sz="1200" dirty="0">
                <a:latin typeface="微软雅黑" panose="020B0503020204020204" pitchFamily="34" charset="-122"/>
                <a:ea typeface="微软雅黑" panose="020B0503020204020204" pitchFamily="34" charset="-122"/>
              </a:rPr>
              <a:t>886.04</a:t>
            </a:r>
            <a:r>
              <a:rPr lang="zh-CN" altLang="en-US" sz="1200" dirty="0">
                <a:latin typeface="微软雅黑" panose="020B0503020204020204" pitchFamily="34" charset="-122"/>
                <a:ea typeface="微软雅黑" panose="020B0503020204020204" pitchFamily="34" charset="-122"/>
              </a:rPr>
              <a:t>万辆，同比增长</a:t>
            </a:r>
            <a:r>
              <a:rPr lang="en-US" altLang="zh-CN" sz="1200" dirty="0">
                <a:latin typeface="微软雅黑" panose="020B0503020204020204" pitchFamily="34" charset="-122"/>
                <a:ea typeface="微软雅黑" panose="020B0503020204020204" pitchFamily="34" charset="-122"/>
              </a:rPr>
              <a:t>0.61%</a:t>
            </a:r>
            <a:r>
              <a:rPr lang="zh-CN" altLang="en-US" sz="1200" dirty="0">
                <a:latin typeface="微软雅黑" panose="020B0503020204020204" pitchFamily="34" charset="-122"/>
                <a:ea typeface="微软雅黑" panose="020B0503020204020204" pitchFamily="34" charset="-122"/>
              </a:rPr>
              <a:t>。其中：基本型乘用车累计交易</a:t>
            </a:r>
            <a:r>
              <a:rPr lang="en-US" altLang="zh-CN" sz="1200" dirty="0">
                <a:latin typeface="微软雅黑" panose="020B0503020204020204" pitchFamily="34" charset="-122"/>
                <a:ea typeface="微软雅黑" panose="020B0503020204020204" pitchFamily="34" charset="-122"/>
              </a:rPr>
              <a:t>635.59</a:t>
            </a:r>
            <a:r>
              <a:rPr lang="zh-CN" altLang="en-US" sz="1200" dirty="0">
                <a:latin typeface="微软雅黑" panose="020B0503020204020204" pitchFamily="34" charset="-122"/>
                <a:ea typeface="微软雅黑" panose="020B0503020204020204" pitchFamily="34" charset="-122"/>
              </a:rPr>
              <a:t>万辆，同比下降</a:t>
            </a:r>
            <a:r>
              <a:rPr lang="en-US" altLang="zh-CN" sz="1200" dirty="0">
                <a:latin typeface="微软雅黑" panose="020B0503020204020204" pitchFamily="34" charset="-122"/>
                <a:ea typeface="微软雅黑" panose="020B0503020204020204" pitchFamily="34" charset="-122"/>
              </a:rPr>
              <a:t>0.37%</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SUV</a:t>
            </a:r>
            <a:r>
              <a:rPr lang="zh-CN" altLang="en-US" sz="1200" dirty="0">
                <a:latin typeface="微软雅黑" panose="020B0503020204020204" pitchFamily="34" charset="-122"/>
                <a:ea typeface="微软雅黑" panose="020B0503020204020204" pitchFamily="34" charset="-122"/>
              </a:rPr>
              <a:t>共交易</a:t>
            </a:r>
            <a:r>
              <a:rPr lang="en-US" altLang="zh-CN" sz="1200" dirty="0">
                <a:latin typeface="微软雅黑" panose="020B0503020204020204" pitchFamily="34" charset="-122"/>
                <a:ea typeface="微软雅黑" panose="020B0503020204020204" pitchFamily="34" charset="-122"/>
              </a:rPr>
              <a:t>148.49</a:t>
            </a:r>
            <a:r>
              <a:rPr lang="zh-CN" altLang="en-US" sz="1200" dirty="0">
                <a:latin typeface="微软雅黑" panose="020B0503020204020204" pitchFamily="34" charset="-122"/>
                <a:ea typeface="微软雅黑" panose="020B0503020204020204" pitchFamily="34" charset="-122"/>
              </a:rPr>
              <a:t>万辆，同比增长</a:t>
            </a:r>
            <a:r>
              <a:rPr lang="en-US" altLang="zh-CN" sz="1200" dirty="0">
                <a:latin typeface="微软雅黑" panose="020B0503020204020204" pitchFamily="34" charset="-122"/>
                <a:ea typeface="微软雅黑" panose="020B0503020204020204" pitchFamily="34" charset="-122"/>
              </a:rPr>
              <a:t>0.86%</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MPV</a:t>
            </a:r>
            <a:r>
              <a:rPr lang="zh-CN" altLang="en-US" sz="1200" dirty="0">
                <a:latin typeface="微软雅黑" panose="020B0503020204020204" pitchFamily="34" charset="-122"/>
                <a:ea typeface="微软雅黑" panose="020B0503020204020204" pitchFamily="34" charset="-122"/>
              </a:rPr>
              <a:t>共交易</a:t>
            </a:r>
            <a:r>
              <a:rPr lang="en-US" altLang="zh-CN" sz="1200" dirty="0">
                <a:latin typeface="微软雅黑" panose="020B0503020204020204" pitchFamily="34" charset="-122"/>
                <a:ea typeface="微软雅黑" panose="020B0503020204020204" pitchFamily="34" charset="-122"/>
              </a:rPr>
              <a:t>73.55</a:t>
            </a:r>
            <a:r>
              <a:rPr lang="zh-CN" altLang="en-US" sz="1200" dirty="0">
                <a:latin typeface="微软雅黑" panose="020B0503020204020204" pitchFamily="34" charset="-122"/>
                <a:ea typeface="微软雅黑" panose="020B0503020204020204" pitchFamily="34" charset="-122"/>
              </a:rPr>
              <a:t>万辆，同比增长</a:t>
            </a:r>
            <a:r>
              <a:rPr lang="en-US" altLang="zh-CN" sz="1200" dirty="0">
                <a:latin typeface="微软雅黑" panose="020B0503020204020204" pitchFamily="34" charset="-122"/>
                <a:ea typeface="微软雅黑" panose="020B0503020204020204" pitchFamily="34" charset="-122"/>
              </a:rPr>
              <a:t>5.91%</a:t>
            </a:r>
            <a:r>
              <a:rPr lang="zh-CN" altLang="en-US" sz="1200" dirty="0">
                <a:latin typeface="微软雅黑" panose="020B0503020204020204" pitchFamily="34" charset="-122"/>
                <a:ea typeface="微软雅黑" panose="020B0503020204020204" pitchFamily="34" charset="-122"/>
              </a:rPr>
              <a:t>；交叉型乘用车共交易</a:t>
            </a:r>
            <a:r>
              <a:rPr lang="en-US" altLang="zh-CN" sz="1200" dirty="0">
                <a:latin typeface="微软雅黑" panose="020B0503020204020204" pitchFamily="34" charset="-122"/>
                <a:ea typeface="微软雅黑" panose="020B0503020204020204" pitchFamily="34" charset="-122"/>
              </a:rPr>
              <a:t>28.40</a:t>
            </a:r>
            <a:r>
              <a:rPr lang="zh-CN" altLang="en-US" sz="1200" dirty="0">
                <a:latin typeface="微软雅黑" panose="020B0503020204020204" pitchFamily="34" charset="-122"/>
                <a:ea typeface="微软雅黑" panose="020B0503020204020204" pitchFamily="34" charset="-122"/>
              </a:rPr>
              <a:t>万辆，同比增长</a:t>
            </a:r>
            <a:r>
              <a:rPr lang="en-US" altLang="zh-CN" sz="1200" dirty="0">
                <a:latin typeface="微软雅黑" panose="020B0503020204020204" pitchFamily="34" charset="-122"/>
                <a:ea typeface="微软雅黑" panose="020B0503020204020204" pitchFamily="34" charset="-122"/>
              </a:rPr>
              <a:t>9.25%</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pPr>
            <a:r>
              <a:rPr lang="zh-CN" altLang="en-US" sz="1200" i="0" dirty="0">
                <a:latin typeface="微软雅黑" panose="020B0503020204020204" pitchFamily="34" charset="-122"/>
                <a:ea typeface="微软雅黑" panose="020B0503020204020204" pitchFamily="34" charset="-122"/>
              </a:rPr>
              <a:t>商用车情况</a:t>
            </a:r>
            <a:r>
              <a:rPr lang="zh-CN" altLang="en-US" sz="1200" dirty="0">
                <a:latin typeface="微软雅黑" panose="020B0503020204020204" pitchFamily="34" charset="-122"/>
                <a:ea typeface="微软雅黑" panose="020B0503020204020204" pitchFamily="34" charset="-122"/>
              </a:rPr>
              <a:t>：</a:t>
            </a:r>
            <a:r>
              <a:rPr lang="zh-CN" altLang="en-US" sz="1200" i="0" dirty="0">
                <a:latin typeface="微软雅黑" panose="020B0503020204020204" pitchFamily="34" charset="-122"/>
                <a:ea typeface="微软雅黑" panose="020B0503020204020204" pitchFamily="34" charset="-122"/>
              </a:rPr>
              <a:t>载货车共交易了</a:t>
            </a:r>
            <a:r>
              <a:rPr lang="en-US" altLang="zh-CN" sz="1200" i="0" dirty="0">
                <a:latin typeface="微软雅黑" panose="020B0503020204020204" pitchFamily="34" charset="-122"/>
                <a:ea typeface="微软雅黑" panose="020B0503020204020204" pitchFamily="34" charset="-122"/>
              </a:rPr>
              <a:t>94.62</a:t>
            </a:r>
            <a:r>
              <a:rPr lang="zh-CN" altLang="en-US" sz="1200" i="0" dirty="0">
                <a:latin typeface="微软雅黑" panose="020B0503020204020204" pitchFamily="34" charset="-122"/>
                <a:ea typeface="微软雅黑" panose="020B0503020204020204" pitchFamily="34" charset="-122"/>
              </a:rPr>
              <a:t>万辆，同比增长</a:t>
            </a:r>
            <a:r>
              <a:rPr lang="en-US" altLang="zh-CN" sz="1200" i="0" dirty="0">
                <a:latin typeface="微软雅黑" panose="020B0503020204020204" pitchFamily="34" charset="-122"/>
                <a:ea typeface="微软雅黑" panose="020B0503020204020204" pitchFamily="34" charset="-122"/>
              </a:rPr>
              <a:t>7.77%</a:t>
            </a:r>
            <a:r>
              <a:rPr lang="zh-CN" altLang="en-US" sz="1200" i="0" dirty="0">
                <a:latin typeface="微软雅黑" panose="020B0503020204020204" pitchFamily="34" charset="-122"/>
                <a:ea typeface="微软雅黑" panose="020B0503020204020204" pitchFamily="34" charset="-122"/>
              </a:rPr>
              <a:t>；客车</a:t>
            </a:r>
            <a:r>
              <a:rPr lang="en-US" altLang="zh-CN" sz="1200" i="0" dirty="0">
                <a:latin typeface="微软雅黑" panose="020B0503020204020204" pitchFamily="34" charset="-122"/>
                <a:ea typeface="微软雅黑" panose="020B0503020204020204" pitchFamily="34" charset="-122"/>
              </a:rPr>
              <a:t>63.58</a:t>
            </a:r>
            <a:r>
              <a:rPr lang="zh-CN" altLang="en-US" sz="1200" i="0" dirty="0">
                <a:latin typeface="微软雅黑" panose="020B0503020204020204" pitchFamily="34" charset="-122"/>
                <a:ea typeface="微软雅黑" panose="020B0503020204020204" pitchFamily="34" charset="-122"/>
              </a:rPr>
              <a:t>万辆，同比增长</a:t>
            </a:r>
            <a:r>
              <a:rPr lang="en-US" altLang="zh-CN" sz="1200" i="0" dirty="0">
                <a:latin typeface="微软雅黑" panose="020B0503020204020204" pitchFamily="34" charset="-122"/>
                <a:ea typeface="微软雅黑" panose="020B0503020204020204" pitchFamily="34" charset="-122"/>
              </a:rPr>
              <a:t>2.76%</a:t>
            </a:r>
            <a:r>
              <a:rPr lang="zh-CN" altLang="en-US" sz="1200" dirty="0">
                <a:latin typeface="微软雅黑" panose="020B0503020204020204" pitchFamily="34" charset="-122"/>
                <a:ea typeface="微软雅黑" panose="020B0503020204020204" pitchFamily="34" charset="-122"/>
              </a:rPr>
              <a:t>。</a:t>
            </a:r>
            <a:endParaRPr lang="zh-CN" altLang="en-US" sz="1200" i="0" dirty="0">
              <a:latin typeface="微软雅黑" panose="020B0503020204020204" pitchFamily="34" charset="-122"/>
              <a:ea typeface="微软雅黑" panose="020B0503020204020204" pitchFamily="34" charset="-122"/>
            </a:endParaRPr>
          </a:p>
        </p:txBody>
      </p:sp>
      <p:graphicFrame>
        <p:nvGraphicFramePr>
          <p:cNvPr id="4" name="图表 3">
            <a:extLst>
              <a:ext uri="{FF2B5EF4-FFF2-40B4-BE49-F238E27FC236}">
                <a16:creationId xmlns:a16="http://schemas.microsoft.com/office/drawing/2014/main" id="{00000000-0008-0000-0300-000003000000}"/>
              </a:ext>
            </a:extLst>
          </p:cNvPr>
          <p:cNvGraphicFramePr>
            <a:graphicFrameLocks/>
          </p:cNvGraphicFramePr>
          <p:nvPr>
            <p:extLst>
              <p:ext uri="{D42A27DB-BD31-4B8C-83A1-F6EECF244321}">
                <p14:modId xmlns:p14="http://schemas.microsoft.com/office/powerpoint/2010/main" val="2529321726"/>
              </p:ext>
            </p:extLst>
          </p:nvPr>
        </p:nvGraphicFramePr>
        <p:xfrm>
          <a:off x="230400" y="1157865"/>
          <a:ext cx="8510188" cy="356653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5806730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CC9014FC-142F-4A3E-8FC9-7B27610650B1}"/>
              </a:ext>
            </a:extLst>
          </p:cNvPr>
          <p:cNvSpPr txBox="1">
            <a:spLocks noGrp="1"/>
          </p:cNvSpPr>
          <p:nvPr>
            <p:ph type="title"/>
          </p:nvPr>
        </p:nvSpPr>
        <p:spPr>
          <a:xfrm>
            <a:off x="179388" y="433388"/>
            <a:ext cx="8229600" cy="369332"/>
          </a:xfrm>
          <a:prstGeom prst="rect">
            <a:avLst/>
          </a:prstGeom>
          <a:noFill/>
        </p:spPr>
        <p:txBody>
          <a:bodyPr wrap="square" rtlCol="0">
            <a:spAutoFit/>
          </a:bodyPr>
          <a:lstStyle/>
          <a:p>
            <a:r>
              <a:rPr lang="en-US" altLang="zh-CN" sz="2000" b="1" dirty="0">
                <a:solidFill>
                  <a:schemeClr val="tx1"/>
                </a:solidFill>
                <a:latin typeface="微软雅黑" panose="020B0503020204020204" pitchFamily="34" charset="-122"/>
                <a:ea typeface="微软雅黑" panose="020B0503020204020204" pitchFamily="34" charset="-122"/>
              </a:rPr>
              <a:t>2025</a:t>
            </a:r>
            <a:r>
              <a:rPr lang="zh-CN" altLang="en-US" sz="2000" b="1" dirty="0">
                <a:solidFill>
                  <a:schemeClr val="tx1"/>
                </a:solidFill>
                <a:latin typeface="微软雅黑" panose="020B0503020204020204" pitchFamily="34" charset="-122"/>
                <a:ea typeface="微软雅黑" panose="020B0503020204020204" pitchFamily="34" charset="-122"/>
              </a:rPr>
              <a:t>年</a:t>
            </a:r>
            <a:r>
              <a:rPr lang="en-US" altLang="zh-CN" sz="2000" b="1" dirty="0">
                <a:solidFill>
                  <a:schemeClr val="tx1"/>
                </a:solidFill>
                <a:latin typeface="微软雅黑" panose="020B0503020204020204" pitchFamily="34" charset="-122"/>
                <a:ea typeface="微软雅黑" panose="020B0503020204020204" pitchFamily="34" charset="-122"/>
              </a:rPr>
              <a:t>7</a:t>
            </a:r>
            <a:r>
              <a:rPr lang="zh-CN" altLang="en-US" sz="2000" b="1" dirty="0">
                <a:solidFill>
                  <a:schemeClr val="tx1"/>
                </a:solidFill>
                <a:latin typeface="微软雅黑" panose="020B0503020204020204" pitchFamily="34" charset="-122"/>
                <a:ea typeface="微软雅黑" panose="020B0503020204020204" pitchFamily="34" charset="-122"/>
              </a:rPr>
              <a:t>月二手车各级别轿车</a:t>
            </a:r>
            <a:r>
              <a:rPr lang="zh-CN" altLang="en-US" sz="2000" b="1" dirty="0">
                <a:solidFill>
                  <a:schemeClr val="tx1"/>
                </a:solidFill>
              </a:rPr>
              <a:t>销量</a:t>
            </a:r>
            <a:r>
              <a:rPr lang="zh-CN" altLang="en-US" sz="2000" b="1" dirty="0">
                <a:solidFill>
                  <a:schemeClr val="tx1"/>
                </a:solidFill>
                <a:latin typeface="微软雅黑" panose="020B0503020204020204" pitchFamily="34" charset="-122"/>
                <a:ea typeface="微软雅黑" panose="020B0503020204020204" pitchFamily="34" charset="-122"/>
              </a:rPr>
              <a:t>分析</a:t>
            </a:r>
          </a:p>
        </p:txBody>
      </p:sp>
      <p:sp>
        <p:nvSpPr>
          <p:cNvPr id="27" name="文本框 26">
            <a:extLst>
              <a:ext uri="{FF2B5EF4-FFF2-40B4-BE49-F238E27FC236}">
                <a16:creationId xmlns:a16="http://schemas.microsoft.com/office/drawing/2014/main" id="{6595E093-9322-D4C4-0DF3-7095C82A0D72}"/>
              </a:ext>
            </a:extLst>
          </p:cNvPr>
          <p:cNvSpPr txBox="1"/>
          <p:nvPr/>
        </p:nvSpPr>
        <p:spPr>
          <a:xfrm>
            <a:off x="244653" y="4843278"/>
            <a:ext cx="8654693" cy="1517082"/>
          </a:xfrm>
          <a:prstGeom prst="rect">
            <a:avLst/>
          </a:prstGeom>
          <a:noFill/>
        </p:spPr>
        <p:txBody>
          <a:bodyPr wrap="square" rtlCol="0">
            <a:spAutoFit/>
          </a:bodyPr>
          <a:lstStyle/>
          <a:p>
            <a:pPr>
              <a:lnSpc>
                <a:spcPct val="200000"/>
              </a:lnSpc>
            </a:pPr>
            <a:r>
              <a:rPr lang="en-US" altLang="zh-CN" sz="1200" dirty="0">
                <a:latin typeface="微软雅黑" panose="020B0503020204020204" pitchFamily="34" charset="-122"/>
                <a:ea typeface="微软雅黑" panose="020B0503020204020204" pitchFamily="34" charset="-122"/>
              </a:rPr>
              <a:t>2025</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7</a:t>
            </a:r>
            <a:r>
              <a:rPr lang="zh-CN" altLang="en-US" sz="1200" dirty="0">
                <a:latin typeface="微软雅黑" panose="020B0503020204020204" pitchFamily="34" charset="-122"/>
                <a:ea typeface="微软雅黑" panose="020B0503020204020204" pitchFamily="34" charset="-122"/>
              </a:rPr>
              <a:t>月，各级别轿车的整体销量来看，</a:t>
            </a:r>
            <a:r>
              <a:rPr lang="en-US" altLang="zh-CN" sz="1200" dirty="0">
                <a:latin typeface="微软雅黑" panose="020B0503020204020204" pitchFamily="34" charset="-122"/>
                <a:ea typeface="微软雅黑" panose="020B0503020204020204" pitchFamily="34" charset="-122"/>
              </a:rPr>
              <a:t>A</a:t>
            </a:r>
            <a:r>
              <a:rPr lang="zh-CN" altLang="en-US" sz="1200" dirty="0">
                <a:latin typeface="微软雅黑" panose="020B0503020204020204" pitchFamily="34" charset="-122"/>
                <a:ea typeface="微软雅黑" panose="020B0503020204020204" pitchFamily="34" charset="-122"/>
              </a:rPr>
              <a:t>级轿车依旧是最热销的车型，占比为</a:t>
            </a:r>
            <a:r>
              <a:rPr lang="en-US" altLang="zh-CN" sz="1200" dirty="0">
                <a:latin typeface="微软雅黑" panose="020B0503020204020204" pitchFamily="34" charset="-122"/>
                <a:ea typeface="微软雅黑" panose="020B0503020204020204" pitchFamily="34" charset="-122"/>
              </a:rPr>
              <a:t>48.8%</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0.6</a:t>
            </a:r>
            <a:r>
              <a:rPr lang="zh-CN" altLang="en-US" sz="1200" dirty="0">
                <a:latin typeface="微软雅黑" panose="020B0503020204020204" pitchFamily="34" charset="-122"/>
                <a:ea typeface="微软雅黑" panose="020B0503020204020204" pitchFamily="34" charset="-122"/>
              </a:rPr>
              <a:t>个百分点；其次是</a:t>
            </a:r>
            <a:r>
              <a:rPr lang="en-US" altLang="zh-CN" sz="1200" dirty="0">
                <a:latin typeface="微软雅黑" panose="020B0503020204020204" pitchFamily="34" charset="-122"/>
                <a:ea typeface="微软雅黑" panose="020B0503020204020204" pitchFamily="34" charset="-122"/>
              </a:rPr>
              <a:t>B</a:t>
            </a:r>
            <a:r>
              <a:rPr lang="zh-CN" altLang="en-US" sz="1200" dirty="0">
                <a:latin typeface="微软雅黑" panose="020B0503020204020204" pitchFamily="34" charset="-122"/>
                <a:ea typeface="微软雅黑" panose="020B0503020204020204" pitchFamily="34" charset="-122"/>
              </a:rPr>
              <a:t>级轿车占</a:t>
            </a:r>
            <a:r>
              <a:rPr lang="en-US" altLang="zh-CN" sz="1200" dirty="0">
                <a:latin typeface="微软雅黑" panose="020B0503020204020204" pitchFamily="34" charset="-122"/>
                <a:ea typeface="微软雅黑" panose="020B0503020204020204" pitchFamily="34" charset="-122"/>
              </a:rPr>
              <a:t>23.6%</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0.5</a:t>
            </a:r>
            <a:r>
              <a:rPr lang="zh-CN" altLang="en-US" sz="1200" dirty="0">
                <a:latin typeface="微软雅黑" panose="020B0503020204020204" pitchFamily="34" charset="-122"/>
                <a:ea typeface="微软雅黑" panose="020B0503020204020204" pitchFamily="34" charset="-122"/>
              </a:rPr>
              <a:t>个百分点； </a:t>
            </a:r>
            <a:r>
              <a:rPr lang="en-US" altLang="zh-CN" sz="1200" dirty="0">
                <a:latin typeface="微软雅黑" panose="020B0503020204020204" pitchFamily="34" charset="-122"/>
                <a:ea typeface="微软雅黑" panose="020B0503020204020204" pitchFamily="34" charset="-122"/>
              </a:rPr>
              <a:t>C</a:t>
            </a:r>
            <a:r>
              <a:rPr lang="zh-CN" altLang="en-US" sz="1200" dirty="0">
                <a:latin typeface="微软雅黑" panose="020B0503020204020204" pitchFamily="34" charset="-122"/>
                <a:ea typeface="微软雅黑" panose="020B0503020204020204" pitchFamily="34" charset="-122"/>
              </a:rPr>
              <a:t>级轿车占</a:t>
            </a:r>
            <a:r>
              <a:rPr lang="en-US" altLang="zh-CN" sz="1200" dirty="0">
                <a:latin typeface="微软雅黑" panose="020B0503020204020204" pitchFamily="34" charset="-122"/>
                <a:ea typeface="微软雅黑" panose="020B0503020204020204" pitchFamily="34" charset="-122"/>
              </a:rPr>
              <a:t>8.2%</a:t>
            </a:r>
            <a:r>
              <a:rPr lang="zh-CN" altLang="en-US" sz="1200" dirty="0">
                <a:latin typeface="微软雅黑" panose="020B0503020204020204" pitchFamily="34" charset="-122"/>
                <a:ea typeface="微软雅黑" panose="020B0503020204020204" pitchFamily="34" charset="-122"/>
              </a:rPr>
              <a:t>，较上月下降</a:t>
            </a:r>
            <a:r>
              <a:rPr lang="en-US" altLang="zh-CN" sz="1200" dirty="0">
                <a:latin typeface="微软雅黑" panose="020B0503020204020204" pitchFamily="34" charset="-122"/>
                <a:ea typeface="微软雅黑" panose="020B0503020204020204" pitchFamily="34" charset="-122"/>
              </a:rPr>
              <a:t>0.3</a:t>
            </a:r>
            <a:r>
              <a:rPr lang="zh-CN" altLang="en-US" sz="1200" dirty="0">
                <a:latin typeface="微软雅黑" panose="020B0503020204020204" pitchFamily="34" charset="-122"/>
                <a:ea typeface="微软雅黑" panose="020B0503020204020204" pitchFamily="34" charset="-122"/>
              </a:rPr>
              <a:t>个百分点。 </a:t>
            </a:r>
            <a:r>
              <a:rPr lang="en-US" altLang="zh-CN" sz="1200" dirty="0">
                <a:latin typeface="微软雅黑" panose="020B0503020204020204" pitchFamily="34" charset="-122"/>
                <a:ea typeface="微软雅黑" panose="020B0503020204020204" pitchFamily="34" charset="-122"/>
              </a:rPr>
              <a:t>A0</a:t>
            </a:r>
            <a:r>
              <a:rPr lang="zh-CN" altLang="en-US" sz="1200" dirty="0">
                <a:latin typeface="微软雅黑" panose="020B0503020204020204" pitchFamily="34" charset="-122"/>
                <a:ea typeface="微软雅黑" panose="020B0503020204020204" pitchFamily="34" charset="-122"/>
              </a:rPr>
              <a:t>级轿车占</a:t>
            </a:r>
            <a:r>
              <a:rPr lang="en-US" altLang="zh-CN" sz="1200" dirty="0">
                <a:latin typeface="微软雅黑" panose="020B0503020204020204" pitchFamily="34" charset="-122"/>
                <a:ea typeface="微软雅黑" panose="020B0503020204020204" pitchFamily="34" charset="-122"/>
              </a:rPr>
              <a:t>11.29%</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0.6</a:t>
            </a:r>
            <a:r>
              <a:rPr lang="zh-CN" altLang="en-US" sz="1200" dirty="0">
                <a:latin typeface="微软雅黑" panose="020B0503020204020204" pitchFamily="34" charset="-122"/>
                <a:ea typeface="微软雅黑" panose="020B0503020204020204" pitchFamily="34" charset="-122"/>
              </a:rPr>
              <a:t>个百分点。</a:t>
            </a:r>
            <a:r>
              <a:rPr lang="en-US" altLang="zh-CN" sz="1200" dirty="0">
                <a:latin typeface="微软雅黑" panose="020B0503020204020204" pitchFamily="34" charset="-122"/>
                <a:ea typeface="微软雅黑" panose="020B0503020204020204" pitchFamily="34" charset="-122"/>
              </a:rPr>
              <a:t>A00</a:t>
            </a:r>
            <a:r>
              <a:rPr lang="zh-CN" altLang="en-US" sz="1200" dirty="0">
                <a:latin typeface="微软雅黑" panose="020B0503020204020204" pitchFamily="34" charset="-122"/>
                <a:ea typeface="微软雅黑" panose="020B0503020204020204" pitchFamily="34" charset="-122"/>
              </a:rPr>
              <a:t>级轿车占</a:t>
            </a:r>
            <a:r>
              <a:rPr lang="en-US" altLang="zh-CN" sz="1200" dirty="0">
                <a:latin typeface="微软雅黑" panose="020B0503020204020204" pitchFamily="34" charset="-122"/>
                <a:ea typeface="微软雅黑" panose="020B0503020204020204" pitchFamily="34" charset="-122"/>
              </a:rPr>
              <a:t>5.2%</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0.8</a:t>
            </a:r>
            <a:r>
              <a:rPr lang="zh-CN" altLang="en-US" sz="1200" dirty="0">
                <a:latin typeface="微软雅黑" panose="020B0503020204020204" pitchFamily="34" charset="-122"/>
                <a:ea typeface="微软雅黑" panose="020B0503020204020204" pitchFamily="34" charset="-122"/>
              </a:rPr>
              <a:t>个百分点。</a:t>
            </a:r>
            <a:endParaRPr lang="en-US" altLang="zh-CN" sz="1200" dirty="0">
              <a:latin typeface="微软雅黑" panose="020B0503020204020204" pitchFamily="34" charset="-122"/>
              <a:ea typeface="微软雅黑" panose="020B0503020204020204" pitchFamily="34" charset="-122"/>
            </a:endParaRPr>
          </a:p>
          <a:p>
            <a:pPr>
              <a:lnSpc>
                <a:spcPct val="200000"/>
              </a:lnSpc>
            </a:pPr>
            <a:r>
              <a:rPr lang="en-US" altLang="zh-CN" sz="1200" dirty="0">
                <a:latin typeface="微软雅黑" panose="020B0503020204020204" pitchFamily="34" charset="-122"/>
                <a:ea typeface="微软雅黑" panose="020B0503020204020204" pitchFamily="34" charset="-122"/>
              </a:rPr>
              <a:t>7</a:t>
            </a:r>
            <a:r>
              <a:rPr lang="zh-CN" altLang="en-US" sz="1200" dirty="0">
                <a:latin typeface="微软雅黑" panose="020B0503020204020204" pitchFamily="34" charset="-122"/>
                <a:ea typeface="微软雅黑" panose="020B0503020204020204" pitchFamily="34" charset="-122"/>
              </a:rPr>
              <a:t>月份，轿车市场中，小微车型的交易份额较上月整体有所增加。</a:t>
            </a:r>
            <a:r>
              <a:rPr lang="en-US" altLang="zh-CN" sz="1200" dirty="0">
                <a:latin typeface="微软雅黑" panose="020B0503020204020204" pitchFamily="34" charset="-122"/>
                <a:ea typeface="微软雅黑" panose="020B0503020204020204" pitchFamily="34" charset="-122"/>
              </a:rPr>
              <a:t>A</a:t>
            </a:r>
            <a:r>
              <a:rPr lang="zh-CN" altLang="en-US" sz="1200" dirty="0">
                <a:latin typeface="微软雅黑" panose="020B0503020204020204" pitchFamily="34" charset="-122"/>
                <a:ea typeface="微软雅黑" panose="020B0503020204020204" pitchFamily="34" charset="-122"/>
              </a:rPr>
              <a:t>级、</a:t>
            </a:r>
            <a:r>
              <a:rPr lang="en-US" altLang="zh-CN" sz="1200" dirty="0">
                <a:latin typeface="微软雅黑" panose="020B0503020204020204" pitchFamily="34" charset="-122"/>
                <a:ea typeface="微软雅黑" panose="020B0503020204020204" pitchFamily="34" charset="-122"/>
              </a:rPr>
              <a:t>B</a:t>
            </a:r>
            <a:r>
              <a:rPr lang="zh-CN" altLang="en-US" sz="1200" dirty="0">
                <a:latin typeface="微软雅黑" panose="020B0503020204020204" pitchFamily="34" charset="-122"/>
                <a:ea typeface="微软雅黑" panose="020B0503020204020204" pitchFamily="34" charset="-122"/>
              </a:rPr>
              <a:t>级、</a:t>
            </a:r>
            <a:r>
              <a:rPr lang="en-US" altLang="zh-CN" sz="1200" dirty="0">
                <a:latin typeface="微软雅黑" panose="020B0503020204020204" pitchFamily="34" charset="-122"/>
                <a:ea typeface="微软雅黑" panose="020B0503020204020204" pitchFamily="34" charset="-122"/>
              </a:rPr>
              <a:t>C</a:t>
            </a:r>
            <a:r>
              <a:rPr lang="zh-CN" altLang="en-US" sz="1200" dirty="0">
                <a:latin typeface="微软雅黑" panose="020B0503020204020204" pitchFamily="34" charset="-122"/>
                <a:ea typeface="微软雅黑" panose="020B0503020204020204" pitchFamily="34" charset="-122"/>
              </a:rPr>
              <a:t>级车型的占比均有小幅下滑。</a:t>
            </a:r>
            <a:endParaRPr lang="zh-CN" altLang="en-US" sz="1200" dirty="0"/>
          </a:p>
        </p:txBody>
      </p:sp>
      <p:grpSp>
        <p:nvGrpSpPr>
          <p:cNvPr id="26" name="组合 25">
            <a:extLst>
              <a:ext uri="{FF2B5EF4-FFF2-40B4-BE49-F238E27FC236}">
                <a16:creationId xmlns:a16="http://schemas.microsoft.com/office/drawing/2014/main" id="{00000000-0008-0000-0400-0000C3010000}"/>
              </a:ext>
            </a:extLst>
          </p:cNvPr>
          <p:cNvGrpSpPr/>
          <p:nvPr/>
        </p:nvGrpSpPr>
        <p:grpSpPr>
          <a:xfrm>
            <a:off x="395286" y="1139917"/>
            <a:ext cx="8353425" cy="3609975"/>
            <a:chOff x="0" y="0"/>
            <a:chExt cx="8790731" cy="3082834"/>
          </a:xfrm>
        </p:grpSpPr>
        <p:sp>
          <p:nvSpPr>
            <p:cNvPr id="28" name="矩形 27">
              <a:extLst>
                <a:ext uri="{FF2B5EF4-FFF2-40B4-BE49-F238E27FC236}">
                  <a16:creationId xmlns:a16="http://schemas.microsoft.com/office/drawing/2014/main" id="{00000000-0008-0000-0400-0000D5010000}"/>
                </a:ext>
              </a:extLst>
            </p:cNvPr>
            <p:cNvSpPr/>
            <p:nvPr/>
          </p:nvSpPr>
          <p:spPr>
            <a:xfrm>
              <a:off x="25725" y="0"/>
              <a:ext cx="8765006" cy="3082834"/>
            </a:xfrm>
            <a:prstGeom prst="rect">
              <a:avLst/>
            </a:prstGeom>
            <a:solidFill>
              <a:srgbClr val="F9F9F9"/>
            </a:solidFill>
            <a:ln>
              <a:solidFill>
                <a:schemeClr val="bg2">
                  <a:lumMod val="50000"/>
                </a:schemeClr>
              </a:solidFill>
            </a:ln>
          </p:spPr>
          <p:style>
            <a:lnRef idx="2">
              <a:schemeClr val="dk1"/>
            </a:lnRef>
            <a:fillRef idx="1">
              <a:schemeClr val="lt1"/>
            </a:fillRef>
            <a:effectRef idx="0">
              <a:schemeClr val="dk1"/>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endParaRPr lang="zh-CN" altLang="en-US"/>
            </a:p>
          </p:txBody>
        </p:sp>
        <p:grpSp>
          <p:nvGrpSpPr>
            <p:cNvPr id="29" name="组合 28">
              <a:extLst>
                <a:ext uri="{FF2B5EF4-FFF2-40B4-BE49-F238E27FC236}">
                  <a16:creationId xmlns:a16="http://schemas.microsoft.com/office/drawing/2014/main" id="{00000000-0008-0000-0400-0000D6010000}"/>
                </a:ext>
              </a:extLst>
            </p:cNvPr>
            <p:cNvGrpSpPr/>
            <p:nvPr/>
          </p:nvGrpSpPr>
          <p:grpSpPr>
            <a:xfrm>
              <a:off x="0" y="104503"/>
              <a:ext cx="8646468" cy="2728253"/>
              <a:chOff x="0" y="104503"/>
              <a:chExt cx="8646468" cy="2728253"/>
            </a:xfrm>
          </p:grpSpPr>
          <p:graphicFrame>
            <p:nvGraphicFramePr>
              <p:cNvPr id="30" name="图表 29">
                <a:extLst>
                  <a:ext uri="{FF2B5EF4-FFF2-40B4-BE49-F238E27FC236}">
                    <a16:creationId xmlns:a16="http://schemas.microsoft.com/office/drawing/2014/main" id="{00000000-0008-0000-0400-0000D7010000}"/>
                  </a:ext>
                </a:extLst>
              </p:cNvPr>
              <p:cNvGraphicFramePr>
                <a:graphicFrameLocks/>
              </p:cNvGraphicFramePr>
              <p:nvPr/>
            </p:nvGraphicFramePr>
            <p:xfrm>
              <a:off x="0" y="906722"/>
              <a:ext cx="8646468" cy="1926034"/>
            </p:xfrm>
            <a:graphic>
              <a:graphicData uri="http://schemas.openxmlformats.org/drawingml/2006/chart">
                <c:chart xmlns:c="http://schemas.openxmlformats.org/drawingml/2006/chart" xmlns:r="http://schemas.openxmlformats.org/officeDocument/2006/relationships" r:id="rId3"/>
              </a:graphicData>
            </a:graphic>
          </p:graphicFrame>
          <p:grpSp>
            <p:nvGrpSpPr>
              <p:cNvPr id="31" name="组合 30">
                <a:extLst>
                  <a:ext uri="{FF2B5EF4-FFF2-40B4-BE49-F238E27FC236}">
                    <a16:creationId xmlns:a16="http://schemas.microsoft.com/office/drawing/2014/main" id="{00000000-0008-0000-0400-0000D8010000}"/>
                  </a:ext>
                </a:extLst>
              </p:cNvPr>
              <p:cNvGrpSpPr/>
              <p:nvPr/>
            </p:nvGrpSpPr>
            <p:grpSpPr>
              <a:xfrm>
                <a:off x="686301" y="104503"/>
                <a:ext cx="7273831" cy="802219"/>
                <a:chOff x="686302" y="104503"/>
                <a:chExt cx="6799981" cy="776581"/>
              </a:xfrm>
            </p:grpSpPr>
            <p:grpSp>
              <p:nvGrpSpPr>
                <p:cNvPr id="32" name="组合 31">
                  <a:extLst>
                    <a:ext uri="{FF2B5EF4-FFF2-40B4-BE49-F238E27FC236}">
                      <a16:creationId xmlns:a16="http://schemas.microsoft.com/office/drawing/2014/main" id="{00000000-0008-0000-0400-0000D9010000}"/>
                    </a:ext>
                  </a:extLst>
                </p:cNvPr>
                <p:cNvGrpSpPr/>
                <p:nvPr/>
              </p:nvGrpSpPr>
              <p:grpSpPr>
                <a:xfrm>
                  <a:off x="2820845" y="198459"/>
                  <a:ext cx="921202" cy="603975"/>
                  <a:chOff x="2820845" y="198459"/>
                  <a:chExt cx="921202" cy="603975"/>
                </a:xfrm>
              </p:grpSpPr>
              <p:pic>
                <p:nvPicPr>
                  <p:cNvPr id="48" name="图片 47">
                    <a:extLst>
                      <a:ext uri="{FF2B5EF4-FFF2-40B4-BE49-F238E27FC236}">
                        <a16:creationId xmlns:a16="http://schemas.microsoft.com/office/drawing/2014/main" id="{00000000-0008-0000-0400-0000E9010000}"/>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820845" y="198459"/>
                    <a:ext cx="921202" cy="357980"/>
                  </a:xfrm>
                  <a:prstGeom prst="rect">
                    <a:avLst/>
                  </a:prstGeom>
                  <a:ln w="15875">
                    <a:noFill/>
                  </a:ln>
                </p:spPr>
              </p:pic>
              <p:sp>
                <p:nvSpPr>
                  <p:cNvPr id="49" name="文本框 10">
                    <a:extLst>
                      <a:ext uri="{FF2B5EF4-FFF2-40B4-BE49-F238E27FC236}">
                        <a16:creationId xmlns:a16="http://schemas.microsoft.com/office/drawing/2014/main" id="{00000000-0008-0000-0400-0000EA010000}"/>
                      </a:ext>
                    </a:extLst>
                  </p:cNvPr>
                  <p:cNvSpPr txBox="1"/>
                  <p:nvPr/>
                </p:nvSpPr>
                <p:spPr>
                  <a:xfrm>
                    <a:off x="2987838" y="571602"/>
                    <a:ext cx="530915"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紧凑级</a:t>
                    </a:r>
                  </a:p>
                </p:txBody>
              </p:sp>
            </p:grpSp>
            <p:grpSp>
              <p:nvGrpSpPr>
                <p:cNvPr id="33" name="组合 32">
                  <a:extLst>
                    <a:ext uri="{FF2B5EF4-FFF2-40B4-BE49-F238E27FC236}">
                      <a16:creationId xmlns:a16="http://schemas.microsoft.com/office/drawing/2014/main" id="{00000000-0008-0000-0400-0000DA010000}"/>
                    </a:ext>
                  </a:extLst>
                </p:cNvPr>
                <p:cNvGrpSpPr/>
                <p:nvPr/>
              </p:nvGrpSpPr>
              <p:grpSpPr>
                <a:xfrm>
                  <a:off x="3884476" y="191825"/>
                  <a:ext cx="1091839" cy="612494"/>
                  <a:chOff x="3884476" y="191825"/>
                  <a:chExt cx="1091839" cy="612494"/>
                </a:xfrm>
              </p:grpSpPr>
              <p:pic>
                <p:nvPicPr>
                  <p:cNvPr id="46" name="图片 45">
                    <a:extLst>
                      <a:ext uri="{FF2B5EF4-FFF2-40B4-BE49-F238E27FC236}">
                        <a16:creationId xmlns:a16="http://schemas.microsoft.com/office/drawing/2014/main" id="{00000000-0008-0000-0400-0000E7010000}"/>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884476" y="191825"/>
                    <a:ext cx="1091839" cy="357980"/>
                  </a:xfrm>
                  <a:prstGeom prst="rect">
                    <a:avLst/>
                  </a:prstGeom>
                  <a:ln w="15875">
                    <a:noFill/>
                  </a:ln>
                </p:spPr>
              </p:pic>
              <p:sp>
                <p:nvSpPr>
                  <p:cNvPr id="47" name="文本框 14">
                    <a:extLst>
                      <a:ext uri="{FF2B5EF4-FFF2-40B4-BE49-F238E27FC236}">
                        <a16:creationId xmlns:a16="http://schemas.microsoft.com/office/drawing/2014/main" id="{00000000-0008-0000-0400-0000E8010000}"/>
                      </a:ext>
                    </a:extLst>
                  </p:cNvPr>
                  <p:cNvSpPr txBox="1"/>
                  <p:nvPr/>
                </p:nvSpPr>
                <p:spPr>
                  <a:xfrm>
                    <a:off x="4199785" y="573487"/>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中型</a:t>
                    </a:r>
                  </a:p>
                </p:txBody>
              </p:sp>
            </p:grpSp>
            <p:grpSp>
              <p:nvGrpSpPr>
                <p:cNvPr id="34" name="组合 33">
                  <a:extLst>
                    <a:ext uri="{FF2B5EF4-FFF2-40B4-BE49-F238E27FC236}">
                      <a16:creationId xmlns:a16="http://schemas.microsoft.com/office/drawing/2014/main" id="{00000000-0008-0000-0400-0000DB010000}"/>
                    </a:ext>
                  </a:extLst>
                </p:cNvPr>
                <p:cNvGrpSpPr/>
                <p:nvPr/>
              </p:nvGrpSpPr>
              <p:grpSpPr>
                <a:xfrm>
                  <a:off x="1647784" y="193355"/>
                  <a:ext cx="841463" cy="627658"/>
                  <a:chOff x="1647784" y="193355"/>
                  <a:chExt cx="841463" cy="627658"/>
                </a:xfrm>
              </p:grpSpPr>
              <p:pic>
                <p:nvPicPr>
                  <p:cNvPr id="44" name="图片 43">
                    <a:extLst>
                      <a:ext uri="{FF2B5EF4-FFF2-40B4-BE49-F238E27FC236}">
                        <a16:creationId xmlns:a16="http://schemas.microsoft.com/office/drawing/2014/main" id="{00000000-0008-0000-0400-0000E5010000}"/>
                      </a:ext>
                    </a:extLst>
                  </p:cNvPr>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647784" y="193355"/>
                    <a:ext cx="841463" cy="396826"/>
                  </a:xfrm>
                  <a:prstGeom prst="rect">
                    <a:avLst/>
                  </a:prstGeom>
                  <a:ln w="15875">
                    <a:noFill/>
                  </a:ln>
                </p:spPr>
              </p:pic>
              <p:sp>
                <p:nvSpPr>
                  <p:cNvPr id="45" name="文本框 20">
                    <a:extLst>
                      <a:ext uri="{FF2B5EF4-FFF2-40B4-BE49-F238E27FC236}">
                        <a16:creationId xmlns:a16="http://schemas.microsoft.com/office/drawing/2014/main" id="{00000000-0008-0000-0400-0000E6010000}"/>
                      </a:ext>
                    </a:extLst>
                  </p:cNvPr>
                  <p:cNvSpPr txBox="1"/>
                  <p:nvPr/>
                </p:nvSpPr>
                <p:spPr>
                  <a:xfrm>
                    <a:off x="1860766" y="590181"/>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小型</a:t>
                    </a:r>
                  </a:p>
                </p:txBody>
              </p:sp>
            </p:grpSp>
            <p:grpSp>
              <p:nvGrpSpPr>
                <p:cNvPr id="35" name="组合 34">
                  <a:extLst>
                    <a:ext uri="{FF2B5EF4-FFF2-40B4-BE49-F238E27FC236}">
                      <a16:creationId xmlns:a16="http://schemas.microsoft.com/office/drawing/2014/main" id="{00000000-0008-0000-0400-0000DC010000}"/>
                    </a:ext>
                  </a:extLst>
                </p:cNvPr>
                <p:cNvGrpSpPr/>
                <p:nvPr/>
              </p:nvGrpSpPr>
              <p:grpSpPr>
                <a:xfrm>
                  <a:off x="686302" y="125681"/>
                  <a:ext cx="710063" cy="676753"/>
                  <a:chOff x="686302" y="125681"/>
                  <a:chExt cx="710063" cy="676753"/>
                </a:xfrm>
              </p:grpSpPr>
              <p:pic>
                <p:nvPicPr>
                  <p:cNvPr id="42" name="图片 41">
                    <a:extLst>
                      <a:ext uri="{FF2B5EF4-FFF2-40B4-BE49-F238E27FC236}">
                        <a16:creationId xmlns:a16="http://schemas.microsoft.com/office/drawing/2014/main" id="{00000000-0008-0000-0400-0000E3010000}"/>
                      </a:ext>
                    </a:extLst>
                  </p:cNvPr>
                  <p:cNvPicPr>
                    <a:picLocks noChangeAspect="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86302" y="125681"/>
                    <a:ext cx="710063" cy="454440"/>
                  </a:xfrm>
                  <a:prstGeom prst="rect">
                    <a:avLst/>
                  </a:prstGeom>
                  <a:ln w="15875">
                    <a:noFill/>
                  </a:ln>
                </p:spPr>
              </p:pic>
              <p:sp>
                <p:nvSpPr>
                  <p:cNvPr id="43" name="文本框 25">
                    <a:extLst>
                      <a:ext uri="{FF2B5EF4-FFF2-40B4-BE49-F238E27FC236}">
                        <a16:creationId xmlns:a16="http://schemas.microsoft.com/office/drawing/2014/main" id="{00000000-0008-0000-0400-0000E4010000}"/>
                      </a:ext>
                    </a:extLst>
                  </p:cNvPr>
                  <p:cNvSpPr txBox="1"/>
                  <p:nvPr/>
                </p:nvSpPr>
                <p:spPr>
                  <a:xfrm>
                    <a:off x="814274" y="571602"/>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微型</a:t>
                    </a:r>
                  </a:p>
                </p:txBody>
              </p:sp>
            </p:grpSp>
            <p:grpSp>
              <p:nvGrpSpPr>
                <p:cNvPr id="36" name="组合 35">
                  <a:extLst>
                    <a:ext uri="{FF2B5EF4-FFF2-40B4-BE49-F238E27FC236}">
                      <a16:creationId xmlns:a16="http://schemas.microsoft.com/office/drawing/2014/main" id="{00000000-0008-0000-0400-0000DD010000}"/>
                    </a:ext>
                  </a:extLst>
                </p:cNvPr>
                <p:cNvGrpSpPr/>
                <p:nvPr/>
              </p:nvGrpSpPr>
              <p:grpSpPr>
                <a:xfrm>
                  <a:off x="5106258" y="104503"/>
                  <a:ext cx="987089" cy="697931"/>
                  <a:chOff x="5106258" y="104503"/>
                  <a:chExt cx="987089" cy="697931"/>
                </a:xfrm>
              </p:grpSpPr>
              <p:pic>
                <p:nvPicPr>
                  <p:cNvPr id="40" name="图片 39">
                    <a:extLst>
                      <a:ext uri="{FF2B5EF4-FFF2-40B4-BE49-F238E27FC236}">
                        <a16:creationId xmlns:a16="http://schemas.microsoft.com/office/drawing/2014/main" id="{00000000-0008-0000-0400-0000E1010000}"/>
                      </a:ext>
                    </a:extLst>
                  </p:cNvPr>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106258" y="104503"/>
                    <a:ext cx="987089" cy="448285"/>
                  </a:xfrm>
                  <a:prstGeom prst="rect">
                    <a:avLst/>
                  </a:prstGeom>
                  <a:ln w="15875">
                    <a:noFill/>
                  </a:ln>
                </p:spPr>
              </p:pic>
              <p:sp>
                <p:nvSpPr>
                  <p:cNvPr id="41" name="文本框 30">
                    <a:extLst>
                      <a:ext uri="{FF2B5EF4-FFF2-40B4-BE49-F238E27FC236}">
                        <a16:creationId xmlns:a16="http://schemas.microsoft.com/office/drawing/2014/main" id="{00000000-0008-0000-0400-0000E2010000}"/>
                      </a:ext>
                    </a:extLst>
                  </p:cNvPr>
                  <p:cNvSpPr txBox="1"/>
                  <p:nvPr/>
                </p:nvSpPr>
                <p:spPr>
                  <a:xfrm>
                    <a:off x="5348462" y="571602"/>
                    <a:ext cx="530915"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中大型</a:t>
                    </a:r>
                  </a:p>
                </p:txBody>
              </p:sp>
            </p:grpSp>
            <p:grpSp>
              <p:nvGrpSpPr>
                <p:cNvPr id="37" name="组合 36">
                  <a:extLst>
                    <a:ext uri="{FF2B5EF4-FFF2-40B4-BE49-F238E27FC236}">
                      <a16:creationId xmlns:a16="http://schemas.microsoft.com/office/drawing/2014/main" id="{00000000-0008-0000-0400-0000DE010000}"/>
                    </a:ext>
                  </a:extLst>
                </p:cNvPr>
                <p:cNvGrpSpPr/>
                <p:nvPr/>
              </p:nvGrpSpPr>
              <p:grpSpPr>
                <a:xfrm>
                  <a:off x="6231906" y="104503"/>
                  <a:ext cx="1254377" cy="776581"/>
                  <a:chOff x="6231906" y="104503"/>
                  <a:chExt cx="1270295" cy="842380"/>
                </a:xfrm>
              </p:grpSpPr>
              <p:pic>
                <p:nvPicPr>
                  <p:cNvPr id="38" name="图片 37">
                    <a:extLst>
                      <a:ext uri="{FF2B5EF4-FFF2-40B4-BE49-F238E27FC236}">
                        <a16:creationId xmlns:a16="http://schemas.microsoft.com/office/drawing/2014/main" id="{00000000-0008-0000-0400-0000DF010000}"/>
                      </a:ext>
                    </a:extLst>
                  </p:cNvPr>
                  <p:cNvPicPr>
                    <a:picLocks noChangeAspect="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231906" y="104503"/>
                    <a:ext cx="1270295" cy="557323"/>
                  </a:xfrm>
                  <a:prstGeom prst="rect">
                    <a:avLst/>
                  </a:prstGeom>
                  <a:ln w="15875">
                    <a:noFill/>
                  </a:ln>
                </p:spPr>
              </p:pic>
              <p:sp>
                <p:nvSpPr>
                  <p:cNvPr id="39" name="文本框 33">
                    <a:extLst>
                      <a:ext uri="{FF2B5EF4-FFF2-40B4-BE49-F238E27FC236}">
                        <a16:creationId xmlns:a16="http://schemas.microsoft.com/office/drawing/2014/main" id="{00000000-0008-0000-0400-0000E0010000}"/>
                      </a:ext>
                    </a:extLst>
                  </p:cNvPr>
                  <p:cNvSpPr txBox="1"/>
                  <p:nvPr/>
                </p:nvSpPr>
                <p:spPr>
                  <a:xfrm>
                    <a:off x="6610005" y="631947"/>
                    <a:ext cx="598044" cy="314936"/>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大型</a:t>
                    </a:r>
                  </a:p>
                </p:txBody>
              </p:sp>
            </p:grpSp>
          </p:grpSp>
        </p:grpSp>
      </p:grpSp>
    </p:spTree>
    <p:extLst>
      <p:ext uri="{BB962C8B-B14F-4D97-AF65-F5344CB8AC3E}">
        <p14:creationId xmlns:p14="http://schemas.microsoft.com/office/powerpoint/2010/main" val="9256185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25A622F-1BB2-480E-BE65-A034999E12B5}"/>
              </a:ext>
            </a:extLst>
          </p:cNvPr>
          <p:cNvSpPr>
            <a:spLocks noGrp="1"/>
          </p:cNvSpPr>
          <p:nvPr>
            <p:ph type="title"/>
          </p:nvPr>
        </p:nvSpPr>
        <p:spPr>
          <a:xfrm>
            <a:off x="457199" y="377751"/>
            <a:ext cx="8229600" cy="4169664"/>
          </a:xfrm>
        </p:spPr>
        <p:txBody>
          <a:bodyPr/>
          <a:lstStyle/>
          <a:p>
            <a:r>
              <a:rPr lang="en-US" altLang="zh-CN" sz="2000" b="1" kern="0" dirty="0">
                <a:solidFill>
                  <a:schemeClr val="tx1"/>
                </a:solidFill>
              </a:rPr>
              <a:t>2025</a:t>
            </a:r>
            <a:r>
              <a:rPr lang="zh-CN" altLang="en-US" sz="2000" b="1" kern="0" dirty="0">
                <a:solidFill>
                  <a:schemeClr val="tx1"/>
                </a:solidFill>
              </a:rPr>
              <a:t>年</a:t>
            </a:r>
            <a:r>
              <a:rPr lang="en-US" altLang="zh-CN" sz="2000" b="1" kern="0" dirty="0">
                <a:solidFill>
                  <a:schemeClr val="tx1"/>
                </a:solidFill>
              </a:rPr>
              <a:t>7</a:t>
            </a:r>
            <a:r>
              <a:rPr lang="zh-CN" altLang="en-US" sz="2000" b="1" kern="0" dirty="0">
                <a:solidFill>
                  <a:schemeClr val="tx1"/>
                </a:solidFill>
              </a:rPr>
              <a:t>月二手车交易车辆使用年限分析</a:t>
            </a:r>
            <a:br>
              <a:rPr lang="zh-CN" altLang="en-US" dirty="0">
                <a:solidFill>
                  <a:schemeClr val="bg2">
                    <a:lumMod val="25000"/>
                  </a:schemeClr>
                </a:solidFill>
                <a:latin typeface="Calibri" panose="020F0502020204030204" charset="0"/>
                <a:ea typeface="宋体" panose="02010600030101010101" pitchFamily="2" charset="-122"/>
              </a:rPr>
            </a:br>
            <a:endParaRPr lang="zh-CN" altLang="en-US" dirty="0"/>
          </a:p>
        </p:txBody>
      </p:sp>
      <p:sp>
        <p:nvSpPr>
          <p:cNvPr id="10" name="文本框 9">
            <a:extLst>
              <a:ext uri="{FF2B5EF4-FFF2-40B4-BE49-F238E27FC236}">
                <a16:creationId xmlns:a16="http://schemas.microsoft.com/office/drawing/2014/main" id="{9ABBA308-C665-3E1C-FE19-EAFD8E821B01}"/>
              </a:ext>
            </a:extLst>
          </p:cNvPr>
          <p:cNvSpPr txBox="1"/>
          <p:nvPr/>
        </p:nvSpPr>
        <p:spPr>
          <a:xfrm>
            <a:off x="202937" y="4639823"/>
            <a:ext cx="8739552" cy="1750864"/>
          </a:xfrm>
          <a:prstGeom prst="rect">
            <a:avLst/>
          </a:prstGeom>
          <a:noFill/>
        </p:spPr>
        <p:txBody>
          <a:bodyPr wrap="square" rtlCol="0">
            <a:spAutoFit/>
          </a:bodyPr>
          <a:lstStyle/>
          <a:p>
            <a:pPr>
              <a:lnSpc>
                <a:spcPct val="200000"/>
              </a:lnSpc>
            </a:pPr>
            <a:r>
              <a:rPr lang="en-US" altLang="zh-CN" sz="1400" dirty="0">
                <a:latin typeface="微软雅黑" panose="020B0503020204020204" pitchFamily="34" charset="-122"/>
                <a:ea typeface="微软雅黑" panose="020B0503020204020204" pitchFamily="34" charset="-122"/>
              </a:rPr>
              <a:t>7</a:t>
            </a:r>
            <a:r>
              <a:rPr lang="zh-CN" altLang="en-US" sz="1400" dirty="0">
                <a:latin typeface="微软雅黑" panose="020B0503020204020204" pitchFamily="34" charset="-122"/>
                <a:ea typeface="微软雅黑" panose="020B0503020204020204" pitchFamily="34" charset="-122"/>
              </a:rPr>
              <a:t>月，二手车使用年限在</a:t>
            </a:r>
            <a:r>
              <a:rPr lang="en-US" altLang="zh-CN" sz="1400" dirty="0">
                <a:latin typeface="微软雅黑" panose="020B0503020204020204" pitchFamily="34" charset="-122"/>
                <a:ea typeface="微软雅黑" panose="020B0503020204020204" pitchFamily="34" charset="-122"/>
              </a:rPr>
              <a:t>3-6</a:t>
            </a:r>
            <a:r>
              <a:rPr lang="zh-CN" altLang="en-US" sz="1400" dirty="0">
                <a:latin typeface="微软雅黑" panose="020B0503020204020204" pitchFamily="34" charset="-122"/>
                <a:ea typeface="微软雅黑" panose="020B0503020204020204" pitchFamily="34" charset="-122"/>
              </a:rPr>
              <a:t>年的交易占比最多，占</a:t>
            </a:r>
            <a:r>
              <a:rPr lang="en-US" altLang="zh-CN" sz="1400" dirty="0">
                <a:latin typeface="微软雅黑" panose="020B0503020204020204" pitchFamily="34" charset="-122"/>
                <a:ea typeface="微软雅黑" panose="020B0503020204020204" pitchFamily="34" charset="-122"/>
              </a:rPr>
              <a:t>43.69%</a:t>
            </a:r>
            <a:r>
              <a:rPr lang="zh-CN" altLang="en-US" sz="1400" dirty="0">
                <a:latin typeface="微软雅黑" panose="020B0503020204020204" pitchFamily="34" charset="-122"/>
                <a:ea typeface="微软雅黑" panose="020B0503020204020204" pitchFamily="34" charset="-122"/>
              </a:rPr>
              <a:t>，环比增长</a:t>
            </a:r>
            <a:r>
              <a:rPr lang="en-US" altLang="zh-CN" sz="1400" dirty="0">
                <a:latin typeface="微软雅黑" panose="020B0503020204020204" pitchFamily="34" charset="-122"/>
                <a:ea typeface="微软雅黑" panose="020B0503020204020204" pitchFamily="34" charset="-122"/>
              </a:rPr>
              <a:t>1.46%</a:t>
            </a:r>
            <a:r>
              <a:rPr lang="zh-CN" altLang="en-US" sz="1400" dirty="0">
                <a:latin typeface="微软雅黑" panose="020B0503020204020204" pitchFamily="34" charset="-122"/>
                <a:ea typeface="微软雅黑" panose="020B0503020204020204" pitchFamily="34" charset="-122"/>
              </a:rPr>
              <a:t>，较去年同期下降</a:t>
            </a:r>
            <a:r>
              <a:rPr lang="en-US" altLang="zh-CN" sz="1400" dirty="0">
                <a:latin typeface="微软雅黑" panose="020B0503020204020204" pitchFamily="34" charset="-122"/>
                <a:ea typeface="微软雅黑" panose="020B0503020204020204" pitchFamily="34" charset="-122"/>
              </a:rPr>
              <a:t>2.97%</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a:p>
            <a:pPr>
              <a:lnSpc>
                <a:spcPct val="200000"/>
              </a:lnSpc>
            </a:pPr>
            <a:r>
              <a:rPr lang="zh-CN" altLang="en-US" sz="1400" dirty="0">
                <a:latin typeface="微软雅黑" panose="020B0503020204020204" pitchFamily="34" charset="-122"/>
                <a:ea typeface="微软雅黑" panose="020B0503020204020204" pitchFamily="34" charset="-122"/>
              </a:rPr>
              <a:t>使用年限在</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年内车型占</a:t>
            </a:r>
            <a:r>
              <a:rPr lang="en-US" altLang="zh-CN" sz="1400" dirty="0">
                <a:latin typeface="微软雅黑" panose="020B0503020204020204" pitchFamily="34" charset="-122"/>
                <a:ea typeface="微软雅黑" panose="020B0503020204020204" pitchFamily="34" charset="-122"/>
              </a:rPr>
              <a:t>26.20%</a:t>
            </a:r>
            <a:r>
              <a:rPr lang="zh-CN" altLang="en-US" sz="1400" dirty="0">
                <a:latin typeface="微软雅黑" panose="020B0503020204020204" pitchFamily="34" charset="-122"/>
                <a:ea typeface="微软雅黑" panose="020B0503020204020204" pitchFamily="34" charset="-122"/>
              </a:rPr>
              <a:t>，环比下降</a:t>
            </a:r>
            <a:r>
              <a:rPr lang="en-US" altLang="zh-CN" sz="1400" dirty="0">
                <a:latin typeface="微软雅黑" panose="020B0503020204020204" pitchFamily="34" charset="-122"/>
                <a:ea typeface="微软雅黑" panose="020B0503020204020204" pitchFamily="34" charset="-122"/>
              </a:rPr>
              <a:t>1.28%</a:t>
            </a:r>
            <a:r>
              <a:rPr lang="zh-CN" altLang="en-US" sz="1400" dirty="0">
                <a:latin typeface="微软雅黑" panose="020B0503020204020204" pitchFamily="34" charset="-122"/>
                <a:ea typeface="微软雅黑" panose="020B0503020204020204" pitchFamily="34" charset="-122"/>
              </a:rPr>
              <a:t>，较去年同期增长</a:t>
            </a:r>
            <a:r>
              <a:rPr lang="en-US" altLang="zh-CN" sz="1400" dirty="0">
                <a:latin typeface="微软雅黑" panose="020B0503020204020204" pitchFamily="34" charset="-122"/>
                <a:ea typeface="微软雅黑" panose="020B0503020204020204" pitchFamily="34" charset="-122"/>
              </a:rPr>
              <a:t>1.11%</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a:p>
            <a:pPr>
              <a:lnSpc>
                <a:spcPct val="200000"/>
              </a:lnSpc>
            </a:pPr>
            <a:r>
              <a:rPr lang="zh-CN" altLang="en-US" sz="1400" dirty="0">
                <a:latin typeface="微软雅黑" panose="020B0503020204020204" pitchFamily="34" charset="-122"/>
                <a:ea typeface="微软雅黑" panose="020B0503020204020204" pitchFamily="34" charset="-122"/>
              </a:rPr>
              <a:t>车龄在</a:t>
            </a:r>
            <a:r>
              <a:rPr lang="en-US" altLang="zh-CN" sz="1400" dirty="0">
                <a:latin typeface="微软雅黑" panose="020B0503020204020204" pitchFamily="34" charset="-122"/>
                <a:ea typeface="微软雅黑" panose="020B0503020204020204" pitchFamily="34" charset="-122"/>
              </a:rPr>
              <a:t>7-10</a:t>
            </a:r>
            <a:r>
              <a:rPr lang="zh-CN" altLang="en-US" sz="1400" dirty="0">
                <a:latin typeface="微软雅黑" panose="020B0503020204020204" pitchFamily="34" charset="-122"/>
                <a:ea typeface="微软雅黑" panose="020B0503020204020204" pitchFamily="34" charset="-122"/>
              </a:rPr>
              <a:t>年的车型占</a:t>
            </a:r>
            <a:r>
              <a:rPr lang="en-US" altLang="zh-CN" sz="1400" dirty="0">
                <a:latin typeface="微软雅黑" panose="020B0503020204020204" pitchFamily="34" charset="-122"/>
                <a:ea typeface="微软雅黑" panose="020B0503020204020204" pitchFamily="34" charset="-122"/>
              </a:rPr>
              <a:t>17.61%</a:t>
            </a:r>
            <a:r>
              <a:rPr lang="zh-CN" altLang="en-US" sz="1400" dirty="0">
                <a:latin typeface="微软雅黑" panose="020B0503020204020204" pitchFamily="34" charset="-122"/>
                <a:ea typeface="微软雅黑" panose="020B0503020204020204" pitchFamily="34" charset="-122"/>
              </a:rPr>
              <a:t>，环比下降</a:t>
            </a:r>
            <a:r>
              <a:rPr lang="en-US" altLang="zh-CN" sz="1400" dirty="0">
                <a:latin typeface="微软雅黑" panose="020B0503020204020204" pitchFamily="34" charset="-122"/>
                <a:ea typeface="微软雅黑" panose="020B0503020204020204" pitchFamily="34" charset="-122"/>
              </a:rPr>
              <a:t>0.34%</a:t>
            </a:r>
            <a:r>
              <a:rPr lang="zh-CN" altLang="en-US" sz="1400" dirty="0">
                <a:latin typeface="微软雅黑" panose="020B0503020204020204" pitchFamily="34" charset="-122"/>
                <a:ea typeface="微软雅黑" panose="020B0503020204020204" pitchFamily="34" charset="-122"/>
              </a:rPr>
              <a:t>，较去年同期下降</a:t>
            </a:r>
            <a:r>
              <a:rPr lang="en-US" altLang="zh-CN" sz="1400" dirty="0">
                <a:latin typeface="微软雅黑" panose="020B0503020204020204" pitchFamily="34" charset="-122"/>
                <a:ea typeface="微软雅黑" panose="020B0503020204020204" pitchFamily="34" charset="-122"/>
              </a:rPr>
              <a:t>0.46%</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a:p>
            <a:pPr>
              <a:lnSpc>
                <a:spcPct val="200000"/>
              </a:lnSpc>
            </a:pPr>
            <a:r>
              <a:rPr lang="zh-CN" altLang="en-US" sz="1400" dirty="0">
                <a:latin typeface="微软雅黑" panose="020B0503020204020204" pitchFamily="34" charset="-122"/>
                <a:ea typeface="微软雅黑" panose="020B0503020204020204" pitchFamily="34" charset="-122"/>
              </a:rPr>
              <a:t>车龄</a:t>
            </a:r>
            <a:r>
              <a:rPr lang="en-US" altLang="zh-CN" sz="1400" dirty="0">
                <a:latin typeface="微软雅黑" panose="020B0503020204020204" pitchFamily="34" charset="-122"/>
                <a:ea typeface="微软雅黑" panose="020B0503020204020204" pitchFamily="34" charset="-122"/>
              </a:rPr>
              <a:t>10</a:t>
            </a:r>
            <a:r>
              <a:rPr lang="zh-CN" altLang="en-US" sz="1400" dirty="0">
                <a:latin typeface="微软雅黑" panose="020B0503020204020204" pitchFamily="34" charset="-122"/>
                <a:ea typeface="微软雅黑" panose="020B0503020204020204" pitchFamily="34" charset="-122"/>
              </a:rPr>
              <a:t>年以上的车型占比为</a:t>
            </a:r>
            <a:r>
              <a:rPr lang="en-US" altLang="zh-CN" sz="1400" dirty="0">
                <a:latin typeface="微软雅黑" panose="020B0503020204020204" pitchFamily="34" charset="-122"/>
                <a:ea typeface="微软雅黑" panose="020B0503020204020204" pitchFamily="34" charset="-122"/>
              </a:rPr>
              <a:t>12.49%</a:t>
            </a:r>
            <a:r>
              <a:rPr lang="zh-CN" altLang="en-US" sz="1400" dirty="0">
                <a:latin typeface="微软雅黑" panose="020B0503020204020204" pitchFamily="34" charset="-122"/>
                <a:ea typeface="微软雅黑" panose="020B0503020204020204" pitchFamily="34" charset="-122"/>
              </a:rPr>
              <a:t>，环比增长</a:t>
            </a:r>
            <a:r>
              <a:rPr lang="en-US" altLang="zh-CN" sz="1400" dirty="0">
                <a:latin typeface="微软雅黑" panose="020B0503020204020204" pitchFamily="34" charset="-122"/>
                <a:ea typeface="微软雅黑" panose="020B0503020204020204" pitchFamily="34" charset="-122"/>
              </a:rPr>
              <a:t>0.16%</a:t>
            </a:r>
            <a:r>
              <a:rPr lang="zh-CN" altLang="en-US" sz="1400" dirty="0">
                <a:latin typeface="微软雅黑" panose="020B0503020204020204" pitchFamily="34" charset="-122"/>
                <a:ea typeface="微软雅黑" panose="020B0503020204020204" pitchFamily="34" charset="-122"/>
              </a:rPr>
              <a:t>，较去年同期增长</a:t>
            </a:r>
            <a:r>
              <a:rPr lang="en-US" altLang="zh-CN" sz="1400" dirty="0">
                <a:latin typeface="微软雅黑" panose="020B0503020204020204" pitchFamily="34" charset="-122"/>
                <a:ea typeface="微软雅黑" panose="020B0503020204020204" pitchFamily="34" charset="-122"/>
              </a:rPr>
              <a:t>2.33%</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p:txBody>
      </p:sp>
      <p:grpSp>
        <p:nvGrpSpPr>
          <p:cNvPr id="6" name="组合 5">
            <a:extLst>
              <a:ext uri="{FF2B5EF4-FFF2-40B4-BE49-F238E27FC236}">
                <a16:creationId xmlns:a16="http://schemas.microsoft.com/office/drawing/2014/main" id="{00000000-0008-0000-0300-00000D000000}"/>
              </a:ext>
            </a:extLst>
          </p:cNvPr>
          <p:cNvGrpSpPr/>
          <p:nvPr/>
        </p:nvGrpSpPr>
        <p:grpSpPr>
          <a:xfrm>
            <a:off x="300598" y="1186694"/>
            <a:ext cx="8740028" cy="3360721"/>
            <a:chOff x="0" y="0"/>
            <a:chExt cx="8732815" cy="3404679"/>
          </a:xfrm>
        </p:grpSpPr>
        <p:graphicFrame>
          <p:nvGraphicFramePr>
            <p:cNvPr id="7" name="图表 6">
              <a:extLst>
                <a:ext uri="{FF2B5EF4-FFF2-40B4-BE49-F238E27FC236}">
                  <a16:creationId xmlns:a16="http://schemas.microsoft.com/office/drawing/2014/main" id="{00000000-0008-0000-0300-00000E000000}"/>
                </a:ext>
              </a:extLst>
            </p:cNvPr>
            <p:cNvGraphicFramePr>
              <a:graphicFrameLocks noChangeAspect="1"/>
            </p:cNvGraphicFramePr>
            <p:nvPr/>
          </p:nvGraphicFramePr>
          <p:xfrm>
            <a:off x="0" y="0"/>
            <a:ext cx="4323562" cy="340467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图表 7">
              <a:extLst>
                <a:ext uri="{FF2B5EF4-FFF2-40B4-BE49-F238E27FC236}">
                  <a16:creationId xmlns:a16="http://schemas.microsoft.com/office/drawing/2014/main" id="{00000000-0008-0000-0300-00000F000000}"/>
                </a:ext>
              </a:extLst>
            </p:cNvPr>
            <p:cNvGraphicFramePr>
              <a:graphicFrameLocks noChangeAspect="1"/>
            </p:cNvGraphicFramePr>
            <p:nvPr/>
          </p:nvGraphicFramePr>
          <p:xfrm>
            <a:off x="4512637" y="0"/>
            <a:ext cx="4220178" cy="3404679"/>
          </p:xfrm>
          <a:graphic>
            <a:graphicData uri="http://schemas.openxmlformats.org/drawingml/2006/chart">
              <c:chart xmlns:c="http://schemas.openxmlformats.org/drawingml/2006/chart" xmlns:r="http://schemas.openxmlformats.org/officeDocument/2006/relationships" r:id="rId3"/>
            </a:graphicData>
          </a:graphic>
        </p:graphicFrame>
      </p:grpSp>
    </p:spTree>
    <p:extLst>
      <p:ext uri="{BB962C8B-B14F-4D97-AF65-F5344CB8AC3E}">
        <p14:creationId xmlns:p14="http://schemas.microsoft.com/office/powerpoint/2010/main" val="4001525028"/>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lumMod val="60000"/>
            <a:lumOff val="40000"/>
          </a:schemeClr>
        </a:solidFill>
        <a:ln>
          <a:solidFill>
            <a:schemeClr val="bg2">
              <a:lumMod val="50000"/>
            </a:schemeClr>
          </a:solidFill>
        </a:ln>
      </a:spPr>
      <a:bodyPr/>
      <a:lstStyle>
        <a:defPPr algn="l">
          <a:defRPr dirty="0"/>
        </a:defPPr>
      </a:lstStyle>
      <a:style>
        <a:lnRef idx="2">
          <a:schemeClr val="dk1"/>
        </a:lnRef>
        <a:fillRef idx="1">
          <a:schemeClr val="lt1"/>
        </a:fillRef>
        <a:effectRef idx="0">
          <a:schemeClr val="dk1"/>
        </a:effectRef>
        <a:fontRef idx="minor">
          <a:schemeClr val="dk1"/>
        </a:fontRef>
      </a:style>
    </a:spDef>
    <a:lnDef>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118937</TotalTime>
  <Words>3035</Words>
  <Application>Microsoft Office PowerPoint</Application>
  <PresentationFormat>全屏显示(4:3)</PresentationFormat>
  <Paragraphs>349</Paragraphs>
  <Slides>30</Slides>
  <Notes>11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30</vt:i4>
      </vt:variant>
    </vt:vector>
  </HeadingPairs>
  <TitlesOfParts>
    <vt:vector size="40" baseType="lpstr">
      <vt:lpstr>MS UI Gothic</vt:lpstr>
      <vt:lpstr>等线</vt:lpstr>
      <vt:lpstr>等线 Light</vt:lpstr>
      <vt:lpstr>黑体</vt:lpstr>
      <vt:lpstr>华文行楷</vt:lpstr>
      <vt:lpstr>微软雅黑</vt:lpstr>
      <vt:lpstr>Arial</vt:lpstr>
      <vt:lpstr>Calibri</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2025年7月二手车各级别轿车销量分析</vt:lpstr>
      <vt:lpstr>2025年7月二手车交易车辆使用年限分析 </vt:lpstr>
      <vt:lpstr>2025年1-7月二手车交易车辆使用年限分析 </vt:lpstr>
      <vt:lpstr>PowerPoint 演示文稿</vt:lpstr>
      <vt:lpstr>PowerPoint 演示文稿</vt:lpstr>
      <vt:lpstr>2025年全国二手车均价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like</dc:creator>
  <cp:lastModifiedBy>Administrator</cp:lastModifiedBy>
  <cp:revision>5908</cp:revision>
  <dcterms:created xsi:type="dcterms:W3CDTF">2016-02-18T09:25:00Z</dcterms:created>
  <dcterms:modified xsi:type="dcterms:W3CDTF">2025-09-03T15:41:01Z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