
<file path=[Content_Types].xml><?xml version="1.0" encoding="utf-8"?>
<Types xmlns="http://schemas.openxmlformats.org/package/2006/content-types">
  <Default Extension="jfif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7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9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0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1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2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3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288" r:id="rId3"/>
    <p:sldId id="307" r:id="rId4"/>
    <p:sldId id="323" r:id="rId5"/>
    <p:sldId id="327" r:id="rId6"/>
    <p:sldId id="304" r:id="rId7"/>
    <p:sldId id="310" r:id="rId8"/>
    <p:sldId id="309" r:id="rId9"/>
    <p:sldId id="305" r:id="rId10"/>
    <p:sldId id="324" r:id="rId11"/>
    <p:sldId id="329" r:id="rId12"/>
    <p:sldId id="306" r:id="rId13"/>
    <p:sldId id="325" r:id="rId14"/>
    <p:sldId id="333" r:id="rId15"/>
    <p:sldId id="332" r:id="rId16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郭咏" initials="g" lastIdx="3" clrIdx="0">
    <p:extLst>
      <p:ext uri="{19B8F6BF-5375-455C-9EA6-DF929625EA0E}">
        <p15:presenceInfo xmlns:p15="http://schemas.microsoft.com/office/powerpoint/2012/main" userId="郭咏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92C48"/>
    <a:srgbClr val="2C2D39"/>
    <a:srgbClr val="242630"/>
    <a:srgbClr val="2A1F43"/>
    <a:srgbClr val="0C1B43"/>
    <a:srgbClr val="1D2225"/>
    <a:srgbClr val="F8F8F8"/>
    <a:srgbClr val="363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11" autoAdjust="0"/>
    <p:restoredTop sz="90551" autoAdjust="0"/>
  </p:normalViewPr>
  <p:slideViewPr>
    <p:cSldViewPr snapToGrid="0" snapToObjects="1">
      <p:cViewPr varScale="1">
        <p:scale>
          <a:sx n="96" d="100"/>
          <a:sy n="96" d="100"/>
        </p:scale>
        <p:origin x="171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8.8915294522291563E-2"/>
          <c:y val="0.13761276077011295"/>
          <c:w val="0.88564304377814995"/>
          <c:h val="0.77273256465236928"/>
        </c:manualLayout>
      </c:layout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27653</c:v>
                </c:pt>
                <c:pt idx="1">
                  <c:v>39363</c:v>
                </c:pt>
                <c:pt idx="2">
                  <c:v>54740</c:v>
                </c:pt>
                <c:pt idx="3">
                  <c:v>58788</c:v>
                </c:pt>
                <c:pt idx="4">
                  <c:v>49891</c:v>
                </c:pt>
                <c:pt idx="5">
                  <c:v>70773</c:v>
                </c:pt>
                <c:pt idx="6">
                  <c:v>68898</c:v>
                </c:pt>
                <c:pt idx="7">
                  <c:v>62259</c:v>
                </c:pt>
                <c:pt idx="8">
                  <c:v>66140</c:v>
                </c:pt>
                <c:pt idx="9">
                  <c:v>51833</c:v>
                </c:pt>
                <c:pt idx="10">
                  <c:v>57431</c:v>
                </c:pt>
                <c:pt idx="11">
                  <c:v>75329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CA-41EC-8CF1-5A304C8479A0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B0F0"/>
              </a:solidFill>
            </a:ln>
            <a:effectLst/>
          </c:spPr>
          <c:invertIfNegative val="1"/>
          <c:dPt>
            <c:idx val="0"/>
            <c:invertIfNegative val="1"/>
            <c:bubble3D val="0"/>
            <c:spPr>
              <a:solidFill>
                <a:srgbClr val="00B0F0"/>
              </a:solidFill>
              <a:ln>
                <a:solidFill>
                  <a:srgbClr val="FF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60D-461F-9CB6-4219D540CAB1}"/>
              </c:ext>
            </c:extLst>
          </c:dPt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60269</c:v>
                </c:pt>
                <c:pt idx="1">
                  <c:v>26145</c:v>
                </c:pt>
                <c:pt idx="2">
                  <c:v>55824</c:v>
                </c:pt>
                <c:pt idx="3">
                  <c:v>55036</c:v>
                </c:pt>
                <c:pt idx="4">
                  <c:v>56461</c:v>
                </c:pt>
                <c:pt idx="5">
                  <c:v>61572</c:v>
                </c:pt>
                <c:pt idx="6">
                  <c:v>60296</c:v>
                </c:pt>
                <c:pt idx="7">
                  <c:v>63312</c:v>
                </c:pt>
                <c:pt idx="8">
                  <c:v>62385</c:v>
                </c:pt>
                <c:pt idx="9">
                  <c:v>55272</c:v>
                </c:pt>
                <c:pt idx="10">
                  <c:v>66834</c:v>
                </c:pt>
                <c:pt idx="11">
                  <c:v>75929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solidFill>
                      <a:srgbClr val="00B0F0"/>
                    </a:solidFill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0-860D-461F-9CB6-4219D540CAB1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2025年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General</c:formatCode>
                <c:ptCount val="12"/>
                <c:pt idx="0">
                  <c:v>45276</c:v>
                </c:pt>
                <c:pt idx="1">
                  <c:v>31810</c:v>
                </c:pt>
                <c:pt idx="2">
                  <c:v>54022</c:v>
                </c:pt>
                <c:pt idx="3">
                  <c:v>53356</c:v>
                </c:pt>
                <c:pt idx="4">
                  <c:v>50517</c:v>
                </c:pt>
                <c:pt idx="5">
                  <c:v>69283</c:v>
                </c:pt>
                <c:pt idx="6">
                  <c:v>60337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05C-419A-A48E-C51436DE9A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239616"/>
        <c:axId val="2283646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50557</c:v>
                      </c:pt>
                      <c:pt idx="1">
                        <c:v>23643</c:v>
                      </c:pt>
                      <c:pt idx="2">
                        <c:v>49682</c:v>
                      </c:pt>
                      <c:pt idx="3">
                        <c:v>49881</c:v>
                      </c:pt>
                      <c:pt idx="4">
                        <c:v>50608</c:v>
                      </c:pt>
                      <c:pt idx="5">
                        <c:v>47800</c:v>
                      </c:pt>
                      <c:pt idx="6">
                        <c:v>48000</c:v>
                      </c:pt>
                      <c:pt idx="7">
                        <c:v>54700</c:v>
                      </c:pt>
                      <c:pt idx="8">
                        <c:v>50500</c:v>
                      </c:pt>
                      <c:pt idx="9">
                        <c:v>44800</c:v>
                      </c:pt>
                      <c:pt idx="10">
                        <c:v>51300</c:v>
                      </c:pt>
                      <c:pt idx="11">
                        <c:v>81100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7D8-461F-ADE0-CE3147A56A5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52381</c:v>
                      </c:pt>
                      <c:pt idx="1">
                        <c:v>21435</c:v>
                      </c:pt>
                      <c:pt idx="2">
                        <c:v>66036</c:v>
                      </c:pt>
                      <c:pt idx="3">
                        <c:v>57192</c:v>
                      </c:pt>
                      <c:pt idx="4">
                        <c:v>53874</c:v>
                      </c:pt>
                      <c:pt idx="5">
                        <c:v>65302</c:v>
                      </c:pt>
                      <c:pt idx="6">
                        <c:v>47824</c:v>
                      </c:pt>
                      <c:pt idx="7">
                        <c:v>52162</c:v>
                      </c:pt>
                      <c:pt idx="8">
                        <c:v>60568</c:v>
                      </c:pt>
                      <c:pt idx="9">
                        <c:v>52356</c:v>
                      </c:pt>
                      <c:pt idx="10">
                        <c:v>61781</c:v>
                      </c:pt>
                      <c:pt idx="11">
                        <c:v>79236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7D8-461F-ADE0-CE3147A56A5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47393</c:v>
                      </c:pt>
                      <c:pt idx="1">
                        <c:v>5828</c:v>
                      </c:pt>
                      <c:pt idx="2">
                        <c:v>28822</c:v>
                      </c:pt>
                      <c:pt idx="3">
                        <c:v>50459</c:v>
                      </c:pt>
                      <c:pt idx="4">
                        <c:v>58161</c:v>
                      </c:pt>
                      <c:pt idx="5">
                        <c:v>49605</c:v>
                      </c:pt>
                      <c:pt idx="6">
                        <c:v>47758</c:v>
                      </c:pt>
                      <c:pt idx="7">
                        <c:v>56473</c:v>
                      </c:pt>
                      <c:pt idx="8">
                        <c:v>70499</c:v>
                      </c:pt>
                      <c:pt idx="9">
                        <c:v>64440</c:v>
                      </c:pt>
                      <c:pt idx="10">
                        <c:v>69587</c:v>
                      </c:pt>
                      <c:pt idx="11">
                        <c:v>91843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67D8-461F-ADE0-CE3147A56A5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53862</c:v>
                      </c:pt>
                      <c:pt idx="1">
                        <c:v>29242</c:v>
                      </c:pt>
                      <c:pt idx="2">
                        <c:v>61872</c:v>
                      </c:pt>
                      <c:pt idx="3">
                        <c:v>58419</c:v>
                      </c:pt>
                      <c:pt idx="4">
                        <c:v>53626</c:v>
                      </c:pt>
                      <c:pt idx="5">
                        <c:v>63445</c:v>
                      </c:pt>
                      <c:pt idx="6">
                        <c:v>61775</c:v>
                      </c:pt>
                      <c:pt idx="7">
                        <c:v>58069</c:v>
                      </c:pt>
                      <c:pt idx="8">
                        <c:v>56871</c:v>
                      </c:pt>
                      <c:pt idx="9">
                        <c:v>48210</c:v>
                      </c:pt>
                      <c:pt idx="10">
                        <c:v>49201</c:v>
                      </c:pt>
                      <c:pt idx="11">
                        <c:v>66538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67D8-461F-ADE0-CE3147A56A5D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52056</c:v>
                      </c:pt>
                      <c:pt idx="1">
                        <c:v>30604</c:v>
                      </c:pt>
                      <c:pt idx="2">
                        <c:v>51266</c:v>
                      </c:pt>
                      <c:pt idx="3">
                        <c:v>40707</c:v>
                      </c:pt>
                      <c:pt idx="4">
                        <c:v>25609</c:v>
                      </c:pt>
                      <c:pt idx="5">
                        <c:v>52983</c:v>
                      </c:pt>
                      <c:pt idx="6">
                        <c:v>63305</c:v>
                      </c:pt>
                      <c:pt idx="7">
                        <c:v>65840</c:v>
                      </c:pt>
                      <c:pt idx="8">
                        <c:v>64810</c:v>
                      </c:pt>
                      <c:pt idx="9">
                        <c:v>46444</c:v>
                      </c:pt>
                      <c:pt idx="10">
                        <c:v>46227</c:v>
                      </c:pt>
                      <c:pt idx="11">
                        <c:v>68042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9515-4366-B9D5-B22EE22EA329}"/>
                  </c:ext>
                </c:extLst>
              </c15:ser>
            </c15:filteredBarSeries>
          </c:ext>
        </c:extLst>
      </c:barChart>
      <c:catAx>
        <c:axId val="22823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364672"/>
        <c:crosses val="autoZero"/>
        <c:auto val="1"/>
        <c:lblAlgn val="ctr"/>
        <c:lblOffset val="100"/>
        <c:noMultiLvlLbl val="0"/>
      </c:catAx>
      <c:valAx>
        <c:axId val="2283646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23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1234547773307553"/>
          <c:y val="0.13730949044643459"/>
          <c:w val="0.39389563463616423"/>
          <c:h val="8.586005417050614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2025</a:t>
            </a:r>
            <a:r>
              <a:rPr lang="zh-CN" sz="2000" b="1" dirty="0"/>
              <a:t>年</a:t>
            </a:r>
            <a:r>
              <a:rPr lang="en-US" altLang="zh-CN" sz="2000" b="1" dirty="0"/>
              <a:t>6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3656923648087443"/>
          <c:y val="4.21874775755562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宾利</c:v>
                </c:pt>
                <c:pt idx="1">
                  <c:v>MINI</c:v>
                </c:pt>
                <c:pt idx="2">
                  <c:v>丰田</c:v>
                </c:pt>
                <c:pt idx="3">
                  <c:v>沃尔沃</c:v>
                </c:pt>
                <c:pt idx="4">
                  <c:v>保时捷</c:v>
                </c:pt>
                <c:pt idx="5">
                  <c:v>宝马</c:v>
                </c:pt>
                <c:pt idx="6">
                  <c:v>奥迪</c:v>
                </c:pt>
                <c:pt idx="7">
                  <c:v>捷豹路虎</c:v>
                </c:pt>
                <c:pt idx="8">
                  <c:v>奔驰</c:v>
                </c:pt>
                <c:pt idx="9">
                  <c:v>雷克萨斯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20</c:v>
                </c:pt>
                <c:pt idx="1">
                  <c:v>42</c:v>
                </c:pt>
                <c:pt idx="2">
                  <c:v>54</c:v>
                </c:pt>
                <c:pt idx="3">
                  <c:v>132</c:v>
                </c:pt>
                <c:pt idx="4">
                  <c:v>229</c:v>
                </c:pt>
                <c:pt idx="5">
                  <c:v>256</c:v>
                </c:pt>
                <c:pt idx="6">
                  <c:v>283</c:v>
                </c:pt>
                <c:pt idx="7">
                  <c:v>289</c:v>
                </c:pt>
                <c:pt idx="8">
                  <c:v>477</c:v>
                </c:pt>
                <c:pt idx="9">
                  <c:v>521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21-41CC-BDD8-D127E5D527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北京新能源汽车月度销售趋势图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8351</c:v>
                </c:pt>
                <c:pt idx="1">
                  <c:v>13978</c:v>
                </c:pt>
                <c:pt idx="2">
                  <c:v>21556</c:v>
                </c:pt>
                <c:pt idx="3">
                  <c:v>21149</c:v>
                </c:pt>
                <c:pt idx="4">
                  <c:v>19044</c:v>
                </c:pt>
                <c:pt idx="5">
                  <c:v>29323</c:v>
                </c:pt>
                <c:pt idx="6">
                  <c:v>30200</c:v>
                </c:pt>
                <c:pt idx="7">
                  <c:v>28053</c:v>
                </c:pt>
                <c:pt idx="8">
                  <c:v>25315</c:v>
                </c:pt>
                <c:pt idx="9">
                  <c:v>21757</c:v>
                </c:pt>
                <c:pt idx="10">
                  <c:v>24050</c:v>
                </c:pt>
                <c:pt idx="11">
                  <c:v>28445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B1-468D-97AE-97B8F704B00F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19594</c:v>
                </c:pt>
                <c:pt idx="1">
                  <c:v>10377</c:v>
                </c:pt>
                <c:pt idx="2">
                  <c:v>26169</c:v>
                </c:pt>
                <c:pt idx="3">
                  <c:v>26947</c:v>
                </c:pt>
                <c:pt idx="4">
                  <c:v>29656</c:v>
                </c:pt>
                <c:pt idx="5">
                  <c:v>33021</c:v>
                </c:pt>
                <c:pt idx="6">
                  <c:v>33561</c:v>
                </c:pt>
                <c:pt idx="7">
                  <c:v>36237</c:v>
                </c:pt>
                <c:pt idx="8">
                  <c:v>33507</c:v>
                </c:pt>
                <c:pt idx="9">
                  <c:v>29820</c:v>
                </c:pt>
                <c:pt idx="10">
                  <c:v>37080</c:v>
                </c:pt>
                <c:pt idx="11">
                  <c:v>41995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0B-4A87-A1B9-DF89C1EBFBC8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2025年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General</c:formatCode>
                <c:ptCount val="12"/>
                <c:pt idx="0">
                  <c:v>20512</c:v>
                </c:pt>
                <c:pt idx="1">
                  <c:v>17961</c:v>
                </c:pt>
                <c:pt idx="2">
                  <c:v>30027</c:v>
                </c:pt>
                <c:pt idx="3">
                  <c:v>28954</c:v>
                </c:pt>
                <c:pt idx="4">
                  <c:v>29819</c:v>
                </c:pt>
                <c:pt idx="5">
                  <c:v>45544</c:v>
                </c:pt>
                <c:pt idx="6">
                  <c:v>39492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6E-43BC-8C9D-EB33431B4F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15456"/>
        <c:axId val="2305169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1551</c:v>
                      </c:pt>
                      <c:pt idx="1">
                        <c:v>898</c:v>
                      </c:pt>
                      <c:pt idx="2">
                        <c:v>3784</c:v>
                      </c:pt>
                      <c:pt idx="3">
                        <c:v>4017</c:v>
                      </c:pt>
                      <c:pt idx="4">
                        <c:v>4868</c:v>
                      </c:pt>
                      <c:pt idx="5">
                        <c:v>6529</c:v>
                      </c:pt>
                      <c:pt idx="6">
                        <c:v>5495</c:v>
                      </c:pt>
                      <c:pt idx="7">
                        <c:v>6218</c:v>
                      </c:pt>
                      <c:pt idx="8">
                        <c:v>6941</c:v>
                      </c:pt>
                      <c:pt idx="9">
                        <c:v>8083</c:v>
                      </c:pt>
                      <c:pt idx="10">
                        <c:v>10705</c:v>
                      </c:pt>
                      <c:pt idx="11">
                        <c:v>29821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55C-46A1-B010-BB0771E2986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7600</c:v>
                      </c:pt>
                      <c:pt idx="1">
                        <c:v>2830</c:v>
                      </c:pt>
                      <c:pt idx="2">
                        <c:v>15249</c:v>
                      </c:pt>
                      <c:pt idx="3">
                        <c:v>9472</c:v>
                      </c:pt>
                      <c:pt idx="4">
                        <c:v>9506</c:v>
                      </c:pt>
                      <c:pt idx="5">
                        <c:v>16716</c:v>
                      </c:pt>
                      <c:pt idx="6">
                        <c:v>4241</c:v>
                      </c:pt>
                      <c:pt idx="7">
                        <c:v>5132</c:v>
                      </c:pt>
                      <c:pt idx="8">
                        <c:v>5893</c:v>
                      </c:pt>
                      <c:pt idx="9">
                        <c:v>5668</c:v>
                      </c:pt>
                      <c:pt idx="10">
                        <c:v>8166</c:v>
                      </c:pt>
                      <c:pt idx="11">
                        <c:v>11511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555C-46A1-B010-BB0771E2986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5875</c:v>
                      </c:pt>
                      <c:pt idx="1">
                        <c:v>2686</c:v>
                      </c:pt>
                      <c:pt idx="2">
                        <c:v>9887</c:v>
                      </c:pt>
                      <c:pt idx="3">
                        <c:v>9137</c:v>
                      </c:pt>
                      <c:pt idx="4">
                        <c:v>9763</c:v>
                      </c:pt>
                      <c:pt idx="5">
                        <c:v>9196</c:v>
                      </c:pt>
                      <c:pt idx="6">
                        <c:v>8572</c:v>
                      </c:pt>
                      <c:pt idx="7">
                        <c:v>10129</c:v>
                      </c:pt>
                      <c:pt idx="8">
                        <c:v>13468</c:v>
                      </c:pt>
                      <c:pt idx="9">
                        <c:v>15016</c:v>
                      </c:pt>
                      <c:pt idx="10">
                        <c:v>15513</c:v>
                      </c:pt>
                      <c:pt idx="11">
                        <c:v>18172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555C-46A1-B010-BB0771E2986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11928</c:v>
                      </c:pt>
                      <c:pt idx="1">
                        <c:v>5696</c:v>
                      </c:pt>
                      <c:pt idx="2">
                        <c:v>9127</c:v>
                      </c:pt>
                      <c:pt idx="3">
                        <c:v>9790</c:v>
                      </c:pt>
                      <c:pt idx="4">
                        <c:v>11159</c:v>
                      </c:pt>
                      <c:pt idx="5">
                        <c:v>18196</c:v>
                      </c:pt>
                      <c:pt idx="6">
                        <c:v>17423</c:v>
                      </c:pt>
                      <c:pt idx="7">
                        <c:v>17547</c:v>
                      </c:pt>
                      <c:pt idx="8">
                        <c:v>19001</c:v>
                      </c:pt>
                      <c:pt idx="9">
                        <c:v>13534</c:v>
                      </c:pt>
                      <c:pt idx="10">
                        <c:v>14557</c:v>
                      </c:pt>
                      <c:pt idx="11">
                        <c:v>18680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555C-46A1-B010-BB0771E2986D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10990</c:v>
                      </c:pt>
                      <c:pt idx="1">
                        <c:v>7732</c:v>
                      </c:pt>
                      <c:pt idx="2">
                        <c:v>16926</c:v>
                      </c:pt>
                      <c:pt idx="3">
                        <c:v>13339</c:v>
                      </c:pt>
                      <c:pt idx="4">
                        <c:v>10778</c:v>
                      </c:pt>
                      <c:pt idx="5">
                        <c:v>22472</c:v>
                      </c:pt>
                      <c:pt idx="6">
                        <c:v>23283</c:v>
                      </c:pt>
                      <c:pt idx="7">
                        <c:v>22518</c:v>
                      </c:pt>
                      <c:pt idx="8">
                        <c:v>24310</c:v>
                      </c:pt>
                      <c:pt idx="9">
                        <c:v>16579</c:v>
                      </c:pt>
                      <c:pt idx="10">
                        <c:v>19641</c:v>
                      </c:pt>
                      <c:pt idx="11">
                        <c:v>25049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CB05-45B8-8FB6-6E147F0B573B}"/>
                  </c:ext>
                </c:extLst>
              </c15:ser>
            </c15:filteredBarSeries>
          </c:ext>
        </c:extLst>
      </c:barChart>
      <c:catAx>
        <c:axId val="230515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6992"/>
        <c:crosses val="autoZero"/>
        <c:auto val="1"/>
        <c:lblAlgn val="ctr"/>
        <c:lblOffset val="100"/>
        <c:noMultiLvlLbl val="0"/>
      </c:catAx>
      <c:valAx>
        <c:axId val="230516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545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4923070505905035"/>
          <c:y val="0.14960597417582874"/>
          <c:w val="0.33195767731824821"/>
          <c:h val="0.1074606737963996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2025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7</a:t>
            </a:r>
            <a:r>
              <a:rPr lang="zh-CN" altLang="en-US" sz="18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赛力斯</c:v>
                </c:pt>
                <c:pt idx="1">
                  <c:v>吉利</c:v>
                </c:pt>
                <c:pt idx="2">
                  <c:v>零跑</c:v>
                </c:pt>
                <c:pt idx="3">
                  <c:v>蔚来</c:v>
                </c:pt>
                <c:pt idx="4">
                  <c:v>极氪</c:v>
                </c:pt>
                <c:pt idx="5">
                  <c:v>ARCFOX</c:v>
                </c:pt>
                <c:pt idx="6">
                  <c:v>小米</c:v>
                </c:pt>
                <c:pt idx="7">
                  <c:v>小鹏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534</c:v>
                </c:pt>
                <c:pt idx="1">
                  <c:v>665</c:v>
                </c:pt>
                <c:pt idx="2">
                  <c:v>963</c:v>
                </c:pt>
                <c:pt idx="3">
                  <c:v>990</c:v>
                </c:pt>
                <c:pt idx="4">
                  <c:v>1005</c:v>
                </c:pt>
                <c:pt idx="5">
                  <c:v>1487</c:v>
                </c:pt>
                <c:pt idx="6">
                  <c:v>1650</c:v>
                </c:pt>
                <c:pt idx="7">
                  <c:v>1794</c:v>
                </c:pt>
                <c:pt idx="8">
                  <c:v>2457</c:v>
                </c:pt>
                <c:pt idx="9">
                  <c:v>3950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2025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6</a:t>
            </a:r>
            <a:r>
              <a:rPr lang="zh-CN" altLang="en-US" sz="18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8786824207597608"/>
          <c:y val="0.1627655068201905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长安</c:v>
                </c:pt>
                <c:pt idx="1">
                  <c:v>零跑</c:v>
                </c:pt>
                <c:pt idx="2">
                  <c:v>大众</c:v>
                </c:pt>
                <c:pt idx="3">
                  <c:v>小米</c:v>
                </c:pt>
                <c:pt idx="4">
                  <c:v>蔚来</c:v>
                </c:pt>
                <c:pt idx="5">
                  <c:v>极氪</c:v>
                </c:pt>
                <c:pt idx="6">
                  <c:v>ARCFOX</c:v>
                </c:pt>
                <c:pt idx="7">
                  <c:v>小鹏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702</c:v>
                </c:pt>
                <c:pt idx="1">
                  <c:v>724</c:v>
                </c:pt>
                <c:pt idx="2">
                  <c:v>841</c:v>
                </c:pt>
                <c:pt idx="3">
                  <c:v>896</c:v>
                </c:pt>
                <c:pt idx="4">
                  <c:v>1434</c:v>
                </c:pt>
                <c:pt idx="5">
                  <c:v>1536</c:v>
                </c:pt>
                <c:pt idx="6">
                  <c:v>1799</c:v>
                </c:pt>
                <c:pt idx="7">
                  <c:v>2201</c:v>
                </c:pt>
                <c:pt idx="8">
                  <c:v>5634</c:v>
                </c:pt>
                <c:pt idx="9">
                  <c:v>6445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2025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7</a:t>
            </a:r>
            <a:r>
              <a:rPr lang="zh-CN" altLang="en-US" sz="1800" b="1" dirty="0"/>
              <a:t>月北京国产新能源乘用车品牌销售排行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理想</c:v>
                </c:pt>
                <c:pt idx="1">
                  <c:v>零跑</c:v>
                </c:pt>
                <c:pt idx="2">
                  <c:v>魏派</c:v>
                </c:pt>
                <c:pt idx="3">
                  <c:v>ARCFOX</c:v>
                </c:pt>
                <c:pt idx="4">
                  <c:v>小米</c:v>
                </c:pt>
                <c:pt idx="5">
                  <c:v>小鹏</c:v>
                </c:pt>
                <c:pt idx="6">
                  <c:v>赛力斯</c:v>
                </c:pt>
                <c:pt idx="7">
                  <c:v>特斯拉</c:v>
                </c:pt>
                <c:pt idx="8">
                  <c:v>丰田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1035</c:v>
                </c:pt>
                <c:pt idx="1">
                  <c:v>1047</c:v>
                </c:pt>
                <c:pt idx="2">
                  <c:v>1162</c:v>
                </c:pt>
                <c:pt idx="3">
                  <c:v>1487</c:v>
                </c:pt>
                <c:pt idx="4">
                  <c:v>1650</c:v>
                </c:pt>
                <c:pt idx="5">
                  <c:v>1794</c:v>
                </c:pt>
                <c:pt idx="6">
                  <c:v>2100</c:v>
                </c:pt>
                <c:pt idx="7">
                  <c:v>2457</c:v>
                </c:pt>
                <c:pt idx="8">
                  <c:v>2835</c:v>
                </c:pt>
                <c:pt idx="9">
                  <c:v>6965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2025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6</a:t>
            </a:r>
            <a:r>
              <a:rPr lang="zh-CN" altLang="en-US" sz="1800" b="1" dirty="0"/>
              <a:t>月北京国产新能源乘用车品牌销售排行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1126593442563329"/>
          <c:y val="0.16461341392385989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魏派</c:v>
                </c:pt>
                <c:pt idx="1">
                  <c:v>问界</c:v>
                </c:pt>
                <c:pt idx="2">
                  <c:v>理想</c:v>
                </c:pt>
                <c:pt idx="3">
                  <c:v>蔚来</c:v>
                </c:pt>
                <c:pt idx="4">
                  <c:v>极氪</c:v>
                </c:pt>
                <c:pt idx="5">
                  <c:v>ARCFOX</c:v>
                </c:pt>
                <c:pt idx="6">
                  <c:v>小鹏</c:v>
                </c:pt>
                <c:pt idx="7">
                  <c:v>丰田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998</c:v>
                </c:pt>
                <c:pt idx="1">
                  <c:v>1147</c:v>
                </c:pt>
                <c:pt idx="2">
                  <c:v>1150</c:v>
                </c:pt>
                <c:pt idx="3">
                  <c:v>1434</c:v>
                </c:pt>
                <c:pt idx="4">
                  <c:v>1536</c:v>
                </c:pt>
                <c:pt idx="5">
                  <c:v>1799</c:v>
                </c:pt>
                <c:pt idx="6">
                  <c:v>2201</c:v>
                </c:pt>
                <c:pt idx="7">
                  <c:v>2744</c:v>
                </c:pt>
                <c:pt idx="8">
                  <c:v>5634</c:v>
                </c:pt>
                <c:pt idx="9">
                  <c:v>9734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北京二手车月度销售趋势图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8.6994841422219943E-2"/>
          <c:y val="0.16044068491572491"/>
          <c:w val="0.892830658539294"/>
          <c:h val="0.73503225440606657"/>
        </c:manualLayout>
      </c:layout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34230</c:v>
                </c:pt>
                <c:pt idx="1">
                  <c:v>57381</c:v>
                </c:pt>
                <c:pt idx="2">
                  <c:v>69286</c:v>
                </c:pt>
                <c:pt idx="3">
                  <c:v>61028</c:v>
                </c:pt>
                <c:pt idx="4">
                  <c:v>58202</c:v>
                </c:pt>
                <c:pt idx="5">
                  <c:v>59298</c:v>
                </c:pt>
                <c:pt idx="6">
                  <c:v>62220</c:v>
                </c:pt>
                <c:pt idx="7">
                  <c:v>59717</c:v>
                </c:pt>
                <c:pt idx="8">
                  <c:v>55435</c:v>
                </c:pt>
                <c:pt idx="9">
                  <c:v>53330</c:v>
                </c:pt>
                <c:pt idx="10">
                  <c:v>55400</c:v>
                </c:pt>
                <c:pt idx="11">
                  <c:v>50583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75-4641-B9EB-EE44E3B1334A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60055</c:v>
                </c:pt>
                <c:pt idx="1">
                  <c:v>23781</c:v>
                </c:pt>
                <c:pt idx="2">
                  <c:v>62539</c:v>
                </c:pt>
                <c:pt idx="3">
                  <c:v>63595</c:v>
                </c:pt>
                <c:pt idx="4">
                  <c:v>58596</c:v>
                </c:pt>
                <c:pt idx="5">
                  <c:v>56426</c:v>
                </c:pt>
                <c:pt idx="6">
                  <c:v>60690</c:v>
                </c:pt>
                <c:pt idx="7">
                  <c:v>55436</c:v>
                </c:pt>
                <c:pt idx="8">
                  <c:v>55893</c:v>
                </c:pt>
                <c:pt idx="9">
                  <c:v>52436</c:v>
                </c:pt>
                <c:pt idx="10">
                  <c:v>55157</c:v>
                </c:pt>
                <c:pt idx="11">
                  <c:v>58441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7E-44C2-A459-2E521129087F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2025年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General</c:formatCode>
                <c:ptCount val="12"/>
                <c:pt idx="0">
                  <c:v>42576</c:v>
                </c:pt>
                <c:pt idx="1">
                  <c:v>40131</c:v>
                </c:pt>
                <c:pt idx="2">
                  <c:v>65228</c:v>
                </c:pt>
                <c:pt idx="3">
                  <c:v>58966</c:v>
                </c:pt>
                <c:pt idx="4">
                  <c:v>53305</c:v>
                </c:pt>
                <c:pt idx="5">
                  <c:v>63196</c:v>
                </c:pt>
                <c:pt idx="6">
                  <c:v>61083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EC-4D77-B313-3C27E66979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961536"/>
        <c:axId val="2309630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68700</c:v>
                      </c:pt>
                      <c:pt idx="1">
                        <c:v>35400</c:v>
                      </c:pt>
                      <c:pt idx="2">
                        <c:v>55400</c:v>
                      </c:pt>
                      <c:pt idx="3">
                        <c:v>70200</c:v>
                      </c:pt>
                      <c:pt idx="4">
                        <c:v>59600</c:v>
                      </c:pt>
                      <c:pt idx="5">
                        <c:v>52800</c:v>
                      </c:pt>
                      <c:pt idx="6">
                        <c:v>57300</c:v>
                      </c:pt>
                      <c:pt idx="7">
                        <c:v>58800</c:v>
                      </c:pt>
                      <c:pt idx="8">
                        <c:v>61400</c:v>
                      </c:pt>
                      <c:pt idx="9">
                        <c:v>56500</c:v>
                      </c:pt>
                      <c:pt idx="10">
                        <c:v>61700</c:v>
                      </c:pt>
                      <c:pt idx="11">
                        <c:v>67100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FFC-4458-BFD6-6F5E02942FA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68100</c:v>
                      </c:pt>
                      <c:pt idx="1">
                        <c:v>27700</c:v>
                      </c:pt>
                      <c:pt idx="2">
                        <c:v>63300</c:v>
                      </c:pt>
                      <c:pt idx="3">
                        <c:v>70500</c:v>
                      </c:pt>
                      <c:pt idx="4">
                        <c:v>59100</c:v>
                      </c:pt>
                      <c:pt idx="5">
                        <c:v>67100</c:v>
                      </c:pt>
                      <c:pt idx="6">
                        <c:v>64700</c:v>
                      </c:pt>
                      <c:pt idx="7">
                        <c:v>58400</c:v>
                      </c:pt>
                      <c:pt idx="8">
                        <c:v>72300</c:v>
                      </c:pt>
                      <c:pt idx="9">
                        <c:v>59200</c:v>
                      </c:pt>
                      <c:pt idx="10">
                        <c:v>72100</c:v>
                      </c:pt>
                      <c:pt idx="11">
                        <c:v>77400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FFC-4458-BFD6-6F5E02942FA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rgbClr val="92D05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35679</c:v>
                      </c:pt>
                      <c:pt idx="1">
                        <c:v>0</c:v>
                      </c:pt>
                      <c:pt idx="2">
                        <c:v>1749</c:v>
                      </c:pt>
                      <c:pt idx="3">
                        <c:v>36235</c:v>
                      </c:pt>
                      <c:pt idx="4">
                        <c:v>60529</c:v>
                      </c:pt>
                      <c:pt idx="5">
                        <c:v>53768</c:v>
                      </c:pt>
                      <c:pt idx="6">
                        <c:v>56138</c:v>
                      </c:pt>
                      <c:pt idx="7">
                        <c:v>70222</c:v>
                      </c:pt>
                      <c:pt idx="8">
                        <c:v>80605</c:v>
                      </c:pt>
                      <c:pt idx="9">
                        <c:v>73939</c:v>
                      </c:pt>
                      <c:pt idx="10">
                        <c:v>85824</c:v>
                      </c:pt>
                      <c:pt idx="11">
                        <c:v>100500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4FFC-4458-BFD6-6F5E02942FA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rgbClr val="FFC00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46121</c:v>
                      </c:pt>
                      <c:pt idx="1">
                        <c:v>26325</c:v>
                      </c:pt>
                      <c:pt idx="2">
                        <c:v>71769</c:v>
                      </c:pt>
                      <c:pt idx="3">
                        <c:v>67053</c:v>
                      </c:pt>
                      <c:pt idx="4">
                        <c:v>56468</c:v>
                      </c:pt>
                      <c:pt idx="5">
                        <c:v>66148</c:v>
                      </c:pt>
                      <c:pt idx="6">
                        <c:v>68508</c:v>
                      </c:pt>
                      <c:pt idx="7">
                        <c:v>66170</c:v>
                      </c:pt>
                      <c:pt idx="8">
                        <c:v>59548</c:v>
                      </c:pt>
                      <c:pt idx="9">
                        <c:v>48663</c:v>
                      </c:pt>
                      <c:pt idx="10">
                        <c:v>54683</c:v>
                      </c:pt>
                      <c:pt idx="11">
                        <c:v>63233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FFC-4458-BFD6-6F5E02942FAD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rgbClr val="00B0F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48118</c:v>
                      </c:pt>
                      <c:pt idx="1">
                        <c:v>32393</c:v>
                      </c:pt>
                      <c:pt idx="2">
                        <c:v>62659</c:v>
                      </c:pt>
                      <c:pt idx="3">
                        <c:v>51721</c:v>
                      </c:pt>
                      <c:pt idx="4">
                        <c:v>17364</c:v>
                      </c:pt>
                      <c:pt idx="5">
                        <c:v>52189</c:v>
                      </c:pt>
                      <c:pt idx="6">
                        <c:v>63572</c:v>
                      </c:pt>
                      <c:pt idx="7">
                        <c:v>65935</c:v>
                      </c:pt>
                      <c:pt idx="8">
                        <c:v>67079</c:v>
                      </c:pt>
                      <c:pt idx="9">
                        <c:v>45343</c:v>
                      </c:pt>
                      <c:pt idx="10">
                        <c:v>38774</c:v>
                      </c:pt>
                      <c:pt idx="11">
                        <c:v>39719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950-4175-867F-BCFB3A31E272}"/>
                  </c:ext>
                </c:extLst>
              </c15:ser>
            </c15:filteredBarSeries>
          </c:ext>
        </c:extLst>
      </c:barChart>
      <c:catAx>
        <c:axId val="23096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3072"/>
        <c:crosses val="autoZero"/>
        <c:auto val="1"/>
        <c:lblAlgn val="ctr"/>
        <c:lblOffset val="100"/>
        <c:noMultiLvlLbl val="0"/>
      </c:catAx>
      <c:valAx>
        <c:axId val="2309630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15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北京二手车外迁率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2023年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val>
            <c:numRef>
              <c:f>Sheet1!$B$3:$M$3</c:f>
              <c:numCache>
                <c:formatCode>0.00%</c:formatCode>
                <c:ptCount val="12"/>
                <c:pt idx="0">
                  <c:v>0.41410000000000002</c:v>
                </c:pt>
                <c:pt idx="1">
                  <c:v>0.37759999999999999</c:v>
                </c:pt>
                <c:pt idx="2">
                  <c:v>0.37119999999999997</c:v>
                </c:pt>
                <c:pt idx="3">
                  <c:v>0.41039999999999999</c:v>
                </c:pt>
                <c:pt idx="4">
                  <c:v>0.42170000000000002</c:v>
                </c:pt>
                <c:pt idx="5">
                  <c:v>0.41439999999999999</c:v>
                </c:pt>
                <c:pt idx="6">
                  <c:v>0.40310000000000001</c:v>
                </c:pt>
                <c:pt idx="7">
                  <c:v>0.41799999999999998</c:v>
                </c:pt>
                <c:pt idx="8">
                  <c:v>0.38579999999999998</c:v>
                </c:pt>
                <c:pt idx="9">
                  <c:v>0.39710000000000001</c:v>
                </c:pt>
                <c:pt idx="10">
                  <c:v>0.39589999999999997</c:v>
                </c:pt>
                <c:pt idx="11">
                  <c:v>0.41620000000000001</c:v>
                </c:pt>
              </c:numCache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0-71AB-44BF-8AC4-323C495991A3}"/>
            </c:ext>
          </c:extLst>
        </c:ser>
        <c:ser>
          <c:idx val="1"/>
          <c:order val="1"/>
          <c:tx>
            <c:strRef>
              <c:f>Sheet1!$A$4</c:f>
              <c:strCache>
                <c:ptCount val="1"/>
                <c:pt idx="0">
                  <c:v>2024年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chemeClr val="accent2"/>
                </a:solidFill>
              </a:ln>
              <a:effectLst/>
            </c:spPr>
          </c:marker>
          <c:val>
            <c:numRef>
              <c:f>Sheet1!$B$4:$M$4</c:f>
              <c:numCache>
                <c:formatCode>0.00%</c:formatCode>
                <c:ptCount val="12"/>
                <c:pt idx="0">
                  <c:v>0.41160000000000002</c:v>
                </c:pt>
                <c:pt idx="1">
                  <c:v>0.38159999999999999</c:v>
                </c:pt>
                <c:pt idx="2">
                  <c:v>0.36270000000000002</c:v>
                </c:pt>
                <c:pt idx="3">
                  <c:v>0.35849999999999999</c:v>
                </c:pt>
                <c:pt idx="4">
                  <c:v>0.36530000000000001</c:v>
                </c:pt>
                <c:pt idx="5">
                  <c:v>0.36170000000000002</c:v>
                </c:pt>
                <c:pt idx="6">
                  <c:v>0.37430000000000002</c:v>
                </c:pt>
                <c:pt idx="7">
                  <c:v>0.37009999999999998</c:v>
                </c:pt>
                <c:pt idx="8">
                  <c:v>0.38490000000000002</c:v>
                </c:pt>
                <c:pt idx="9">
                  <c:v>0.37230000000000002</c:v>
                </c:pt>
                <c:pt idx="10" formatCode="0%">
                  <c:v>0.39</c:v>
                </c:pt>
                <c:pt idx="11">
                  <c:v>0.42059999999999997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1AB-44BF-8AC4-323C495991A3}"/>
            </c:ext>
          </c:extLst>
        </c:ser>
        <c:ser>
          <c:idx val="2"/>
          <c:order val="2"/>
          <c:tx>
            <c:strRef>
              <c:f>Sheet1!$A$5</c:f>
              <c:strCache>
                <c:ptCount val="1"/>
                <c:pt idx="0">
                  <c:v>2025年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plus"/>
            <c:size val="8"/>
            <c:spPr>
              <a:solidFill>
                <a:srgbClr val="FF0000"/>
              </a:solidFill>
              <a:ln w="9525">
                <a:solidFill>
                  <a:srgbClr val="00B050">
                    <a:alpha val="96000"/>
                  </a:srgbClr>
                </a:solidFill>
              </a:ln>
              <a:effectLst/>
            </c:spPr>
          </c:marker>
          <c:val>
            <c:numRef>
              <c:f>Sheet1!$B$5:$M$5</c:f>
              <c:numCache>
                <c:formatCode>0.00%</c:formatCode>
                <c:ptCount val="12"/>
                <c:pt idx="0">
                  <c:v>0.37240000000000001</c:v>
                </c:pt>
                <c:pt idx="1">
                  <c:v>0.36299999999999999</c:v>
                </c:pt>
                <c:pt idx="2">
                  <c:v>0.34939999999999999</c:v>
                </c:pt>
                <c:pt idx="3">
                  <c:v>0.3594</c:v>
                </c:pt>
                <c:pt idx="4">
                  <c:v>0.35199999999999998</c:v>
                </c:pt>
                <c:pt idx="5">
                  <c:v>0.34379999999999999</c:v>
                </c:pt>
                <c:pt idx="6">
                  <c:v>0.35859999999999997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A27-4551-81FF-339DD9B960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8104080"/>
        <c:axId val="472338896"/>
        <c:extLst/>
      </c:lineChart>
      <c:catAx>
        <c:axId val="618104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2338896"/>
        <c:crosses val="autoZero"/>
        <c:auto val="1"/>
        <c:lblAlgn val="ctr"/>
        <c:lblOffset val="100"/>
        <c:noMultiLvlLbl val="0"/>
      </c:catAx>
      <c:valAx>
        <c:axId val="472338896"/>
        <c:scaling>
          <c:orientation val="minMax"/>
          <c:min val="0.3000000000000000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1810408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北京新车月度销量同比增长趋势图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801724137931035"/>
          <c:y val="0.17910631079885778"/>
          <c:w val="0.88089901477832511"/>
          <c:h val="0.58884194408762514"/>
        </c:manualLayout>
      </c:layout>
      <c:lineChart>
        <c:grouping val="standard"/>
        <c:varyColors val="0"/>
        <c:ser>
          <c:idx val="6"/>
          <c:order val="6"/>
          <c:tx>
            <c:strRef>
              <c:f>Sheet1!$A$8</c:f>
              <c:strCache>
                <c:ptCount val="1"/>
                <c:pt idx="0">
                  <c:v>2023年</c:v>
                </c:pt>
              </c:strCache>
            </c:strRef>
          </c:tx>
          <c:spPr>
            <a:ln w="31750" cap="rnd">
              <a:solidFill>
                <a:schemeClr val="accent2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0.00%</c:formatCode>
                <c:ptCount val="12"/>
                <c:pt idx="0">
                  <c:v>-0.46879999999999999</c:v>
                </c:pt>
                <c:pt idx="1">
                  <c:v>0.28620000000000001</c:v>
                </c:pt>
                <c:pt idx="2">
                  <c:v>6.7799999999999999E-2</c:v>
                </c:pt>
                <c:pt idx="3">
                  <c:v>0.44419999999999998</c:v>
                </c:pt>
                <c:pt idx="4">
                  <c:v>0.94820000000000004</c:v>
                </c:pt>
                <c:pt idx="5">
                  <c:v>0.33579999999999999</c:v>
                </c:pt>
                <c:pt idx="6">
                  <c:v>8.8400000000000006E-2</c:v>
                </c:pt>
                <c:pt idx="7">
                  <c:v>-5.4399999999999997E-2</c:v>
                </c:pt>
                <c:pt idx="8">
                  <c:v>2.0500000000000001E-2</c:v>
                </c:pt>
                <c:pt idx="9">
                  <c:v>0.11600000000000001</c:v>
                </c:pt>
                <c:pt idx="10">
                  <c:v>0.2424</c:v>
                </c:pt>
                <c:pt idx="11">
                  <c:v>0.1071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3C3-4EEE-A5CA-1065F222C2EB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2024年</c:v>
                </c:pt>
              </c:strCache>
            </c:strRef>
          </c:tx>
          <c:spPr>
            <a:ln w="3175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FFC000"/>
              </a:solidFill>
              <a:ln>
                <a:noFill/>
              </a:ln>
              <a:effectLst/>
            </c:spPr>
          </c:marker>
          <c:dPt>
            <c:idx val="0"/>
            <c:marker>
              <c:symbol val="circle"/>
              <c:size val="17"/>
              <c:spPr>
                <a:solidFill>
                  <a:srgbClr val="FFC000"/>
                </a:solidFill>
                <a:ln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04FE-4561-9C2F-461C19F20166}"/>
              </c:ext>
            </c:extLst>
          </c:dPt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0.00%</c:formatCode>
                <c:ptCount val="12"/>
                <c:pt idx="0">
                  <c:v>1.1795</c:v>
                </c:pt>
                <c:pt idx="1">
                  <c:v>-0.33579999999999999</c:v>
                </c:pt>
                <c:pt idx="2">
                  <c:v>1.9800000000000002E-2</c:v>
                </c:pt>
                <c:pt idx="3">
                  <c:v>-6.3799999999999996E-2</c:v>
                </c:pt>
                <c:pt idx="4">
                  <c:v>0.13170000000000001</c:v>
                </c:pt>
                <c:pt idx="5">
                  <c:v>-0.13</c:v>
                </c:pt>
                <c:pt idx="6">
                  <c:v>-0.1249</c:v>
                </c:pt>
                <c:pt idx="7">
                  <c:v>1.6899999999999998E-2</c:v>
                </c:pt>
                <c:pt idx="8">
                  <c:v>-5.6800000000000003E-2</c:v>
                </c:pt>
                <c:pt idx="9">
                  <c:v>6.6299999999999998E-2</c:v>
                </c:pt>
                <c:pt idx="10">
                  <c:v>0.16370000000000001</c:v>
                </c:pt>
                <c:pt idx="11">
                  <c:v>8.0000000000000002E-3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4FE-4561-9C2F-461C19F20166}"/>
            </c:ext>
          </c:extLst>
        </c:ser>
        <c:ser>
          <c:idx val="8"/>
          <c:order val="8"/>
          <c:tx>
            <c:strRef>
              <c:f>Sheet1!$A$10</c:f>
              <c:strCache>
                <c:ptCount val="1"/>
                <c:pt idx="0">
                  <c:v>2025年</c:v>
                </c:pt>
              </c:strCache>
            </c:strRef>
          </c:tx>
          <c:spPr>
            <a:ln w="317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FF0000"/>
              </a:solidFill>
              <a:ln>
                <a:noFill/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Sheet1!$B$10:$M$10</c:f>
              <c:numCache>
                <c:formatCode>0.00%</c:formatCode>
                <c:ptCount val="12"/>
                <c:pt idx="0">
                  <c:v>-0.24879999999999999</c:v>
                </c:pt>
                <c:pt idx="1">
                  <c:v>0.2167</c:v>
                </c:pt>
                <c:pt idx="2">
                  <c:v>-3.2300000000000002E-2</c:v>
                </c:pt>
                <c:pt idx="3">
                  <c:v>-3.0499999999999999E-2</c:v>
                </c:pt>
                <c:pt idx="4">
                  <c:v>-0.1053</c:v>
                </c:pt>
                <c:pt idx="5">
                  <c:v>0.12520000000000001</c:v>
                </c:pt>
                <c:pt idx="6">
                  <c:v>6.9999999999999999E-4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C5B-45C1-B561-44315A9DEF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9012608"/>
        <c:axId val="22906918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1.52E-2</c:v>
                      </c:pt>
                      <c:pt idx="1">
                        <c:v>-0.34510000000000002</c:v>
                      </c:pt>
                      <c:pt idx="2">
                        <c:v>-0.21510000000000001</c:v>
                      </c:pt>
                      <c:pt idx="3">
                        <c:v>-5.1700000000000003E-2</c:v>
                      </c:pt>
                      <c:pt idx="4">
                        <c:v>-5.7599999999999998E-2</c:v>
                      </c:pt>
                      <c:pt idx="5">
                        <c:v>-0.10115</c:v>
                      </c:pt>
                      <c:pt idx="6">
                        <c:v>-0.11600000000000001</c:v>
                      </c:pt>
                      <c:pt idx="7">
                        <c:v>-1.7999999999999999E-2</c:v>
                      </c:pt>
                      <c:pt idx="8">
                        <c:v>-8.1799999999999998E-2</c:v>
                      </c:pt>
                      <c:pt idx="9">
                        <c:v>3.4599999999999999E-2</c:v>
                      </c:pt>
                      <c:pt idx="10">
                        <c:v>-0.14929999999999999</c:v>
                      </c:pt>
                      <c:pt idx="11">
                        <c:v>0.114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77B9-49E4-9F96-C609E5D562D3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317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4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3.61E-2</c:v>
                      </c:pt>
                      <c:pt idx="1">
                        <c:v>-9.3399999999999997E-2</c:v>
                      </c:pt>
                      <c:pt idx="2">
                        <c:v>0.32919999999999999</c:v>
                      </c:pt>
                      <c:pt idx="3">
                        <c:v>0.14660000000000001</c:v>
                      </c:pt>
                      <c:pt idx="4">
                        <c:v>6.4500000000000002E-2</c:v>
                      </c:pt>
                      <c:pt idx="5">
                        <c:v>0.36620000000000003</c:v>
                      </c:pt>
                      <c:pt idx="6">
                        <c:v>-3.7000000000000002E-3</c:v>
                      </c:pt>
                      <c:pt idx="7">
                        <c:v>-4.6399999999999997E-2</c:v>
                      </c:pt>
                      <c:pt idx="8">
                        <c:v>0.19939999999999999</c:v>
                      </c:pt>
                      <c:pt idx="9">
                        <c:v>0.16869999999999999</c:v>
                      </c:pt>
                      <c:pt idx="10">
                        <c:v>0.20430000000000001</c:v>
                      </c:pt>
                      <c:pt idx="11">
                        <c:v>-2.3E-2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77B9-49E4-9F96-C609E5D562D3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-9.5200000000000007E-2</c:v>
                      </c:pt>
                      <c:pt idx="1">
                        <c:v>-0.72809999999999997</c:v>
                      </c:pt>
                      <c:pt idx="2">
                        <c:v>-0.5635</c:v>
                      </c:pt>
                      <c:pt idx="3">
                        <c:v>-0.1177</c:v>
                      </c:pt>
                      <c:pt idx="4">
                        <c:v>7.9600000000000004E-2</c:v>
                      </c:pt>
                      <c:pt idx="5">
                        <c:v>-0.2404</c:v>
                      </c:pt>
                      <c:pt idx="6">
                        <c:v>-1.4E-3</c:v>
                      </c:pt>
                      <c:pt idx="7">
                        <c:v>8.2600000000000007E-2</c:v>
                      </c:pt>
                      <c:pt idx="8">
                        <c:v>0.16400000000000001</c:v>
                      </c:pt>
                      <c:pt idx="9">
                        <c:v>0.23080000000000001</c:v>
                      </c:pt>
                      <c:pt idx="10">
                        <c:v>0.1263</c:v>
                      </c:pt>
                      <c:pt idx="11">
                        <c:v>0.15909999999999999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7B9-49E4-9F96-C609E5D562D3}"/>
                  </c:ext>
                </c:extLst>
              </c15:ser>
            </c15:filteredLineSeries>
            <c15:filteredLine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>
                        <a:lumMod val="60000"/>
                      </a:schemeClr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4.0175000000000001</c:v>
                      </c:pt>
                      <c:pt idx="2">
                        <c:v>1.1467000000000001</c:v>
                      </c:pt>
                      <c:pt idx="3">
                        <c:v>0.1578</c:v>
                      </c:pt>
                      <c:pt idx="4">
                        <c:v>-7.8E-2</c:v>
                      </c:pt>
                      <c:pt idx="5">
                        <c:v>0.27900000000000003</c:v>
                      </c:pt>
                      <c:pt idx="6">
                        <c:v>0.29349999999999998</c:v>
                      </c:pt>
                      <c:pt idx="7">
                        <c:v>2.8299999999999999E-2</c:v>
                      </c:pt>
                      <c:pt idx="8">
                        <c:v>-0.1933</c:v>
                      </c:pt>
                      <c:pt idx="9">
                        <c:v>-0.25190000000000001</c:v>
                      </c:pt>
                      <c:pt idx="10">
                        <c:v>-0.29299999999999998</c:v>
                      </c:pt>
                      <c:pt idx="11">
                        <c:v>-0.27550000000000002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77B9-49E4-9F96-C609E5D562D3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2021年累计</c:v>
                      </c:pt>
                    </c:strCache>
                  </c:strRef>
                </c:tx>
                <c:spPr>
                  <a:ln w="31750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0.5615</c:v>
                      </c:pt>
                      <c:pt idx="2">
                        <c:v>0.7671</c:v>
                      </c:pt>
                      <c:pt idx="3">
                        <c:v>0.53500000000000003</c:v>
                      </c:pt>
                      <c:pt idx="4">
                        <c:v>0.34799999999999998</c:v>
                      </c:pt>
                      <c:pt idx="5">
                        <c:v>0.33379999999999999</c:v>
                      </c:pt>
                      <c:pt idx="6">
                        <c:v>0.3271</c:v>
                      </c:pt>
                      <c:pt idx="7">
                        <c:v>0.27810000000000001</c:v>
                      </c:pt>
                      <c:pt idx="8">
                        <c:v>0.19800000000000001</c:v>
                      </c:pt>
                      <c:pt idx="9">
                        <c:v>0.1376</c:v>
                      </c:pt>
                      <c:pt idx="10">
                        <c:v>8.3000000000000004E-2</c:v>
                      </c:pt>
                      <c:pt idx="11">
                        <c:v>3.1600000000000003E-2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77B9-49E4-9F96-C609E5D562D3}"/>
                  </c:ext>
                </c:extLst>
              </c15:ser>
            </c15:filteredLineSeries>
            <c15:filteredLine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Sheet1!$A$7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>
                        <a:lumMod val="60000"/>
                      </a:schemeClr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Sheet1!$B$7:$M$7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-3.3500000000000002E-2</c:v>
                      </c:pt>
                      <c:pt idx="1">
                        <c:v>4.4600000000000001E-2</c:v>
                      </c:pt>
                      <c:pt idx="2">
                        <c:v>-0.1714</c:v>
                      </c:pt>
                      <c:pt idx="3">
                        <c:v>-0.30320000000000003</c:v>
                      </c:pt>
                      <c:pt idx="4">
                        <c:v>-0.52249999999999996</c:v>
                      </c:pt>
                      <c:pt idx="5">
                        <c:v>-0.16489999999999999</c:v>
                      </c:pt>
                      <c:pt idx="6">
                        <c:v>2.4799999999999999E-2</c:v>
                      </c:pt>
                      <c:pt idx="7">
                        <c:v>0.1338</c:v>
                      </c:pt>
                      <c:pt idx="8">
                        <c:v>0.1396</c:v>
                      </c:pt>
                      <c:pt idx="9">
                        <c:v>-3.6600000000000001E-2</c:v>
                      </c:pt>
                      <c:pt idx="10">
                        <c:v>-6.0400000000000002E-2</c:v>
                      </c:pt>
                      <c:pt idx="11">
                        <c:v>2.2599999999999999E-2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CA63-42E9-96A1-DF9CB0890105}"/>
                  </c:ext>
                </c:extLst>
              </c15:ser>
            </c15:filteredLineSeries>
          </c:ext>
        </c:extLst>
      </c:lineChart>
      <c:catAx>
        <c:axId val="229012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69184"/>
        <c:crosses val="autoZero"/>
        <c:auto val="1"/>
        <c:lblAlgn val="ctr"/>
        <c:lblOffset val="100"/>
        <c:noMultiLvlLbl val="0"/>
      </c:catAx>
      <c:valAx>
        <c:axId val="229069184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1260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dk1">
                <a:lumMod val="35000"/>
                <a:lumOff val="6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7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吉利</c:v>
                </c:pt>
                <c:pt idx="1">
                  <c:v>红旗</c:v>
                </c:pt>
                <c:pt idx="2">
                  <c:v>宝马</c:v>
                </c:pt>
                <c:pt idx="3">
                  <c:v>小米</c:v>
                </c:pt>
                <c:pt idx="4">
                  <c:v>小鹏</c:v>
                </c:pt>
                <c:pt idx="5">
                  <c:v>赛力斯</c:v>
                </c:pt>
                <c:pt idx="6">
                  <c:v>特斯拉</c:v>
                </c:pt>
                <c:pt idx="7">
                  <c:v>丰田</c:v>
                </c:pt>
                <c:pt idx="8">
                  <c:v>大众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1529</c:v>
                </c:pt>
                <c:pt idx="1">
                  <c:v>1548</c:v>
                </c:pt>
                <c:pt idx="2">
                  <c:v>1635</c:v>
                </c:pt>
                <c:pt idx="3">
                  <c:v>1650</c:v>
                </c:pt>
                <c:pt idx="4">
                  <c:v>1794</c:v>
                </c:pt>
                <c:pt idx="5">
                  <c:v>2100</c:v>
                </c:pt>
                <c:pt idx="6">
                  <c:v>2457</c:v>
                </c:pt>
                <c:pt idx="7">
                  <c:v>3535</c:v>
                </c:pt>
                <c:pt idx="8">
                  <c:v>4007</c:v>
                </c:pt>
                <c:pt idx="9">
                  <c:v>6965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F-4091-AAF5-A5836EA724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6</a:t>
            </a:r>
            <a:r>
              <a:rPr lang="zh-CN" altLang="en-US" dirty="0"/>
              <a:t>月北京国产乘用车品牌销售排行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红旗</c:v>
                </c:pt>
                <c:pt idx="1">
                  <c:v>宝马</c:v>
                </c:pt>
                <c:pt idx="2">
                  <c:v>ARCFOX</c:v>
                </c:pt>
                <c:pt idx="3">
                  <c:v>奔驰</c:v>
                </c:pt>
                <c:pt idx="4">
                  <c:v>奥迪</c:v>
                </c:pt>
                <c:pt idx="5">
                  <c:v>小鹏</c:v>
                </c:pt>
                <c:pt idx="6">
                  <c:v>丰田</c:v>
                </c:pt>
                <c:pt idx="7">
                  <c:v>大众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1560</c:v>
                </c:pt>
                <c:pt idx="1">
                  <c:v>1648</c:v>
                </c:pt>
                <c:pt idx="2">
                  <c:v>1799</c:v>
                </c:pt>
                <c:pt idx="3">
                  <c:v>1824</c:v>
                </c:pt>
                <c:pt idx="4">
                  <c:v>1917</c:v>
                </c:pt>
                <c:pt idx="5">
                  <c:v>2201</c:v>
                </c:pt>
                <c:pt idx="6">
                  <c:v>3690</c:v>
                </c:pt>
                <c:pt idx="7">
                  <c:v>5541</c:v>
                </c:pt>
                <c:pt idx="8">
                  <c:v>5634</c:v>
                </c:pt>
                <c:pt idx="9">
                  <c:v>9734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  <c:max val="1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6</a:t>
            </a:r>
            <a:r>
              <a:rPr lang="zh-CN" altLang="en-US" dirty="0"/>
              <a:t>月北京国产传统乘用车品牌销售排行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吉利</c:v>
                </c:pt>
                <c:pt idx="1">
                  <c:v>日产</c:v>
                </c:pt>
                <c:pt idx="2">
                  <c:v>别克</c:v>
                </c:pt>
                <c:pt idx="3">
                  <c:v>丰田</c:v>
                </c:pt>
                <c:pt idx="4">
                  <c:v>红旗</c:v>
                </c:pt>
                <c:pt idx="5">
                  <c:v>本田</c:v>
                </c:pt>
                <c:pt idx="6">
                  <c:v>宝马</c:v>
                </c:pt>
                <c:pt idx="7">
                  <c:v>奔驰</c:v>
                </c:pt>
                <c:pt idx="8">
                  <c:v>奥迪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612</c:v>
                </c:pt>
                <c:pt idx="1">
                  <c:v>703</c:v>
                </c:pt>
                <c:pt idx="2">
                  <c:v>819</c:v>
                </c:pt>
                <c:pt idx="3">
                  <c:v>946</c:v>
                </c:pt>
                <c:pt idx="4">
                  <c:v>958</c:v>
                </c:pt>
                <c:pt idx="5">
                  <c:v>988</c:v>
                </c:pt>
                <c:pt idx="6">
                  <c:v>1288</c:v>
                </c:pt>
                <c:pt idx="7">
                  <c:v>1609</c:v>
                </c:pt>
                <c:pt idx="8">
                  <c:v>1764</c:v>
                </c:pt>
                <c:pt idx="9">
                  <c:v>4700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7</a:t>
            </a:r>
            <a:r>
              <a:rPr lang="zh-CN" altLang="en-US" dirty="0"/>
              <a:t>月北京国产传统乘用车品牌销售排行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69838796299935"/>
          <c:y val="0.21340553126189937"/>
          <c:w val="0.79388881285437918"/>
          <c:h val="0.6410392463565024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日产</c:v>
                </c:pt>
                <c:pt idx="1">
                  <c:v>本田</c:v>
                </c:pt>
                <c:pt idx="2">
                  <c:v>丰田</c:v>
                </c:pt>
                <c:pt idx="3">
                  <c:v>别克</c:v>
                </c:pt>
                <c:pt idx="4">
                  <c:v>吉利</c:v>
                </c:pt>
                <c:pt idx="5">
                  <c:v>红旗</c:v>
                </c:pt>
                <c:pt idx="6">
                  <c:v>奔驰</c:v>
                </c:pt>
                <c:pt idx="7">
                  <c:v>奥迪</c:v>
                </c:pt>
                <c:pt idx="8">
                  <c:v>宝马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547</c:v>
                </c:pt>
                <c:pt idx="1">
                  <c:v>672</c:v>
                </c:pt>
                <c:pt idx="2">
                  <c:v>700</c:v>
                </c:pt>
                <c:pt idx="3">
                  <c:v>781</c:v>
                </c:pt>
                <c:pt idx="4">
                  <c:v>847</c:v>
                </c:pt>
                <c:pt idx="5">
                  <c:v>892</c:v>
                </c:pt>
                <c:pt idx="6">
                  <c:v>974</c:v>
                </c:pt>
                <c:pt idx="7">
                  <c:v>1373</c:v>
                </c:pt>
                <c:pt idx="8">
                  <c:v>1419</c:v>
                </c:pt>
                <c:pt idx="9">
                  <c:v>3554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4A-4085-8E9A-206DAC693B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  <c:max val="5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  <c:majorUnit val="10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北京进口车月度销量趋势图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29922018235576"/>
          <c:y val="0.18370493162038995"/>
          <c:w val="0.85602969867149137"/>
          <c:h val="0.60955445584781776"/>
        </c:manualLayout>
      </c:layout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2925</c:v>
                </c:pt>
                <c:pt idx="1">
                  <c:v>3462</c:v>
                </c:pt>
                <c:pt idx="2">
                  <c:v>4275</c:v>
                </c:pt>
                <c:pt idx="3">
                  <c:v>3889</c:v>
                </c:pt>
                <c:pt idx="4">
                  <c:v>3377</c:v>
                </c:pt>
                <c:pt idx="5">
                  <c:v>3568</c:v>
                </c:pt>
                <c:pt idx="6">
                  <c:v>3677</c:v>
                </c:pt>
                <c:pt idx="7">
                  <c:v>3370</c:v>
                </c:pt>
                <c:pt idx="8">
                  <c:v>3992</c:v>
                </c:pt>
                <c:pt idx="9">
                  <c:v>3306</c:v>
                </c:pt>
                <c:pt idx="10">
                  <c:v>4186</c:v>
                </c:pt>
                <c:pt idx="11">
                  <c:v>4922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10-4831-80F6-585F7B81CE3A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4133</c:v>
                </c:pt>
                <c:pt idx="1">
                  <c:v>1691</c:v>
                </c:pt>
                <c:pt idx="2">
                  <c:v>3574</c:v>
                </c:pt>
                <c:pt idx="3">
                  <c:v>2877</c:v>
                </c:pt>
                <c:pt idx="4">
                  <c:v>3122</c:v>
                </c:pt>
                <c:pt idx="5">
                  <c:v>3080</c:v>
                </c:pt>
                <c:pt idx="6">
                  <c:v>2976</c:v>
                </c:pt>
                <c:pt idx="7">
                  <c:v>2856</c:v>
                </c:pt>
                <c:pt idx="8">
                  <c:v>2897</c:v>
                </c:pt>
                <c:pt idx="9">
                  <c:v>2428</c:v>
                </c:pt>
                <c:pt idx="10">
                  <c:v>3035</c:v>
                </c:pt>
                <c:pt idx="11">
                  <c:v>3182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91-49C0-8023-0AAFCE1299B7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2025年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General</c:formatCode>
                <c:ptCount val="12"/>
                <c:pt idx="0">
                  <c:v>2584</c:v>
                </c:pt>
                <c:pt idx="1">
                  <c:v>1642</c:v>
                </c:pt>
                <c:pt idx="2">
                  <c:v>2796</c:v>
                </c:pt>
                <c:pt idx="3">
                  <c:v>2491</c:v>
                </c:pt>
                <c:pt idx="4">
                  <c:v>2518</c:v>
                </c:pt>
                <c:pt idx="5">
                  <c:v>2446</c:v>
                </c:pt>
                <c:pt idx="6">
                  <c:v>2457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B2-4919-A177-69F99ED1F4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097664"/>
        <c:axId val="2300992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8800</c:v>
                      </c:pt>
                      <c:pt idx="1">
                        <c:v>3600</c:v>
                      </c:pt>
                      <c:pt idx="2">
                        <c:v>6500</c:v>
                      </c:pt>
                      <c:pt idx="3">
                        <c:v>5500</c:v>
                      </c:pt>
                      <c:pt idx="4">
                        <c:v>5200</c:v>
                      </c:pt>
                      <c:pt idx="5">
                        <c:v>5700</c:v>
                      </c:pt>
                      <c:pt idx="6">
                        <c:v>5900</c:v>
                      </c:pt>
                      <c:pt idx="7">
                        <c:v>7000</c:v>
                      </c:pt>
                      <c:pt idx="8">
                        <c:v>6600</c:v>
                      </c:pt>
                      <c:pt idx="9">
                        <c:v>5300</c:v>
                      </c:pt>
                      <c:pt idx="10">
                        <c:v>6100</c:v>
                      </c:pt>
                      <c:pt idx="11">
                        <c:v>6900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F75-4EE8-B86A-57CBA0B241A2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6529</c:v>
                      </c:pt>
                      <c:pt idx="1">
                        <c:v>2545</c:v>
                      </c:pt>
                      <c:pt idx="2">
                        <c:v>7263</c:v>
                      </c:pt>
                      <c:pt idx="3">
                        <c:v>5985</c:v>
                      </c:pt>
                      <c:pt idx="4">
                        <c:v>6271</c:v>
                      </c:pt>
                      <c:pt idx="5">
                        <c:v>7956</c:v>
                      </c:pt>
                      <c:pt idx="6">
                        <c:v>6311</c:v>
                      </c:pt>
                      <c:pt idx="7">
                        <c:v>6531</c:v>
                      </c:pt>
                      <c:pt idx="8">
                        <c:v>7745</c:v>
                      </c:pt>
                      <c:pt idx="9">
                        <c:v>5146</c:v>
                      </c:pt>
                      <c:pt idx="10">
                        <c:v>7351</c:v>
                      </c:pt>
                      <c:pt idx="11">
                        <c:v>9133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0F75-4EE8-B86A-57CBA0B241A2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5291</c:v>
                      </c:pt>
                      <c:pt idx="1">
                        <c:v>534</c:v>
                      </c:pt>
                      <c:pt idx="2">
                        <c:v>2646</c:v>
                      </c:pt>
                      <c:pt idx="3">
                        <c:v>4920</c:v>
                      </c:pt>
                      <c:pt idx="4">
                        <c:v>5225</c:v>
                      </c:pt>
                      <c:pt idx="5">
                        <c:v>4877</c:v>
                      </c:pt>
                      <c:pt idx="6">
                        <c:v>4523</c:v>
                      </c:pt>
                      <c:pt idx="7">
                        <c:v>4853</c:v>
                      </c:pt>
                      <c:pt idx="8">
                        <c:v>6362</c:v>
                      </c:pt>
                      <c:pt idx="9">
                        <c:v>5099</c:v>
                      </c:pt>
                      <c:pt idx="10">
                        <c:v>5935</c:v>
                      </c:pt>
                      <c:pt idx="11">
                        <c:v>7747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0F75-4EE8-B86A-57CBA0B241A2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5036</c:v>
                      </c:pt>
                      <c:pt idx="1">
                        <c:v>3138</c:v>
                      </c:pt>
                      <c:pt idx="2">
                        <c:v>5538</c:v>
                      </c:pt>
                      <c:pt idx="3">
                        <c:v>5246</c:v>
                      </c:pt>
                      <c:pt idx="4">
                        <c:v>4951</c:v>
                      </c:pt>
                      <c:pt idx="5">
                        <c:v>5853</c:v>
                      </c:pt>
                      <c:pt idx="6">
                        <c:v>5970</c:v>
                      </c:pt>
                      <c:pt idx="7">
                        <c:v>5211</c:v>
                      </c:pt>
                      <c:pt idx="8">
                        <c:v>4878</c:v>
                      </c:pt>
                      <c:pt idx="9">
                        <c:v>3761</c:v>
                      </c:pt>
                      <c:pt idx="10">
                        <c:v>3767</c:v>
                      </c:pt>
                      <c:pt idx="11">
                        <c:v>4911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0F75-4EE8-B86A-57CBA0B241A2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4414</c:v>
                      </c:pt>
                      <c:pt idx="1">
                        <c:v>2521</c:v>
                      </c:pt>
                      <c:pt idx="2">
                        <c:v>4045</c:v>
                      </c:pt>
                      <c:pt idx="3">
                        <c:v>3763</c:v>
                      </c:pt>
                      <c:pt idx="4">
                        <c:v>1652</c:v>
                      </c:pt>
                      <c:pt idx="5">
                        <c:v>3350</c:v>
                      </c:pt>
                      <c:pt idx="6">
                        <c:v>4279</c:v>
                      </c:pt>
                      <c:pt idx="7">
                        <c:v>4380</c:v>
                      </c:pt>
                      <c:pt idx="8">
                        <c:v>4194</c:v>
                      </c:pt>
                      <c:pt idx="9">
                        <c:v>3212</c:v>
                      </c:pt>
                      <c:pt idx="10">
                        <c:v>2762</c:v>
                      </c:pt>
                      <c:pt idx="11">
                        <c:v>2802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D36A-42E6-B98F-9E116902DB41}"/>
                  </c:ext>
                </c:extLst>
              </c15:ser>
            </c15:filteredBarSeries>
          </c:ext>
        </c:extLst>
      </c:barChart>
      <c:catAx>
        <c:axId val="23009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9200"/>
        <c:crosses val="autoZero"/>
        <c:auto val="1"/>
        <c:lblAlgn val="ctr"/>
        <c:lblOffset val="100"/>
        <c:noMultiLvlLbl val="0"/>
      </c:catAx>
      <c:valAx>
        <c:axId val="2300992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15919997118105"/>
          <c:y val="0.13691263824220115"/>
          <c:w val="0.31450573293273743"/>
          <c:h val="4.87517387197648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销售进口车北京市场占有率</a:t>
            </a:r>
            <a:endParaRPr lang="en-US" altLang="zh-CN" sz="2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Sheet1!$A$38:$A$56</c:f>
              <c:strCache>
                <c:ptCount val="19"/>
                <c:pt idx="0">
                  <c:v>2024年1月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2025年1月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Sheet1!$B$38:$B$56</c:f>
              <c:numCache>
                <c:formatCode>0.00%</c:formatCode>
                <c:ptCount val="19"/>
                <c:pt idx="0">
                  <c:v>6.8599999999999994E-2</c:v>
                </c:pt>
                <c:pt idx="1">
                  <c:v>6.4699999999999994E-2</c:v>
                </c:pt>
                <c:pt idx="2">
                  <c:v>6.4000000000000001E-2</c:v>
                </c:pt>
                <c:pt idx="3">
                  <c:v>5.2299999999999999E-2</c:v>
                </c:pt>
                <c:pt idx="4">
                  <c:v>5.5300000000000002E-2</c:v>
                </c:pt>
                <c:pt idx="5">
                  <c:v>0.05</c:v>
                </c:pt>
                <c:pt idx="6">
                  <c:v>4.9399999999999999E-2</c:v>
                </c:pt>
                <c:pt idx="7">
                  <c:v>4.5100000000000001E-2</c:v>
                </c:pt>
                <c:pt idx="8">
                  <c:v>4.6399999999999997E-2</c:v>
                </c:pt>
                <c:pt idx="9">
                  <c:v>4.3900000000000002E-2</c:v>
                </c:pt>
                <c:pt idx="10">
                  <c:v>4.5400000000000003E-2</c:v>
                </c:pt>
                <c:pt idx="11">
                  <c:v>4.19E-2</c:v>
                </c:pt>
                <c:pt idx="12">
                  <c:v>5.7099999999999998E-2</c:v>
                </c:pt>
                <c:pt idx="13">
                  <c:v>5.16E-2</c:v>
                </c:pt>
                <c:pt idx="14">
                  <c:v>5.1799999999999999E-2</c:v>
                </c:pt>
                <c:pt idx="15">
                  <c:v>4.6699999999999998E-2</c:v>
                </c:pt>
                <c:pt idx="16">
                  <c:v>4.9799999999999997E-2</c:v>
                </c:pt>
                <c:pt idx="17">
                  <c:v>3.5299999999999998E-2</c:v>
                </c:pt>
                <c:pt idx="18">
                  <c:v>4.07E-2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27-4DEE-BA2C-CF5B339E8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1403879455"/>
        <c:axId val="1403877791"/>
      </c:lineChart>
      <c:catAx>
        <c:axId val="1403879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7791"/>
        <c:crosses val="autoZero"/>
        <c:auto val="1"/>
        <c:lblAlgn val="ctr"/>
        <c:lblOffset val="100"/>
        <c:noMultiLvlLbl val="0"/>
      </c:catAx>
      <c:valAx>
        <c:axId val="1403877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9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2025</a:t>
            </a:r>
            <a:r>
              <a:rPr lang="zh-CN" sz="2000" b="1" dirty="0"/>
              <a:t>年</a:t>
            </a:r>
            <a:r>
              <a:rPr lang="en-US" altLang="zh-CN" sz="2000" b="1" dirty="0"/>
              <a:t>7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1185121894373294"/>
          <c:y val="4.73950741057388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1075978222842659"/>
          <c:y val="0.23077464023503894"/>
          <c:w val="0.72697392589752441"/>
          <c:h val="0.690681682586740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本田</c:v>
                </c:pt>
                <c:pt idx="1">
                  <c:v>MINI</c:v>
                </c:pt>
                <c:pt idx="2">
                  <c:v>丰田</c:v>
                </c:pt>
                <c:pt idx="3">
                  <c:v>沃尔沃</c:v>
                </c:pt>
                <c:pt idx="4">
                  <c:v>保时捷</c:v>
                </c:pt>
                <c:pt idx="5">
                  <c:v>奥迪</c:v>
                </c:pt>
                <c:pt idx="6">
                  <c:v>宝马</c:v>
                </c:pt>
                <c:pt idx="7">
                  <c:v>路虎</c:v>
                </c:pt>
                <c:pt idx="8">
                  <c:v>奔驰</c:v>
                </c:pt>
                <c:pt idx="9">
                  <c:v>雷克萨斯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20</c:v>
                </c:pt>
                <c:pt idx="1">
                  <c:v>44</c:v>
                </c:pt>
                <c:pt idx="2">
                  <c:v>79</c:v>
                </c:pt>
                <c:pt idx="3">
                  <c:v>101</c:v>
                </c:pt>
                <c:pt idx="4">
                  <c:v>226</c:v>
                </c:pt>
                <c:pt idx="5">
                  <c:v>231</c:v>
                </c:pt>
                <c:pt idx="6">
                  <c:v>244</c:v>
                </c:pt>
                <c:pt idx="7">
                  <c:v>316</c:v>
                </c:pt>
                <c:pt idx="8">
                  <c:v>486</c:v>
                </c:pt>
                <c:pt idx="9">
                  <c:v>547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7D-4E07-8C0E-575FFF5C28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E69A474-9C4A-439C-A6F5-E9BE9F1BBA9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2025/9/8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F57D167-9BB5-2048-9DDA-7DF8E5D94DC9}" type="slidenum">
              <a:rPr 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51213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F56DDB4-5354-4248-8F88-47D23400AF9F}" type="datetime1">
              <a:rPr lang="zh-CN" altLang="en-US" smtClean="0"/>
              <a:t>2025/9/8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noProof="0" dirty="0"/>
              <a:t>单击此处编辑母版文本样式</a:t>
            </a:r>
          </a:p>
          <a:p>
            <a:pPr lvl="1" rtl="0"/>
            <a:r>
              <a:rPr lang="zh-cn" noProof="0" dirty="0"/>
              <a:t>第二级</a:t>
            </a:r>
          </a:p>
          <a:p>
            <a:pPr lvl="2" rtl="0"/>
            <a:r>
              <a:rPr lang="zh-cn" noProof="0" dirty="0"/>
              <a:t>第三级</a:t>
            </a:r>
          </a:p>
          <a:p>
            <a:pPr lvl="3" rtl="0"/>
            <a:r>
              <a:rPr lang="zh-cn" noProof="0" dirty="0"/>
              <a:t>第四级</a:t>
            </a:r>
          </a:p>
          <a:p>
            <a:pPr lvl="4" rtl="0"/>
            <a:r>
              <a:rPr lang="zh-cn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B303FA8-A3F3-7640-B13D-36C73B3E55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7856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0F2921-3A0F-4EA1-B6B6-C59461D690B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6DFF1C-FCB9-4D7E-A416-5F3285BFC0E4}" type="datetime1">
              <a:rPr lang="zh-CN" altLang="en-US" smtClean="0"/>
              <a:t>2025/9/8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6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2025/9/8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4645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2025/9/8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55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2025/9/8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3324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2025/9/8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6917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C97CD2-1657-4C12-85BA-8695C8081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135FCE6-D3D0-6BD6-340D-430642C626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6E30F09-3BA8-3731-708F-DD58F54A98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>
            <a:extLst>
              <a:ext uri="{FF2B5EF4-FFF2-40B4-BE49-F238E27FC236}">
                <a16:creationId xmlns:a16="http://schemas.microsoft.com/office/drawing/2014/main" id="{A95F19B2-915E-DB23-9E44-3CE6894D44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623C723-0375-30C2-E15F-A418193CE8A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2025/9/8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7264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2025/9/8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951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2025/9/8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94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2025/9/8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2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2025/9/8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2025/9/8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418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2025/9/8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177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2025/9/8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51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2025/9/8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9022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2025/9/8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04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>
            <a:extLst>
              <a:ext uri="{FF2B5EF4-FFF2-40B4-BE49-F238E27FC236}">
                <a16:creationId xmlns:a16="http://schemas.microsoft.com/office/drawing/2014/main" id="{4CC33A90-B87E-634E-AF2A-F4C3C8923FED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长方形 12">
            <a:extLst>
              <a:ext uri="{FF2B5EF4-FFF2-40B4-BE49-F238E27FC236}">
                <a16:creationId xmlns:a16="http://schemas.microsoft.com/office/drawing/2014/main" id="{41147E0E-4AE4-D149-A315-F2528623D5EA}"/>
              </a:ext>
            </a:extLst>
          </p:cNvPr>
          <p:cNvSpPr/>
          <p:nvPr userDrawn="1"/>
        </p:nvSpPr>
        <p:spPr>
          <a:xfrm>
            <a:off x="763425" y="2818150"/>
            <a:ext cx="6207001" cy="257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E3ED0903-C4AC-F843-878E-D66CB7BFB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430" y="3277472"/>
            <a:ext cx="5651293" cy="1086304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 algn="l">
              <a:defRPr sz="8800" b="1" i="0" spc="150" baseline="0">
                <a:solidFill>
                  <a:schemeClr val="accent3">
                    <a:lumMod val="9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noProof="0"/>
              <a:t>标题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C8F278E7-697F-D34E-BB55-5D254AF87F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3125" y="0"/>
            <a:ext cx="6268875" cy="6858000"/>
          </a:xfrm>
          <a:custGeom>
            <a:avLst/>
            <a:gdLst>
              <a:gd name="connsiteX0" fmla="*/ 0 w 6268875"/>
              <a:gd name="connsiteY0" fmla="*/ 0 h 6858000"/>
              <a:gd name="connsiteX1" fmla="*/ 6268875 w 6268875"/>
              <a:gd name="connsiteY1" fmla="*/ 0 h 6858000"/>
              <a:gd name="connsiteX2" fmla="*/ 6268875 w 6268875"/>
              <a:gd name="connsiteY2" fmla="*/ 6858000 h 6858000"/>
              <a:gd name="connsiteX3" fmla="*/ 0 w 6268875"/>
              <a:gd name="connsiteY3" fmla="*/ 6858000 h 6858000"/>
              <a:gd name="connsiteX4" fmla="*/ 0 w 6268875"/>
              <a:gd name="connsiteY4" fmla="*/ 5389964 h 6858000"/>
              <a:gd name="connsiteX5" fmla="*/ 1047301 w 6268875"/>
              <a:gd name="connsiteY5" fmla="*/ 5389964 h 6858000"/>
              <a:gd name="connsiteX6" fmla="*/ 1047301 w 6268875"/>
              <a:gd name="connsiteY6" fmla="*/ 2814404 h 6858000"/>
              <a:gd name="connsiteX7" fmla="*/ 0 w 6268875"/>
              <a:gd name="connsiteY7" fmla="*/ 281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8875" h="6858000">
                <a:moveTo>
                  <a:pt x="0" y="0"/>
                </a:moveTo>
                <a:lnTo>
                  <a:pt x="6268875" y="0"/>
                </a:lnTo>
                <a:lnTo>
                  <a:pt x="6268875" y="6858000"/>
                </a:lnTo>
                <a:lnTo>
                  <a:pt x="0" y="6858000"/>
                </a:lnTo>
                <a:lnTo>
                  <a:pt x="0" y="5389964"/>
                </a:lnTo>
                <a:lnTo>
                  <a:pt x="1047301" y="5389964"/>
                </a:lnTo>
                <a:lnTo>
                  <a:pt x="1047301" y="2814404"/>
                </a:lnTo>
                <a:lnTo>
                  <a:pt x="0" y="2814404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>
            <a:noAutofit/>
          </a:bodyPr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D2629F-DD57-45EB-A64D-AF459A802B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30" y="4450080"/>
            <a:ext cx="5651294" cy="60710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 cap="all" spc="600" baseline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noProof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89011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长方形 4">
            <a:extLst>
              <a:ext uri="{FF2B5EF4-FFF2-40B4-BE49-F238E27FC236}">
                <a16:creationId xmlns:a16="http://schemas.microsoft.com/office/drawing/2014/main" id="{F9B59AC0-ACCA-0548-A037-BC61068B8FE2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B3AAAAF7-05B9-4CD1-AB96-49BDA5C8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247" y="6356350"/>
            <a:ext cx="7514153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663163FE-7A47-48F5-985E-52E1FC39A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1711" y="6356349"/>
            <a:ext cx="53214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FDE5BD82-54F0-40F0-8673-34432C04A3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5"/>
            <a:ext cx="10904865" cy="4706938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072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项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长方形 5">
            <a:extLst>
              <a:ext uri="{FF2B5EF4-FFF2-40B4-BE49-F238E27FC236}">
                <a16:creationId xmlns:a16="http://schemas.microsoft.com/office/drawing/2014/main" id="{987C56A2-F952-8343-A875-78793BA51A34}"/>
              </a:ext>
            </a:extLst>
          </p:cNvPr>
          <p:cNvSpPr/>
          <p:nvPr userDrawn="1"/>
        </p:nvSpPr>
        <p:spPr>
          <a:xfrm>
            <a:off x="0" y="5871694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长方形 6">
            <a:extLst>
              <a:ext uri="{FF2B5EF4-FFF2-40B4-BE49-F238E27FC236}">
                <a16:creationId xmlns:a16="http://schemas.microsoft.com/office/drawing/2014/main" id="{81BB3689-72F8-2345-BF30-38C81BDD487E}"/>
              </a:ext>
            </a:extLst>
          </p:cNvPr>
          <p:cNvSpPr/>
          <p:nvPr userDrawn="1"/>
        </p:nvSpPr>
        <p:spPr>
          <a:xfrm>
            <a:off x="4921026" y="0"/>
            <a:ext cx="718969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3659" y="6356350"/>
            <a:ext cx="449094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117" y="681037"/>
            <a:ext cx="4791637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id="{CB2BF900-EE78-604F-A9A8-83394228A6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571500"/>
            <a:ext cx="5553075" cy="5715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ABA8C-1BE3-46E4-80B3-44A791B60E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42925" y="6356350"/>
            <a:ext cx="731520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B2692E44-7FE3-4F90-97B5-E996A2DCEA8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761117" y="1265238"/>
            <a:ext cx="4791637" cy="49117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7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长方形 15">
            <a:extLst>
              <a:ext uri="{FF2B5EF4-FFF2-40B4-BE49-F238E27FC236}">
                <a16:creationId xmlns:a16="http://schemas.microsoft.com/office/drawing/2014/main" id="{F2F96941-79C9-A34B-8AB5-C167A4D72D51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62F811A9-08B1-C746-B30D-69D7B4A6C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54F0B191-C947-1640-8AD2-EEEAA1ED57C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01205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cxnSp>
        <p:nvCxnSpPr>
          <p:cNvPr id="14" name="直接连接符​​(S) 13">
            <a:extLst>
              <a:ext uri="{FF2B5EF4-FFF2-40B4-BE49-F238E27FC236}">
                <a16:creationId xmlns:a16="http://schemas.microsoft.com/office/drawing/2014/main" id="{E8B92D52-6B55-2C4B-95E4-CE89611E590B}"/>
              </a:ext>
            </a:extLst>
          </p:cNvPr>
          <p:cNvCxnSpPr>
            <a:cxnSpLocks/>
          </p:cNvCxnSpPr>
          <p:nvPr userDrawn="1"/>
        </p:nvCxnSpPr>
        <p:spPr>
          <a:xfrm>
            <a:off x="6167716" y="1613647"/>
            <a:ext cx="0" cy="4904068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2E17E1D-5E9C-4782-A550-1FA7C17029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9AE8FA97-2778-4811-810F-CA386FE3C23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1205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640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字幕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14A22209-F6F4-814A-9719-87CDCD23C55F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817374-D7A2-2F4D-91C6-E24955F0018B}"/>
              </a:ext>
            </a:extLst>
          </p:cNvPr>
          <p:cNvSpPr/>
          <p:nvPr userDrawn="1"/>
        </p:nvSpPr>
        <p:spPr>
          <a:xfrm>
            <a:off x="5951621" y="1803214"/>
            <a:ext cx="6240379" cy="325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F7E77FB-0806-4C98-8186-4A8C4DDBA0D7}" type="datetime1">
              <a:rPr lang="zh-CN" altLang="en-US" smtClean="0"/>
              <a:t>2025/9/8</a:t>
            </a:fld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545" y="2028031"/>
            <a:ext cx="5058209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图片占位符 10">
            <a:extLst>
              <a:ext uri="{FF2B5EF4-FFF2-40B4-BE49-F238E27FC236}">
                <a16:creationId xmlns:a16="http://schemas.microsoft.com/office/drawing/2014/main" id="{AD5E91DA-7D30-8C45-9BE7-5F82AA824B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0"/>
            <a:ext cx="5408696" cy="6858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B3A0EA-D5DD-4E60-90A9-6338842407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94463" y="2611438"/>
            <a:ext cx="5058209" cy="216535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500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79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9EAC25-66D1-1245-97FD-3B584013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noProof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069B3-0468-584A-914E-91C8C91C7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noProof="0"/>
              <a:t>单击此处编辑母版文本样式</a:t>
            </a:r>
          </a:p>
          <a:p>
            <a:pPr lvl="1" rtl="0"/>
            <a:r>
              <a:rPr lang="zh-cn" noProof="0"/>
              <a:t>第二级</a:t>
            </a:r>
          </a:p>
          <a:p>
            <a:pPr lvl="2" rtl="0"/>
            <a:r>
              <a:rPr lang="zh-cn" noProof="0"/>
              <a:t>第三级</a:t>
            </a:r>
          </a:p>
          <a:p>
            <a:pPr lvl="3" rtl="0"/>
            <a:r>
              <a:rPr lang="zh-cn" noProof="0"/>
              <a:t>第四级</a:t>
            </a:r>
          </a:p>
          <a:p>
            <a:pPr lvl="4" rtl="0"/>
            <a:r>
              <a:rPr lang="zh-cn" noProof="0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A988C-554B-E64F-A698-DE3EF9CA0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8157E6-BBF7-AB4A-B5DD-B39A65C1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4706" y="6356350"/>
            <a:ext cx="4490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  <p:sldLayoutId id="2147483661" r:id="rId3"/>
    <p:sldLayoutId id="2147483690" r:id="rId4"/>
    <p:sldLayoutId id="2147483692" r:id="rId5"/>
    <p:sldLayoutId id="2147483655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3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5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802AA36A-8685-4D91-92E4-CBC45883B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sz="4400" dirty="0"/>
              <a:t>北京汽车市场分析</a:t>
            </a:r>
            <a:endParaRPr lang="zh-cn" sz="4400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F1EEC5C-B452-49AC-85CC-33670A64C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7</a:t>
            </a:r>
            <a:r>
              <a:rPr lang="zh-CN" altLang="en-US" dirty="0"/>
              <a:t>月</a:t>
            </a:r>
            <a:endParaRPr lang="zh-cn" dirty="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DFB3CE4-E079-4F26-A818-949C733279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96" b="25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2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2968919"/>
              </p:ext>
            </p:extLst>
          </p:nvPr>
        </p:nvGraphicFramePr>
        <p:xfrm>
          <a:off x="139192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9415286"/>
              </p:ext>
            </p:extLst>
          </p:nvPr>
        </p:nvGraphicFramePr>
        <p:xfrm>
          <a:off x="632968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10525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8056149"/>
              </p:ext>
            </p:extLst>
          </p:nvPr>
        </p:nvGraphicFramePr>
        <p:xfrm>
          <a:off x="1543203" y="146414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8449128"/>
              </p:ext>
            </p:extLst>
          </p:nvPr>
        </p:nvGraphicFramePr>
        <p:xfrm>
          <a:off x="6400800" y="145398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70698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893595"/>
            <a:ext cx="4172504" cy="3154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en-US" sz="24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二手车交易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6.11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辆次，环比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3.34%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0.65%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1-7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北京市二手车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38.45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0.31%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1.05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92F90B4-70E5-4FC8-88B5-3D7CC9BF59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7207345"/>
              </p:ext>
            </p:extLst>
          </p:nvPr>
        </p:nvGraphicFramePr>
        <p:xfrm>
          <a:off x="328473" y="2095130"/>
          <a:ext cx="6924583" cy="389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048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863600" y="5368746"/>
            <a:ext cx="10464800" cy="419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北京二手车交易外迁率为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.86%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，外迁率环比上升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.48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1.83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A111BA-5912-E0C6-8FED-F87797C2D9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5736127"/>
              </p:ext>
            </p:extLst>
          </p:nvPr>
        </p:nvGraphicFramePr>
        <p:xfrm>
          <a:off x="639413" y="1473201"/>
          <a:ext cx="10577227" cy="3732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99406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1DDB5-EBCE-5198-DDD7-9EB2E004F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B26DAA-EF12-8529-2F85-05D80A389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253" y="235995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F317C4E-E1D3-710B-FA19-522ED1C679A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5254" y="1270535"/>
            <a:ext cx="11168598" cy="5275645"/>
          </a:xfrm>
        </p:spPr>
        <p:txBody>
          <a:bodyPr rtlCol="0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l"/>
            </a:pP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随着六月北京汽车消费市场的快速爆发，前期积攒的汽车消费硬需求得到快速释放，进入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月随着消费需求的前期释放，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月的汽车消费需求有所放缓。全月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北京新车交易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6.03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月相比下降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12.91%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，但与去年同期相比仍略增了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0.07%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北京汽车消费市场的整体表现同全国市场表现来看仍相差甚远，环比增幅低于全国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23.61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个百分点，同比增幅低于全国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14.63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个百分点。北京的汽车市场表现在限购后一直处于相对封闭的状态，与全国汽车市场的走势始终有所分隔。虽然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月份北京汽车销售有所恢复，但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月新车销售并没能延续旺销状态，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月北京累计交易新车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36.46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万辆，同比去年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37.56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仍下降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2.93%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低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14.93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点。与全国汽车消费同比快速增长的势头相差甚远。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l"/>
            </a:pP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带动北京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月新车销量暴增的是新能源汽车销量，影响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月新车整体销量下滑的主要原因仍是是新能源汽车销量的下滑，随着指标发放后的第一波新能源汽车消费需求的释放，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月新能源汽车销售需求明显放缓，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3.95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，环比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13.29%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少销售新能源汽车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6052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辆，而纯电动汽车同比少销售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6195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辆。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月新能源汽车虽环比销量有所下降，但仍保持了同比增长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17.67%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的快速增长的势头，市场占有率也继续稳定在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65%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以上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从新能源汽车销售品牌排行来看，受纯电动汽车销量下降影响，原有以纯电车型为主的品牌销量排行有所下降，而以混动车型为主的品牌因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月混动车型销量基本没有下降，销量排行有所提高。</a:t>
            </a:r>
            <a:endParaRPr lang="zh-CN" altLang="zh-CN" sz="16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l"/>
            </a:pP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l"/>
            </a:pPr>
            <a:endParaRPr lang="zh-CN" altLang="zh-CN" sz="16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l"/>
            </a:pP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l"/>
            </a:pP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l"/>
            </a:pPr>
            <a:endParaRPr lang="en-US" altLang="zh-CN" sz="18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BB328C1-2F32-5439-EB90-226A017002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sp>
        <p:nvSpPr>
          <p:cNvPr id="5" name="标题 10">
            <a:extLst>
              <a:ext uri="{FF2B5EF4-FFF2-40B4-BE49-F238E27FC236}">
                <a16:creationId xmlns:a16="http://schemas.microsoft.com/office/drawing/2014/main" id="{AB036DD4-D25C-3F11-F98F-AB6A0FBFD274}"/>
              </a:ext>
            </a:extLst>
          </p:cNvPr>
          <p:cNvSpPr txBox="1">
            <a:spLocks/>
          </p:cNvSpPr>
          <p:nvPr/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defRPr>
            </a:lvl1pPr>
          </a:lstStyle>
          <a:p>
            <a:r>
              <a:rPr lang="en-US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20882390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253" y="235995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4"/>
            <a:ext cx="10904865" cy="4904535"/>
          </a:xfrm>
        </p:spPr>
        <p:txBody>
          <a:bodyPr rtlCol="0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l"/>
            </a:pP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与新车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月销量环比大幅下降相比，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月份北京二手车市场相对稳定，但市场整体表现依然平淡冷清。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月份北京二手车成交过户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6.11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辆次，环比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3.34%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略增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0.65%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本月二手车外迁率虽略有增长，恢复到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35.86%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，但与去年同期相比外迁率仍下降了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1.57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个百分点，外迁销量同比下降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3.57%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月北京二手车平均交易价格与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月相比提升了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335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元，但与去年同期相比单车价格仍下降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5400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元。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1-7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北京市二手车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成交过户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38.45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与去年同期基本持平，但市场方对购买力和经济收入的信心仍普遍不足，进一步加剧了市场的低迷态势，许多二手车经销商面临库存积压和资金周转的压力。</a:t>
            </a:r>
            <a:endParaRPr lang="zh-CN" altLang="zh-CN" sz="14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2600"/>
              </a:lnSpc>
            </a:pP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随着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新能源汽车购车指标带动的消费需求快速释放，北京整体汽车销售数量近期将会呈现下降趋势，在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两个月新能源汽车消费需求快速释放后，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月北京的新车销量会进一步下降。特别是北京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月份将迎来一系列重大的国务活动，北京将实施严格的安保措施，相关措施会影响部分外地客户进京购车，特别是二手车的销售和部分豪华车、改装车的销售。同时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月作为传统销售淡季，虽受北京新能源汽车指标发放影响，销售趋势与全国趋势有所不同，但受以上因素影响，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月北京的新旧车销售环比都将呈下降趋势，同比新车销量将有所下降，新能源车销售增长幅度将有所放缓，二手车销售将保持持平或略降。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altLang="zh-CN" sz="18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l"/>
            </a:pPr>
            <a:endParaRPr lang="en-US" altLang="zh-CN" sz="18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sp>
        <p:nvSpPr>
          <p:cNvPr id="5" name="标题 10">
            <a:extLst>
              <a:ext uri="{FF2B5EF4-FFF2-40B4-BE49-F238E27FC236}">
                <a16:creationId xmlns:a16="http://schemas.microsoft.com/office/drawing/2014/main" id="{C0EFEE26-D454-3CAF-BFB6-6B4F37D64738}"/>
              </a:ext>
            </a:extLst>
          </p:cNvPr>
          <p:cNvSpPr txBox="1">
            <a:spLocks/>
          </p:cNvSpPr>
          <p:nvPr/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defRPr>
            </a:lvl1pPr>
          </a:lstStyle>
          <a:p>
            <a:r>
              <a:rPr lang="en-US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274260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887903BD-3068-465A-B45A-A7EE0C2E1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3486318"/>
              </p:ext>
            </p:extLst>
          </p:nvPr>
        </p:nvGraphicFramePr>
        <p:xfrm>
          <a:off x="638986" y="1936897"/>
          <a:ext cx="6489356" cy="45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94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6.03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.91%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同比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.07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环比增幅低于全国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23.61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幅低于全国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.63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sz="16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月北京累计交易新车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36.46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万辆，同比去年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37.56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2.93%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低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14.93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点。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5D5A17C-BAD3-4268-AFE0-040D18B084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0777486"/>
              </p:ext>
            </p:extLst>
          </p:nvPr>
        </p:nvGraphicFramePr>
        <p:xfrm>
          <a:off x="995680" y="1752748"/>
          <a:ext cx="10312400" cy="4119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B87FFB6-716D-4A3E-96EF-623337870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0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46748F-FCAA-4746-84AD-E206493F0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5383797"/>
              </p:ext>
            </p:extLst>
          </p:nvPr>
        </p:nvGraphicFramePr>
        <p:xfrm>
          <a:off x="1156240" y="1493520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3430726"/>
              </p:ext>
            </p:extLst>
          </p:nvPr>
        </p:nvGraphicFramePr>
        <p:xfrm>
          <a:off x="6290416" y="1442325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0101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7778358"/>
              </p:ext>
            </p:extLst>
          </p:nvPr>
        </p:nvGraphicFramePr>
        <p:xfrm>
          <a:off x="6290416" y="1442325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E6AA44C0-0FEA-27C7-66C5-6C92BA9711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3324397"/>
              </p:ext>
            </p:extLst>
          </p:nvPr>
        </p:nvGraphicFramePr>
        <p:xfrm>
          <a:off x="1149456" y="1442324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240095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450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2457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辆，环比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0.45%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17.44 %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1-7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月北京市进口车累计交易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1.69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21.06%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7BD3F39-229A-4D86-96B6-7F5AD31C0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0498788"/>
              </p:ext>
            </p:extLst>
          </p:nvPr>
        </p:nvGraphicFramePr>
        <p:xfrm>
          <a:off x="553375" y="1669002"/>
          <a:ext cx="6726313" cy="483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8643331B-C65F-4212-87AB-DF1867E6E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33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9028590" y="1787114"/>
            <a:ext cx="2685890" cy="2912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月北京进口车销量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量的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4.07%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，占有率环比增长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0.54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0.87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80B2389-3ECF-41EC-8A61-F9F1BE83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0715049"/>
              </p:ext>
            </p:extLst>
          </p:nvPr>
        </p:nvGraphicFramePr>
        <p:xfrm>
          <a:off x="477519" y="1483360"/>
          <a:ext cx="8699531" cy="4654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BAF30561-6D3C-40D3-ABDE-E3AB9DB88F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6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6F17CEE-D1D4-4C16-B8F8-9CB2ECA23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5749579"/>
              </p:ext>
            </p:extLst>
          </p:nvPr>
        </p:nvGraphicFramePr>
        <p:xfrm>
          <a:off x="1358284" y="1411550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3B71356-A592-4325-ABAD-F7FEA8D3BA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331027E7-CDF7-05E6-786B-9F4F3335BE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89187"/>
              </p:ext>
            </p:extLst>
          </p:nvPr>
        </p:nvGraphicFramePr>
        <p:xfrm>
          <a:off x="6091632" y="1454192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060007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549559"/>
            <a:ext cx="4172504" cy="3251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zh-CN" altLang="en-US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能源汽车销售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3.95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13.29%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17.67%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65.45%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2.56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64.71%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1-7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北京市新能源汽车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21.23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18.39%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58.23%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3DEA445-0777-4564-B5A3-20889AC79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1183198"/>
              </p:ext>
            </p:extLst>
          </p:nvPr>
        </p:nvGraphicFramePr>
        <p:xfrm>
          <a:off x="339823" y="1995487"/>
          <a:ext cx="7126297" cy="398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7930356-5009-4789-8285-E625A9D83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94605"/>
      </p:ext>
    </p:extLst>
  </p:cSld>
  <p:clrMapOvr>
    <a:masterClrMapping/>
  </p:clrMapOvr>
</p:sld>
</file>

<file path=ppt/theme/theme1.xml><?xml version="1.0" encoding="utf-8"?>
<a:theme xmlns:a="http://schemas.openxmlformats.org/drawingml/2006/main" name="最小和静音">
  <a:themeElements>
    <a:clrScheme name="Japan Navy">
      <a:dk1>
        <a:srgbClr val="231B23"/>
      </a:dk1>
      <a:lt1>
        <a:srgbClr val="FCF5E5"/>
      </a:lt1>
      <a:dk2>
        <a:srgbClr val="282C47"/>
      </a:dk2>
      <a:lt2>
        <a:srgbClr val="FCF5E5"/>
      </a:lt2>
      <a:accent1>
        <a:srgbClr val="FDA431"/>
      </a:accent1>
      <a:accent2>
        <a:srgbClr val="4DA1A8"/>
      </a:accent2>
      <a:accent3>
        <a:srgbClr val="D7E7BA"/>
      </a:accent3>
      <a:accent4>
        <a:srgbClr val="FCF5E5"/>
      </a:accent4>
      <a:accent5>
        <a:srgbClr val="282C47"/>
      </a:accent5>
      <a:accent6>
        <a:srgbClr val="EECED3"/>
      </a:accent6>
      <a:hlink>
        <a:srgbClr val="FCA330"/>
      </a:hlink>
      <a:folHlink>
        <a:srgbClr val="4DA1A8"/>
      </a:folHlink>
    </a:clrScheme>
    <a:fontScheme name="Japanese Template">
      <a:majorFont>
        <a:latin typeface="Meiryo UI"/>
        <a:ea typeface=""/>
        <a:cs typeface=""/>
      </a:majorFont>
      <a:minorFont>
        <a:latin typeface="Meiryo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01380_TF89826194.potx" id="{3443F8FC-BDEE-40A4-8221-E257178A440E}" vid="{246DA379-CE2B-4367-82B3-8AA8B992D7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{E33BC3C8-75D8-4C57-8708-783E4BA369E5}tf89826194_win32</Template>
  <TotalTime>289929</TotalTime>
  <Words>1335</Words>
  <Application>Microsoft Office PowerPoint</Application>
  <PresentationFormat>宽屏</PresentationFormat>
  <Paragraphs>93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Microsoft YaHei UI</vt:lpstr>
      <vt:lpstr>等线</vt:lpstr>
      <vt:lpstr>宋体</vt:lpstr>
      <vt:lpstr>Arial</vt:lpstr>
      <vt:lpstr>Calibri</vt:lpstr>
      <vt:lpstr>Wingdings</vt:lpstr>
      <vt:lpstr>最小和静音</vt:lpstr>
      <vt:lpstr>北京汽车市场分析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2023年北京汽车交易情况</vt:lpstr>
      <vt:lpstr>2023年北京汽车交易情况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北京汽车市场分析</dc:title>
  <dc:creator>guoyyc@sina.com</dc:creator>
  <cp:lastModifiedBy>亮亮 仇</cp:lastModifiedBy>
  <cp:revision>367</cp:revision>
  <dcterms:created xsi:type="dcterms:W3CDTF">2021-12-26T04:02:55Z</dcterms:created>
  <dcterms:modified xsi:type="dcterms:W3CDTF">2025-09-08T07:11:17Z</dcterms:modified>
</cp:coreProperties>
</file>